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2.xml" ContentType="application/vnd.openxmlformats-officedocument.presentationml.notesSlide+xml"/>
  <Override PartName="/ppt/notesSlides/notesSlide174.xml" ContentType="application/vnd.openxmlformats-officedocument.presentationml.notesSlide+xml"/>
  <Override PartName="/ppt/notesSlides/notesSlide67.xml" ContentType="application/vnd.openxmlformats-officedocument.presentationml.notesSlide+xml"/>
  <Override PartName="/ppt/notesSlides/notesSlide187.xml" ContentType="application/vnd.openxmlformats-officedocument.presentationml.notesSlide+xml"/>
  <Override PartName="/ppt/notesSlides/notesSlide10.xml" ContentType="application/vnd.openxmlformats-officedocument.presentationml.notesSlide+xml"/>
  <Override PartName="/ppt/notesSlides/notesSlide130.xml" ContentType="application/vnd.openxmlformats-officedocument.presentationml.notesSlide+xml"/>
  <Override PartName="/ppt/notesSlides/notesSlide85.xml" ContentType="application/vnd.openxmlformats-officedocument.presentationml.notesSlide+xml"/>
  <Override PartName="/ppt/notesSlides/notesSlide18.xml" ContentType="application/vnd.openxmlformats-officedocument.presentationml.notesSlide+xml"/>
  <Override PartName="/ppt/notesSlides/notesSlide4.xml" ContentType="application/vnd.openxmlformats-officedocument.presentationml.notesSlide+xml"/>
  <Override PartName="/ppt/notesSlides/notesSlide56.xml" ContentType="application/vnd.openxmlformats-officedocument.presentationml.notesSlide+xml"/>
  <Override PartName="/ppt/notesSlides/notesSlide179.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9.xml" ContentType="application/vnd.openxmlformats-officedocument.presentationml.notesSlide+xml"/>
  <Override PartName="/ppt/notesSlides/notesSlide191.xml" ContentType="application/vnd.openxmlformats-officedocument.presentationml.notesSlide+xml"/>
  <Override PartName="/ppt/notesSlides/notesSlide71.xml" ContentType="application/vnd.openxmlformats-officedocument.presentationml.notesSlide+xml"/>
  <Override PartName="/ppt/notesSlides/notesSlide16.xml" ContentType="application/vnd.openxmlformats-officedocument.presentationml.notesSlide+xml"/>
  <Override PartName="/ppt/notesSlides/notesSlide19.xml" ContentType="application/vnd.openxmlformats-officedocument.presentationml.notesSlide+xml"/>
  <Override PartName="/ppt/notesSlides/notesSlide86.xml" ContentType="application/vnd.openxmlformats-officedocument.presentationml.notesSlide+xml"/>
  <Override PartName="/ppt/notesSlides/notesSlide20.xml" ContentType="application/vnd.openxmlformats-officedocument.presentationml.notesSlide+xml"/>
  <Override PartName="/ppt/notesSlides/notesSlide197.xml" ContentType="application/vnd.openxmlformats-officedocument.presentationml.notesSlide+xml"/>
  <Override PartName="/ppt/notesSlides/notesSlide77.xml" ContentType="application/vnd.openxmlformats-officedocument.presentationml.notesSlide+xml"/>
  <Override PartName="/ppt/notesSlides/notesSlide141.xml" ContentType="application/vnd.openxmlformats-officedocument.presentationml.notesSlide+xml"/>
  <Override PartName="/ppt/notesSlides/notesSlide21.xml" ContentType="application/vnd.openxmlformats-officedocument.presentationml.notesSlide+xml"/>
  <Override PartName="/ppt/notesSlides/notesSlide198.xml" ContentType="application/vnd.openxmlformats-officedocument.presentationml.notesSlide+xml"/>
  <Override PartName="/ppt/notesSlides/notesSlide78.xml" ContentType="application/vnd.openxmlformats-officedocument.presentationml.notesSlide+xml"/>
  <Override PartName="/ppt/notesSlides/notesSlide142.xml" ContentType="application/vnd.openxmlformats-officedocument.presentationml.notesSlide+xml"/>
  <Override PartName="/ppt/notesSlides/notesSlide22.xml" ContentType="application/vnd.openxmlformats-officedocument.presentationml.notesSlide+xml"/>
  <Override PartName="/ppt/notesSlides/notesSlide199.xml" ContentType="application/vnd.openxmlformats-officedocument.presentationml.notesSlide+xml"/>
  <Override PartName="/ppt/notesSlides/notesSlide79.xml" ContentType="application/vnd.openxmlformats-officedocument.presentationml.notesSlide+xml"/>
  <Override PartName="/ppt/notesSlides/notesSlide143.xml" ContentType="application/vnd.openxmlformats-officedocument.presentationml.notesSlide+xml"/>
  <Override PartName="/ppt/notesSlides/notesSlide23.xml" ContentType="application/vnd.openxmlformats-officedocument.presentationml.notesSlide+xml"/>
  <Override PartName="/ppt/notesSlides/notesSlide90.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95.xml" ContentType="application/vnd.openxmlformats-officedocument.presentationml.notesSlide+xml"/>
  <Override PartName="/ppt/notesSlides/notesSlide29.xml" ContentType="application/vnd.openxmlformats-officedocument.presentationml.notesSlide+xml"/>
  <Override PartName="/ppt/notesSlides/notesSlide96.xml" ContentType="application/vnd.openxmlformats-officedocument.presentationml.notesSlide+xml"/>
  <Override PartName="/ppt/notesSlides/notesSlide30.xml" ContentType="application/vnd.openxmlformats-officedocument.presentationml.notesSlide+xml"/>
  <Override PartName="/ppt/notesSlides/notesSlide87.xml" ContentType="application/vnd.openxmlformats-officedocument.presentationml.notesSlide+xml"/>
  <Override PartName="/ppt/notesSlides/notesSlide31.xml" ContentType="application/vnd.openxmlformats-officedocument.presentationml.notesSlide+xml"/>
  <Override PartName="/ppt/notesSlides/notesSlide88.xml" ContentType="application/vnd.openxmlformats-officedocument.presentationml.notesSlide+xml"/>
  <Override PartName="/ppt/notesSlides/notesSlide32.xml" ContentType="application/vnd.openxmlformats-officedocument.presentationml.notesSlide+xml"/>
  <Override PartName="/ppt/notesSlides/notesSlide89.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157.xml" ContentType="application/vnd.openxmlformats-officedocument.presentationml.notesSlide+xml"/>
  <Override PartName="/ppt/notesSlides/notesSlide37.xml" ContentType="application/vnd.openxmlformats-officedocument.presentationml.notesSlide+xml"/>
  <Override PartName="/ppt/notesSlides/notesSlide158.xml" ContentType="application/vnd.openxmlformats-officedocument.presentationml.notesSlide+xml"/>
  <Override PartName="/ppt/notesSlides/notesSlide38.xml" ContentType="application/vnd.openxmlformats-officedocument.presentationml.notesSlide+xml"/>
  <Override PartName="/ppt/notesSlides/notesSlide159.xml" ContentType="application/vnd.openxmlformats-officedocument.presentationml.notesSlide+xml"/>
  <Override PartName="/ppt/notesSlides/notesSlide39.xml" ContentType="application/vnd.openxmlformats-officedocument.presentationml.notesSlide+xml"/>
  <Override PartName="/ppt/notesSlides/notesSlide160.xml" ContentType="application/vnd.openxmlformats-officedocument.presentationml.notesSlide+xml"/>
  <Override PartName="/ppt/notesSlides/notesSlide40.xml" ContentType="application/vnd.openxmlformats-officedocument.presentationml.notesSlide+xml"/>
  <Override PartName="/ppt/notesSlides/notesSlide97.xml" ContentType="application/vnd.openxmlformats-officedocument.presentationml.notesSlide+xml"/>
  <Override PartName="/ppt/notesSlides/notesSlide161.xml" ContentType="application/vnd.openxmlformats-officedocument.presentationml.notesSlide+xml"/>
  <Override PartName="/ppt/notesSlides/notesSlide41.xml" ContentType="application/vnd.openxmlformats-officedocument.presentationml.notesSlide+xml"/>
  <Override PartName="/ppt/notesSlides/notesSlide98.xml" ContentType="application/vnd.openxmlformats-officedocument.presentationml.notesSlide+xml"/>
  <Override PartName="/ppt/notesSlides/notesSlide169.xml" ContentType="application/vnd.openxmlformats-officedocument.presentationml.notesSlide+xml"/>
  <Override PartName="/ppt/notesSlides/notesSlide49.xml" ContentType="application/vnd.openxmlformats-officedocument.presentationml.notesSlide+xml"/>
  <Override PartName="/ppt/notesSlides/notesSlide172.xml" ContentType="application/vnd.openxmlformats-officedocument.presentationml.notesSlide+xml"/>
  <Override PartName="/ppt/notesSlides/notesSlide52.xml" ContentType="application/vnd.openxmlformats-officedocument.presentationml.notesSlide+xml"/>
  <Override PartName="/ppt/notesSlides/notesSlide62.xml" ContentType="application/vnd.openxmlformats-officedocument.presentationml.notesSlide+xml"/>
  <Override PartName="/ppt/notesSlides/notesSlide182.xml" ContentType="application/vnd.openxmlformats-officedocument.presentationml.notesSlide+xml"/>
  <Override PartName="/ppt/notesSlides/notesSlide63.xml" ContentType="application/vnd.openxmlformats-officedocument.presentationml.notesSlide+xml"/>
  <Override PartName="/ppt/notesSlides/notesSlide183.xml" ContentType="application/vnd.openxmlformats-officedocument.presentationml.notesSlide+xml"/>
  <Override PartName="/ppt/notesSlides/notesSlide64.xml" ContentType="application/vnd.openxmlformats-officedocument.presentationml.notesSlide+xml"/>
  <Override PartName="/ppt/notesSlides/notesSlide184.xml" ContentType="application/vnd.openxmlformats-officedocument.presentationml.notesSlide+xml"/>
  <Override PartName="/ppt/notesSlides/notesSlide65.xml" ContentType="application/vnd.openxmlformats-officedocument.presentationml.notesSlide+xml"/>
  <Override PartName="/ppt/notesSlides/notesSlide68.xml" ContentType="application/vnd.openxmlformats-officedocument.presentationml.notesSlide+xml"/>
  <Override PartName="/ppt/notesSlides/notesSlide188.xml" ContentType="application/vnd.openxmlformats-officedocument.presentationml.notesSlide+xml"/>
  <Override PartName="/ppt/notesSlides/notesSlide69.xml" ContentType="application/vnd.openxmlformats-officedocument.presentationml.notesSlide+xml"/>
  <Override PartName="/ppt/notesSlides/notesSlide189.xml" ContentType="application/vnd.openxmlformats-officedocument.presentationml.notesSlide+xml"/>
  <Override PartName="/ppt/notesSlides/notesSlide70.xml" ContentType="application/vnd.openxmlformats-officedocument.presentationml.notesSlide+xml"/>
  <Override PartName="/ppt/notesSlides/notesSlide190.xml" ContentType="application/vnd.openxmlformats-officedocument.presentationml.notesSlide+xml"/>
  <Override PartName="/ppt/notesSlides/notesSlide72.xml" ContentType="application/vnd.openxmlformats-officedocument.presentationml.notesSlide+xml"/>
  <Override PartName="/ppt/notesSlides/notesSlide192.xml" ContentType="application/vnd.openxmlformats-officedocument.presentationml.notesSlide+xml"/>
  <Override PartName="/ppt/notesSlides/notesSlide73.xml" ContentType="application/vnd.openxmlformats-officedocument.presentationml.notesSlide+xml"/>
  <Override PartName="/ppt/notesSlides/notesSlide193.xml" ContentType="application/vnd.openxmlformats-officedocument.presentationml.notesSlide+xml"/>
  <Override PartName="/ppt/notesSlides/notesSlide74.xml" ContentType="application/vnd.openxmlformats-officedocument.presentationml.notesSlide+xml"/>
  <Override PartName="/ppt/notesSlides/notesSlide194.xml" ContentType="application/vnd.openxmlformats-officedocument.presentationml.notesSlide+xml"/>
  <Override PartName="/ppt/notesSlides/notesSlide75.xml" ContentType="application/vnd.openxmlformats-officedocument.presentationml.notesSlide+xml"/>
  <Override PartName="/ppt/notesSlides/notesSlide195.xml" ContentType="application/vnd.openxmlformats-officedocument.presentationml.notesSlide+xml"/>
  <Override PartName="/ppt/notesSlides/notesSlide76.xml" ContentType="application/vnd.openxmlformats-officedocument.presentationml.notesSlide+xml"/>
  <Override PartName="/ppt/notesSlides/notesSlide196.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3.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3.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6.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_rels/notesSlide85.xml.rels" ContentType="application/vnd.openxmlformats-package.relationships+xml"/>
  <Override PartName="/ppt/notesSlides/_rels/notesSlide18.xml.rels" ContentType="application/vnd.openxmlformats-package.relationships+xml"/>
  <Override PartName="/ppt/notesSlides/_rels/notesSlide215.xml.rels" ContentType="application/vnd.openxmlformats-package.relationships+xml"/>
  <Override PartName="/ppt/notesSlides/_rels/notesSlide67.xml.rels" ContentType="application/vnd.openxmlformats-package.relationships+xml"/>
  <Override PartName="/ppt/notesSlides/_rels/notesSlide10.xml.rels" ContentType="application/vnd.openxmlformats-package.relationships+xml"/>
  <Override PartName="/ppt/notesSlides/_rels/notesSlide187.xml.rels" ContentType="application/vnd.openxmlformats-package.relationships+xml"/>
  <Override PartName="/ppt/notesSlides/_rels/notesSlide2.xml.rels" ContentType="application/vnd.openxmlformats-package.relationships+xml"/>
  <Override PartName="/ppt/notesSlides/_rels/notesSlide130.xml.rels" ContentType="application/vnd.openxmlformats-package.relationships+xml"/>
  <Override PartName="/ppt/notesSlides/_rels/notesSlide174.xml.rels" ContentType="application/vnd.openxmlformats-package.relationships+xml"/>
  <Override PartName="/ppt/notesSlides/_rels/notesSlide89.xml.rels" ContentType="application/vnd.openxmlformats-package.relationships+xml"/>
  <Override PartName="/ppt/notesSlides/_rels/notesSlide32.xml.rels" ContentType="application/vnd.openxmlformats-package.relationships+xml"/>
  <Override PartName="/ppt/notesSlides/_rels/notesSlide189.xml.rels" ContentType="application/vnd.openxmlformats-package.relationships+xml"/>
  <Override PartName="/ppt/notesSlides/_rels/notesSlide4.xml.rels" ContentType="application/vnd.openxmlformats-package.relationships+xml"/>
  <Override PartName="/ppt/notesSlides/_rels/notesSlide56.xml.rels" ContentType="application/vnd.openxmlformats-package.relationships+xml"/>
  <Override PartName="/ppt/notesSlides/_rels/notesSlide198.xml.rels" ContentType="application/vnd.openxmlformats-package.relationships+xml"/>
  <Override PartName="/ppt/notesSlides/_rels/notesSlide141.xml.rels" ContentType="application/vnd.openxmlformats-package.relationships+xml"/>
  <Override PartName="/ppt/notesSlides/_rels/notesSlide179.xml.rels" ContentType="application/vnd.openxmlformats-package.relationships+xml"/>
  <Override PartName="/ppt/notesSlides/_rels/notesSlide37.xml.rels" ContentType="application/vnd.openxmlformats-package.relationships+xml"/>
  <Override PartName="/ppt/notesSlides/_rels/notesSlide7.xml.rels" ContentType="application/vnd.openxmlformats-package.relationships+xml"/>
  <Override PartName="/ppt/notesSlides/_rels/notesSlide59.xml.rels" ContentType="application/vnd.openxmlformats-package.relationships+xml"/>
  <Override PartName="/ppt/notesSlides/_rels/notesSlide191.xml.rels" ContentType="application/vnd.openxmlformats-package.relationships+xml"/>
  <Override PartName="/ppt/notesSlides/_rels/notesSlide39.xml.rels" ContentType="application/vnd.openxmlformats-package.relationships+xml"/>
  <Override PartName="/ppt/notesSlides/_rels/notesSlide71.xml.rels" ContentType="application/vnd.openxmlformats-package.relationships+xml"/>
  <Override PartName="/ppt/notesSlides/_rels/notesSlide9.xml.rels" ContentType="application/vnd.openxmlformats-package.relationships+xml"/>
  <Override PartName="/ppt/notesSlides/_rels/notesSlide213.xml.rels" ContentType="application/vnd.openxmlformats-package.relationships+xml"/>
  <Override PartName="/ppt/notesSlides/_rels/notesSlide16.xml.rels" ContentType="application/vnd.openxmlformats-package.relationships+xml"/>
  <Override PartName="/ppt/notesSlides/_rels/notesSlide158.xml.rels" ContentType="application/vnd.openxmlformats-package.relationships+xml"/>
  <Override PartName="/ppt/notesSlides/_rels/notesSlide86.xml.rels" ContentType="application/vnd.openxmlformats-package.relationships+xml"/>
  <Override PartName="/ppt/notesSlides/_rels/notesSlide216.xml.rels" ContentType="application/vnd.openxmlformats-package.relationships+xml"/>
  <Override PartName="/ppt/notesSlides/_rels/notesSlide19.xml.rels" ContentType="application/vnd.openxmlformats-package.relationships+xml"/>
  <Override PartName="/ppt/notesSlides/_rels/notesSlide197.xml.rels" ContentType="application/vnd.openxmlformats-package.relationships+xml"/>
  <Override PartName="/ppt/notesSlides/_rels/notesSlide77.xml.rels" ContentType="application/vnd.openxmlformats-package.relationships+xml"/>
  <Override PartName="/ppt/notesSlides/_rels/notesSlide20.xml.rels" ContentType="application/vnd.openxmlformats-package.relationships+xml"/>
  <Override PartName="/ppt/notesSlides/_rels/notesSlide78.xml.rels" ContentType="application/vnd.openxmlformats-package.relationships+xml"/>
  <Override PartName="/ppt/notesSlides/_rels/notesSlide21.xml.rels" ContentType="application/vnd.openxmlformats-package.relationships+xml"/>
  <Override PartName="/ppt/notesSlides/_rels/notesSlide199.xml.rels" ContentType="application/vnd.openxmlformats-package.relationships+xml"/>
  <Override PartName="/ppt/notesSlides/_rels/notesSlide142.xml.rels" ContentType="application/vnd.openxmlformats-package.relationships+xml"/>
  <Override PartName="/ppt/notesSlides/_rels/notesSlide79.xml.rels" ContentType="application/vnd.openxmlformats-package.relationships+xml"/>
  <Override PartName="/ppt/notesSlides/_rels/notesSlide22.xml.rels" ContentType="application/vnd.openxmlformats-package.relationships+xml"/>
  <Override PartName="/ppt/notesSlides/_rels/notesSlide90.xml.rels" ContentType="application/vnd.openxmlformats-package.relationships+xml"/>
  <Override PartName="/ppt/notesSlides/_rels/notesSlide23.xml.rels" ContentType="application/vnd.openxmlformats-package.relationships+xml"/>
  <Override PartName="/ppt/notesSlides/_rels/notesSlide143.xml.rels" ContentType="application/vnd.openxmlformats-package.relationships+xml"/>
  <Override PartName="/ppt/notesSlides/_rels/notesSlide27.xml.rels" ContentType="application/vnd.openxmlformats-package.relationships+xml"/>
  <Override PartName="/ppt/notesSlides/_rels/notesSlide169.xml.rels" ContentType="application/vnd.openxmlformats-package.relationships+xml"/>
  <Override PartName="/ppt/notesSlides/_rels/notesSlide95.xml.rels" ContentType="application/vnd.openxmlformats-package.relationships+xml"/>
  <Override PartName="/ppt/notesSlides/_rels/notesSlide28.xml.rels" ContentType="application/vnd.openxmlformats-package.relationships+xml"/>
  <Override PartName="/ppt/notesSlides/_rels/notesSlide96.xml.rels" ContentType="application/vnd.openxmlformats-package.relationships+xml"/>
  <Override PartName="/ppt/notesSlides/_rels/notesSlide29.xml.rels" ContentType="application/vnd.openxmlformats-package.relationships+xml"/>
  <Override PartName="/ppt/notesSlides/_rels/notesSlide87.xml.rels" ContentType="application/vnd.openxmlformats-package.relationships+xml"/>
  <Override PartName="/ppt/notesSlides/_rels/notesSlide30.xml.rels" ContentType="application/vnd.openxmlformats-package.relationships+xml"/>
  <Override PartName="/ppt/notesSlides/_rels/notesSlide172.xml.rels" ContentType="application/vnd.openxmlformats-package.relationships+xml"/>
  <Override PartName="/ppt/notesSlides/_rels/notesSlide88.xml.rels" ContentType="application/vnd.openxmlformats-package.relationships+xml"/>
  <Override PartName="/ppt/notesSlides/_rels/notesSlide31.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157.xml.rels" ContentType="application/vnd.openxmlformats-package.relationships+xml"/>
  <Override PartName="/ppt/notesSlides/_rels/notesSlide38.xml.rels" ContentType="application/vnd.openxmlformats-package.relationships+xml"/>
  <Override PartName="/ppt/notesSlides/_rels/notesSlide159.xml.rels" ContentType="application/vnd.openxmlformats-package.relationships+xml"/>
  <Override PartName="/ppt/notesSlides/_rels/notesSlide97.xml.rels" ContentType="application/vnd.openxmlformats-package.relationships+xml"/>
  <Override PartName="/ppt/notesSlides/_rels/notesSlide40.xml.rels" ContentType="application/vnd.openxmlformats-package.relationships+xml"/>
  <Override PartName="/ppt/notesSlides/_rels/notesSlide160.xml.rels" ContentType="application/vnd.openxmlformats-package.relationships+xml"/>
  <Override PartName="/ppt/notesSlides/_rels/notesSlide41.xml.rels" ContentType="application/vnd.openxmlformats-package.relationships+xml"/>
  <Override PartName="/ppt/notesSlides/_rels/notesSlide98.xml.rels" ContentType="application/vnd.openxmlformats-package.relationships+xml"/>
  <Override PartName="/ppt/notesSlides/_rels/notesSlide161.xml.rels" ContentType="application/vnd.openxmlformats-package.relationships+xml"/>
  <Override PartName="/ppt/notesSlides/_rels/notesSlide49.xml.rels" ContentType="application/vnd.openxmlformats-package.relationships+xml"/>
  <Override PartName="/ppt/notesSlides/_rels/notesSlide52.xml.rels" ContentType="application/vnd.openxmlformats-package.relationships+xml"/>
  <Override PartName="/ppt/notesSlides/_rels/notesSlide182.xml.rels" ContentType="application/vnd.openxmlformats-package.relationships+xml"/>
  <Override PartName="/ppt/notesSlides/_rels/notesSlide62.xml.rels" ContentType="application/vnd.openxmlformats-package.relationships+xml"/>
  <Override PartName="/ppt/notesSlides/_rels/notesSlide183.xml.rels" ContentType="application/vnd.openxmlformats-package.relationships+xml"/>
  <Override PartName="/ppt/notesSlides/_rels/notesSlide63.xml.rels" ContentType="application/vnd.openxmlformats-package.relationships+xml"/>
  <Override PartName="/ppt/notesSlides/_rels/notesSlide184.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188.xml.rels" ContentType="application/vnd.openxmlformats-package.relationships+xml"/>
  <Override PartName="/ppt/notesSlides/_rels/notesSlide68.xml.rels" ContentType="application/vnd.openxmlformats-package.relationships+xml"/>
  <Override PartName="/ppt/notesSlides/_rels/notesSlide69.xml.rels" ContentType="application/vnd.openxmlformats-package.relationships+xml"/>
  <Override PartName="/ppt/notesSlides/_rels/notesSlide190.xml.rels" ContentType="application/vnd.openxmlformats-package.relationships+xml"/>
  <Override PartName="/ppt/notesSlides/_rels/notesSlide70.xml.rels" ContentType="application/vnd.openxmlformats-package.relationships+xml"/>
  <Override PartName="/ppt/notesSlides/_rels/notesSlide192.xml.rels" ContentType="application/vnd.openxmlformats-package.relationships+xml"/>
  <Override PartName="/ppt/notesSlides/_rels/notesSlide72.xml.rels" ContentType="application/vnd.openxmlformats-package.relationships+xml"/>
  <Override PartName="/ppt/notesSlides/_rels/notesSlide193.xml.rels" ContentType="application/vnd.openxmlformats-package.relationships+xml"/>
  <Override PartName="/ppt/notesSlides/_rels/notesSlide73.xml.rels" ContentType="application/vnd.openxmlformats-package.relationships+xml"/>
  <Override PartName="/ppt/notesSlides/_rels/notesSlide194.xml.rels" ContentType="application/vnd.openxmlformats-package.relationships+xml"/>
  <Override PartName="/ppt/notesSlides/_rels/notesSlide74.xml.rels" ContentType="application/vnd.openxmlformats-package.relationships+xml"/>
  <Override PartName="/ppt/notesSlides/_rels/notesSlide195.xml.rels" ContentType="application/vnd.openxmlformats-package.relationships+xml"/>
  <Override PartName="/ppt/notesSlides/_rels/notesSlide75.xml.rels" ContentType="application/vnd.openxmlformats-package.relationships+xml"/>
  <Override PartName="/ppt/notesSlides/_rels/notesSlide196.xml.rels" ContentType="application/vnd.openxmlformats-package.relationships+xml"/>
  <Override PartName="/ppt/notesSlides/_rels/notesSlide76.xml.rels" ContentType="application/vnd.openxmlformats-package.relationships+xml"/>
  <Override PartName="/ppt/notesSlides/_rels/notesSlide80.xml.rels" ContentType="application/vnd.openxmlformats-package.relationships+xml"/>
  <Override PartName="/ppt/notesSlides/_rels/notesSlide81.xml.rels" ContentType="application/vnd.openxmlformats-package.relationships+xml"/>
  <Override PartName="/ppt/notesSlides/_rels/notesSlide82.xml.rels" ContentType="application/vnd.openxmlformats-package.relationships+xml"/>
  <Override PartName="/ppt/notesSlides/_rels/notesSlide91.xml.rels" ContentType="application/vnd.openxmlformats-package.relationships+xml"/>
  <Override PartName="/ppt/notesSlides/_rels/notesSlide92.xml.rels" ContentType="application/vnd.openxmlformats-package.relationships+xml"/>
  <Override PartName="/ppt/notesSlides/_rels/notesSlide93.xml.rels" ContentType="application/vnd.openxmlformats-package.relationships+xml"/>
  <Override PartName="/ppt/notesSlides/_rels/notesSlide99.xml.rels" ContentType="application/vnd.openxmlformats-package.relationships+xml"/>
  <Override PartName="/ppt/notesSlides/_rels/notesSlide100.xml.rels" ContentType="application/vnd.openxmlformats-package.relationships+xml"/>
  <Override PartName="/ppt/notesSlides/_rels/notesSlide101.xml.rels" ContentType="application/vnd.openxmlformats-package.relationships+xml"/>
  <Override PartName="/ppt/notesSlides/_rels/notesSlide103.xml.rels" ContentType="application/vnd.openxmlformats-package.relationships+xml"/>
  <Override PartName="/ppt/notesSlides/_rels/notesSlide105.xml.rels" ContentType="application/vnd.openxmlformats-package.relationships+xml"/>
  <Override PartName="/ppt/notesSlides/_rels/notesSlide106.xml.rels" ContentType="application/vnd.openxmlformats-package.relationships+xml"/>
  <Override PartName="/ppt/notesSlides/_rels/notesSlide107.xml.rels" ContentType="application/vnd.openxmlformats-package.relationships+xml"/>
  <Override PartName="/ppt/notesSlides/_rels/notesSlide108.xml.rels" ContentType="application/vnd.openxmlformats-package.relationships+xml"/>
  <Override PartName="/ppt/notesSlides/_rels/notesSlide109.xml.rels" ContentType="application/vnd.openxmlformats-package.relationships+xml"/>
  <Override PartName="/ppt/notesSlides/_rels/notesSlide110.xml.rels" ContentType="application/vnd.openxmlformats-package.relationships+xml"/>
  <Override PartName="/ppt/notesSlides/_rels/notesSlide111.xml.rels" ContentType="application/vnd.openxmlformats-package.relationships+xml"/>
  <Override PartName="/ppt/notesSlides/_rels/notesSlide112.xml.rels" ContentType="application/vnd.openxmlformats-package.relationships+xml"/>
  <Override PartName="/ppt/notesSlides/_rels/notesSlide113.xml.rels" ContentType="application/vnd.openxmlformats-package.relationships+xml"/>
  <Override PartName="/ppt/notesSlides/_rels/notesSlide114.xml.rels" ContentType="application/vnd.openxmlformats-package.relationships+xml"/>
  <Override PartName="/ppt/notesSlides/_rels/notesSlide115.xml.rels" ContentType="application/vnd.openxmlformats-package.relationships+xml"/>
  <Override PartName="/ppt/notesSlides/_rels/notesSlide118.xml.rels" ContentType="application/vnd.openxmlformats-package.relationships+xml"/>
  <Override PartName="/ppt/notesSlides/_rels/notesSlide119.xml.rels" ContentType="application/vnd.openxmlformats-package.relationships+xml"/>
  <Override PartName="/ppt/notesSlides/_rels/notesSlide120.xml.rels" ContentType="application/vnd.openxmlformats-package.relationships+xml"/>
  <Override PartName="/ppt/notesSlides/_rels/notesSlide121.xml.rels" ContentType="application/vnd.openxmlformats-package.relationships+xml"/>
  <Override PartName="/ppt/notesSlides/_rels/notesSlide122.xml.rels" ContentType="application/vnd.openxmlformats-package.relationships+xml"/>
  <Override PartName="/ppt/notesSlides/_rels/notesSlide123.xml.rels" ContentType="application/vnd.openxmlformats-package.relationships+xml"/>
  <Override PartName="/ppt/notesSlides/_rels/notesSlide124.xml.rels" ContentType="application/vnd.openxmlformats-package.relationships+xml"/>
  <Override PartName="/ppt/notesSlides/_rels/notesSlide125.xml.rels" ContentType="application/vnd.openxmlformats-package.relationships+xml"/>
  <Override PartName="/ppt/notesSlides/_rels/notesSlide126.xml.rels" ContentType="application/vnd.openxmlformats-package.relationships+xml"/>
  <Override PartName="/ppt/notesSlides/_rels/notesSlide127.xml.rels" ContentType="application/vnd.openxmlformats-package.relationships+xml"/>
  <Override PartName="/ppt/notesSlides/_rels/notesSlide128.xml.rels" ContentType="application/vnd.openxmlformats-package.relationships+xml"/>
  <Override PartName="/ppt/notesSlides/_rels/notesSlide129.xml.rels" ContentType="application/vnd.openxmlformats-package.relationships+xml"/>
  <Override PartName="/ppt/notesSlides/_rels/notesSlide131.xml.rels" ContentType="application/vnd.openxmlformats-package.relationships+xml"/>
  <Override PartName="/ppt/notesSlides/_rels/notesSlide132.xml.rels" ContentType="application/vnd.openxmlformats-package.relationships+xml"/>
  <Override PartName="/ppt/notesSlides/_rels/notesSlide133.xml.rels" ContentType="application/vnd.openxmlformats-package.relationships+xml"/>
  <Override PartName="/ppt/notesSlides/_rels/notesSlide134.xml.rels" ContentType="application/vnd.openxmlformats-package.relationships+xml"/>
  <Override PartName="/ppt/notesSlides/_rels/notesSlide162.xml.rels" ContentType="application/vnd.openxmlformats-package.relationships+xml"/>
  <Override PartName="/ppt/notesSlides/_rels/notesSlide163.xml.rels" ContentType="application/vnd.openxmlformats-package.relationships+xml"/>
  <Override PartName="/ppt/notesSlides/_rels/notesSlide164.xml.rels" ContentType="application/vnd.openxmlformats-package.relationships+xml"/>
  <Override PartName="/ppt/notesSlides/_rels/notesSlide165.xml.rels" ContentType="application/vnd.openxmlformats-package.relationships+xml"/>
  <Override PartName="/ppt/notesSlides/_rels/notesSlide166.xml.rels" ContentType="application/vnd.openxmlformats-package.relationships+xml"/>
  <Override PartName="/ppt/notesSlides/_rels/notesSlide167.xml.rels" ContentType="application/vnd.openxmlformats-package.relationships+xml"/>
  <Override PartName="/ppt/notesSlides/_rels/notesSlide168.xml.rels" ContentType="application/vnd.openxmlformats-package.relationships+xml"/>
  <Override PartName="/ppt/notesSlides/_rels/notesSlide170.xml.rels" ContentType="application/vnd.openxmlformats-package.relationships+xml"/>
  <Override PartName="/ppt/notesSlides/_rels/notesSlide171.xml.rels" ContentType="application/vnd.openxmlformats-package.relationships+xml"/>
  <Override PartName="/ppt/notesSlides/_rels/notesSlide173.xml.rels" ContentType="application/vnd.openxmlformats-package.relationships+xml"/>
  <Override PartName="/ppt/notesSlides/_rels/notesSlide177.xml.rels" ContentType="application/vnd.openxmlformats-package.relationships+xml"/>
  <Override PartName="/ppt/notesSlides/_rels/notesSlide178.xml.rels" ContentType="application/vnd.openxmlformats-package.relationships+xml"/>
  <Override PartName="/ppt/notesSlides/_rels/notesSlide180.xml.rels" ContentType="application/vnd.openxmlformats-package.relationships+xml"/>
  <Override PartName="/ppt/notesSlides/_rels/notesSlide181.xml.rels" ContentType="application/vnd.openxmlformats-package.relationships+xml"/>
  <Override PartName="/ppt/notesSlides/_rels/notesSlide186.xml.rels" ContentType="application/vnd.openxmlformats-package.relationships+xml"/>
  <Override PartName="/ppt/notesSlides/_rels/notesSlide200.xml.rels" ContentType="application/vnd.openxmlformats-package.relationships+xml"/>
  <Override PartName="/ppt/notesSlides/_rels/notesSlide201.xml.rels" ContentType="application/vnd.openxmlformats-package.relationships+xml"/>
  <Override PartName="/ppt/notesSlides/_rels/notesSlide202.xml.rels" ContentType="application/vnd.openxmlformats-package.relationships+xml"/>
  <Override PartName="/ppt/notesSlides/_rels/notesSlide203.xml.rels" ContentType="application/vnd.openxmlformats-package.relationships+xml"/>
  <Override PartName="/ppt/notesSlides/_rels/notesSlide204.xml.rels" ContentType="application/vnd.openxmlformats-package.relationships+xml"/>
  <Override PartName="/ppt/notesSlides/_rels/notesSlide205.xml.rels" ContentType="application/vnd.openxmlformats-package.relationships+xml"/>
  <Override PartName="/ppt/notesSlides/_rels/notesSlide206.xml.rels" ContentType="application/vnd.openxmlformats-package.relationships+xml"/>
  <Override PartName="/ppt/notesSlides/_rels/notesSlide207.xml.rels" ContentType="application/vnd.openxmlformats-package.relationships+xml"/>
  <Override PartName="/ppt/notesSlides/_rels/notesSlide210.xml.rels" ContentType="application/vnd.openxmlformats-package.relationships+xml"/>
  <Override PartName="/ppt/notesSlides/_rels/notesSlide211.xml.rels" ContentType="application/vnd.openxmlformats-package.relationships+xml"/>
  <Override PartName="/ppt/notesSlides/_rels/notesSlide212.xml.rels" ContentType="application/vnd.openxmlformats-package.relationships+xml"/>
  <Override PartName="/ppt/notesSlides/_rels/notesSlide214.xml.rels" ContentType="application/vnd.openxmlformats-package.relationships+xml"/>
  <Override PartName="/ppt/notesSlides/_rels/notesSlide217.xml.rels" ContentType="application/vnd.openxmlformats-package.relationships+xml"/>
  <Override PartName="/ppt/notesSlides/_rels/notesSlide218.xml.rels" ContentType="application/vnd.openxmlformats-package.relationships+xml"/>
  <Override PartName="/ppt/notesSlides/_rels/notesSlide219.xml.rels" ContentType="application/vnd.openxmlformats-package.relationships+xml"/>
  <Override PartName="/ppt/embeddings/oleObject1.docx" ContentType="application/vnd.openxmlformats-officedocument.wordprocessingml.document"/>
  <Override PartName="/ppt/embeddings/oleObject2.docx" ContentType="application/vnd.openxmlformats-officedocument.wordprocessingml.document"/>
  <Override PartName="/ppt/embeddings/oleObject1.bin" ContentType="application/vnd.openxmlformats-officedocument.oleObject"/>
  <Override PartName="/ppt/media/image28.png" ContentType="image/png"/>
  <Override PartName="/ppt/media/image1.jpeg" ContentType="image/jpeg"/>
  <Override PartName="/ppt/media/image59.png" ContentType="image/png"/>
  <Override PartName="/ppt/media/image3.png" ContentType="image/png"/>
  <Override PartName="/ppt/media/image38.png" ContentType="image/png"/>
  <Override PartName="/ppt/media/image2.jpeg" ContentType="image/jpeg"/>
  <Override PartName="/ppt/media/image8.png" ContentType="image/png"/>
  <Override PartName="/ppt/media/image74.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8.jpeg" ContentType="image/jpeg"/>
  <Override PartName="/ppt/media/image13.jpeg" ContentType="image/jpeg"/>
  <Override PartName="/ppt/media/image19.png" ContentType="image/png"/>
  <Override PartName="/ppt/media/image14.png" ContentType="image/png"/>
  <Override PartName="/ppt/media/image15.png" ContentType="image/png"/>
  <Override PartName="/ppt/media/image16.png" ContentType="image/png"/>
  <Override PartName="/ppt/media/image17.png" ContentType="image/png"/>
  <Override PartName="/ppt/media/image20.png" ContentType="image/png"/>
  <Override PartName="/ppt/media/image32.wmf" ContentType="image/x-wmf"/>
  <Override PartName="/ppt/media/image21.jpeg" ContentType="image/jpeg"/>
  <Override PartName="/ppt/media/image54.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42.wmf" ContentType="image/x-wmf"/>
  <Override PartName="/ppt/media/image31.wmf" ContentType="image/x-wmf"/>
  <Override PartName="/ppt/media/image33.wmf" ContentType="image/x-wmf"/>
  <Override PartName="/ppt/media/image34.png" ContentType="image/png"/>
  <Override PartName="/ppt/media/image35.png" ContentType="image/png"/>
  <Override PartName="/ppt/media/image36.png" ContentType="image/png"/>
  <Override PartName="/ppt/media/image37.png" ContentType="image/png"/>
  <Override PartName="/ppt/media/image39.png" ContentType="image/png"/>
  <Override PartName="/ppt/media/image40.png" ContentType="image/png"/>
  <Override PartName="/ppt/media/image41.png" ContentType="image/png"/>
  <Override PartName="/ppt/media/image43.wmf" ContentType="image/x-wmf"/>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5.png" ContentType="image/png"/>
  <Override PartName="/ppt/media/image56.png" ContentType="image/png"/>
  <Override PartName="/ppt/media/image57.png" ContentType="image/png"/>
  <Override PartName="/ppt/media/image58.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s/slide1.xml" ContentType="application/vnd.openxmlformats-officedocument.presentationml.slide+xml"/>
  <Override PartName="/ppt/slides/slide205.xml" ContentType="application/vnd.openxmlformats-officedocument.presentationml.slide+xml"/>
  <Override PartName="/ppt/slides/slide2.xml" ContentType="application/vnd.openxmlformats-officedocument.presentationml.slide+xml"/>
  <Override PartName="/ppt/slides/slide206.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0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17.xml" ContentType="application/vnd.openxmlformats-officedocument.presentationml.slide+xml"/>
  <Override PartName="/ppt/slides/slide30.xml" ContentType="application/vnd.openxmlformats-officedocument.presentationml.slide+xml"/>
  <Override PartName="/ppt/slides/slide218.xml" ContentType="application/vnd.openxmlformats-officedocument.presentationml.slide+xml"/>
  <Override PartName="/ppt/slides/slide31.xml" ContentType="application/vnd.openxmlformats-officedocument.presentationml.slide+xml"/>
  <Override PartName="/ppt/slides/slide21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17.xml.rels" ContentType="application/vnd.openxmlformats-package.relationships+xml"/>
  <Override PartName="/ppt/slides/_rels/slide205.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20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08.xml.rels" ContentType="application/vnd.openxmlformats-package.relationships+xml"/>
  <Override PartName="/ppt/slides/_rels/slide3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09.xml.rels" ContentType="application/vnd.openxmlformats-package.relationships+xml"/>
  <Override PartName="/ppt/slides/_rels/slide3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217.xml.rels" ContentType="application/vnd.openxmlformats-package.relationships+xml"/>
  <Override PartName="/ppt/slides/_rels/slide218.xml.rels" ContentType="application/vnd.openxmlformats-package.relationships+xml"/>
  <Override PartName="/ppt/slides/_rels/slide40.xml.rels" ContentType="application/vnd.openxmlformats-package.relationships+xml"/>
  <Override PartName="/ppt/slides/_rels/slide219.xml.rels" ContentType="application/vnd.openxmlformats-package.relationships+xml"/>
  <Override PartName="/ppt/slides/_rels/slide4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_rels/slide197.xml.rels" ContentType="application/vnd.openxmlformats-package.relationships+xml"/>
  <Override PartName="/ppt/slides/_rels/slide198.xml.rels" ContentType="application/vnd.openxmlformats-package.relationships+xml"/>
  <Override PartName="/ppt/slides/_rels/slide199.xml.rels" ContentType="application/vnd.openxmlformats-package.relationships+xml"/>
  <Override PartName="/ppt/slides/_rels/slide200.xml.rels" ContentType="application/vnd.openxmlformats-package.relationships+xml"/>
  <Override PartName="/ppt/slides/_rels/slide201.xml.rels" ContentType="application/vnd.openxmlformats-package.relationships+xml"/>
  <Override PartName="/ppt/slides/_rels/slide202.xml.rels" ContentType="application/vnd.openxmlformats-package.relationships+xml"/>
  <Override PartName="/ppt/slides/_rels/slide203.xml.rels" ContentType="application/vnd.openxmlformats-package.relationships+xml"/>
  <Override PartName="/ppt/slides/_rels/slide204.xml.rels" ContentType="application/vnd.openxmlformats-package.relationships+xml"/>
  <Override PartName="/ppt/slides/_rels/slide210.xml.rels" ContentType="application/vnd.openxmlformats-package.relationships+xml"/>
  <Override PartName="/ppt/slides/_rels/slide211.xml.rels" ContentType="application/vnd.openxmlformats-package.relationships+xml"/>
  <Override PartName="/ppt/slides/_rels/slide212.xml.rels" ContentType="application/vnd.openxmlformats-package.relationships+xml"/>
  <Override PartName="/ppt/slides/_rels/slide213.xml.rels" ContentType="application/vnd.openxmlformats-package.relationships+xml"/>
  <Override PartName="/ppt/slides/_rels/slide214.xml.rels" ContentType="application/vnd.openxmlformats-package.relationships+xml"/>
  <Override PartName="/ppt/slides/_rels/slide215.xml.rels" ContentType="application/vnd.openxmlformats-package.relationships+xml"/>
  <Override PartName="/ppt/slides/_rels/slide216.xml.rels" ContentType="application/vnd.openxmlformats-package.relationships+xml"/>
  <Override PartName="/ppt/slides/_rels/slide220.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20.xml" ContentType="application/vnd.openxmlformats-officedocument.presentationml.slide+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60" r:id="rId7"/>
    <p:sldMasterId id="214748366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5" r:id="rId219"/>
    <p:sldId id="466" r:id="rId220"/>
    <p:sldId id="467" r:id="rId221"/>
    <p:sldId id="468" r:id="rId222"/>
    <p:sldId id="469" r:id="rId223"/>
    <p:sldId id="470" r:id="rId224"/>
    <p:sldId id="471" r:id="rId225"/>
    <p:sldId id="472" r:id="rId226"/>
    <p:sldId id="473" r:id="rId227"/>
    <p:sldId id="474" r:id="rId228"/>
    <p:sldId id="475" r:id="rId229"/>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slide" Target="slides/slide79.xml"/><Relationship Id="rId89" Type="http://schemas.openxmlformats.org/officeDocument/2006/relationships/slide" Target="slides/slide80.xml"/><Relationship Id="rId90" Type="http://schemas.openxmlformats.org/officeDocument/2006/relationships/slide" Target="slides/slide81.xml"/><Relationship Id="rId91" Type="http://schemas.openxmlformats.org/officeDocument/2006/relationships/slide" Target="slides/slide82.xml"/><Relationship Id="rId92" Type="http://schemas.openxmlformats.org/officeDocument/2006/relationships/slide" Target="slides/slide83.xml"/><Relationship Id="rId93" Type="http://schemas.openxmlformats.org/officeDocument/2006/relationships/slide" Target="slides/slide84.xml"/><Relationship Id="rId94" Type="http://schemas.openxmlformats.org/officeDocument/2006/relationships/slide" Target="slides/slide85.xml"/><Relationship Id="rId95" Type="http://schemas.openxmlformats.org/officeDocument/2006/relationships/slide" Target="slides/slide86.xml"/><Relationship Id="rId96" Type="http://schemas.openxmlformats.org/officeDocument/2006/relationships/slide" Target="slides/slide87.xml"/><Relationship Id="rId97" Type="http://schemas.openxmlformats.org/officeDocument/2006/relationships/slide" Target="slides/slide88.xml"/><Relationship Id="rId98" Type="http://schemas.openxmlformats.org/officeDocument/2006/relationships/slide" Target="slides/slide89.xml"/><Relationship Id="rId99" Type="http://schemas.openxmlformats.org/officeDocument/2006/relationships/slide" Target="slides/slide90.xml"/><Relationship Id="rId100" Type="http://schemas.openxmlformats.org/officeDocument/2006/relationships/slide" Target="slides/slide91.xml"/><Relationship Id="rId101" Type="http://schemas.openxmlformats.org/officeDocument/2006/relationships/slide" Target="slides/slide92.xml"/><Relationship Id="rId102" Type="http://schemas.openxmlformats.org/officeDocument/2006/relationships/slide" Target="slides/slide93.xml"/><Relationship Id="rId103" Type="http://schemas.openxmlformats.org/officeDocument/2006/relationships/slide" Target="slides/slide94.xml"/><Relationship Id="rId104" Type="http://schemas.openxmlformats.org/officeDocument/2006/relationships/slide" Target="slides/slide95.xml"/><Relationship Id="rId105" Type="http://schemas.openxmlformats.org/officeDocument/2006/relationships/slide" Target="slides/slide96.xml"/><Relationship Id="rId106" Type="http://schemas.openxmlformats.org/officeDocument/2006/relationships/slide" Target="slides/slide97.xml"/><Relationship Id="rId107" Type="http://schemas.openxmlformats.org/officeDocument/2006/relationships/slide" Target="slides/slide98.xml"/><Relationship Id="rId108" Type="http://schemas.openxmlformats.org/officeDocument/2006/relationships/slide" Target="slides/slide99.xml"/><Relationship Id="rId109" Type="http://schemas.openxmlformats.org/officeDocument/2006/relationships/slide" Target="slides/slide100.xml"/><Relationship Id="rId110" Type="http://schemas.openxmlformats.org/officeDocument/2006/relationships/slide" Target="slides/slide101.xml"/><Relationship Id="rId111" Type="http://schemas.openxmlformats.org/officeDocument/2006/relationships/slide" Target="slides/slide102.xml"/><Relationship Id="rId112" Type="http://schemas.openxmlformats.org/officeDocument/2006/relationships/slide" Target="slides/slide103.xml"/><Relationship Id="rId113" Type="http://schemas.openxmlformats.org/officeDocument/2006/relationships/slide" Target="slides/slide104.xml"/><Relationship Id="rId114" Type="http://schemas.openxmlformats.org/officeDocument/2006/relationships/slide" Target="slides/slide105.xml"/><Relationship Id="rId115" Type="http://schemas.openxmlformats.org/officeDocument/2006/relationships/slide" Target="slides/slide106.xml"/><Relationship Id="rId116" Type="http://schemas.openxmlformats.org/officeDocument/2006/relationships/slide" Target="slides/slide107.xml"/><Relationship Id="rId117" Type="http://schemas.openxmlformats.org/officeDocument/2006/relationships/slide" Target="slides/slide108.xml"/><Relationship Id="rId118" Type="http://schemas.openxmlformats.org/officeDocument/2006/relationships/slide" Target="slides/slide109.xml"/><Relationship Id="rId119" Type="http://schemas.openxmlformats.org/officeDocument/2006/relationships/slide" Target="slides/slide110.xml"/><Relationship Id="rId120" Type="http://schemas.openxmlformats.org/officeDocument/2006/relationships/slide" Target="slides/slide111.xml"/><Relationship Id="rId121" Type="http://schemas.openxmlformats.org/officeDocument/2006/relationships/slide" Target="slides/slide112.xml"/><Relationship Id="rId122" Type="http://schemas.openxmlformats.org/officeDocument/2006/relationships/slide" Target="slides/slide113.xml"/><Relationship Id="rId123" Type="http://schemas.openxmlformats.org/officeDocument/2006/relationships/slide" Target="slides/slide114.xml"/><Relationship Id="rId124" Type="http://schemas.openxmlformats.org/officeDocument/2006/relationships/slide" Target="slides/slide115.xml"/><Relationship Id="rId125" Type="http://schemas.openxmlformats.org/officeDocument/2006/relationships/slide" Target="slides/slide116.xml"/><Relationship Id="rId126" Type="http://schemas.openxmlformats.org/officeDocument/2006/relationships/slide" Target="slides/slide117.xml"/><Relationship Id="rId127" Type="http://schemas.openxmlformats.org/officeDocument/2006/relationships/slide" Target="slides/slide118.xml"/><Relationship Id="rId128" Type="http://schemas.openxmlformats.org/officeDocument/2006/relationships/slide" Target="slides/slide119.xml"/><Relationship Id="rId129" Type="http://schemas.openxmlformats.org/officeDocument/2006/relationships/slide" Target="slides/slide120.xml"/><Relationship Id="rId130" Type="http://schemas.openxmlformats.org/officeDocument/2006/relationships/slide" Target="slides/slide121.xml"/><Relationship Id="rId131" Type="http://schemas.openxmlformats.org/officeDocument/2006/relationships/slide" Target="slides/slide122.xml"/><Relationship Id="rId132" Type="http://schemas.openxmlformats.org/officeDocument/2006/relationships/slide" Target="slides/slide123.xml"/><Relationship Id="rId133" Type="http://schemas.openxmlformats.org/officeDocument/2006/relationships/slide" Target="slides/slide124.xml"/><Relationship Id="rId134" Type="http://schemas.openxmlformats.org/officeDocument/2006/relationships/slide" Target="slides/slide125.xml"/><Relationship Id="rId135" Type="http://schemas.openxmlformats.org/officeDocument/2006/relationships/slide" Target="slides/slide126.xml"/><Relationship Id="rId136" Type="http://schemas.openxmlformats.org/officeDocument/2006/relationships/slide" Target="slides/slide127.xml"/><Relationship Id="rId137" Type="http://schemas.openxmlformats.org/officeDocument/2006/relationships/slide" Target="slides/slide128.xml"/><Relationship Id="rId138" Type="http://schemas.openxmlformats.org/officeDocument/2006/relationships/slide" Target="slides/slide129.xml"/><Relationship Id="rId139" Type="http://schemas.openxmlformats.org/officeDocument/2006/relationships/slide" Target="slides/slide130.xml"/><Relationship Id="rId140" Type="http://schemas.openxmlformats.org/officeDocument/2006/relationships/slide" Target="slides/slide131.xml"/><Relationship Id="rId141" Type="http://schemas.openxmlformats.org/officeDocument/2006/relationships/slide" Target="slides/slide132.xml"/><Relationship Id="rId142" Type="http://schemas.openxmlformats.org/officeDocument/2006/relationships/slide" Target="slides/slide133.xml"/><Relationship Id="rId143" Type="http://schemas.openxmlformats.org/officeDocument/2006/relationships/slide" Target="slides/slide134.xml"/><Relationship Id="rId144" Type="http://schemas.openxmlformats.org/officeDocument/2006/relationships/slide" Target="slides/slide135.xml"/><Relationship Id="rId145" Type="http://schemas.openxmlformats.org/officeDocument/2006/relationships/slide" Target="slides/slide136.xml"/><Relationship Id="rId146" Type="http://schemas.openxmlformats.org/officeDocument/2006/relationships/slide" Target="slides/slide137.xml"/><Relationship Id="rId147" Type="http://schemas.openxmlformats.org/officeDocument/2006/relationships/slide" Target="slides/slide138.xml"/><Relationship Id="rId148" Type="http://schemas.openxmlformats.org/officeDocument/2006/relationships/slide" Target="slides/slide139.xml"/><Relationship Id="rId149" Type="http://schemas.openxmlformats.org/officeDocument/2006/relationships/slide" Target="slides/slide140.xml"/><Relationship Id="rId150" Type="http://schemas.openxmlformats.org/officeDocument/2006/relationships/slide" Target="slides/slide141.xml"/><Relationship Id="rId151" Type="http://schemas.openxmlformats.org/officeDocument/2006/relationships/slide" Target="slides/slide142.xml"/><Relationship Id="rId152" Type="http://schemas.openxmlformats.org/officeDocument/2006/relationships/slide" Target="slides/slide143.xml"/><Relationship Id="rId153" Type="http://schemas.openxmlformats.org/officeDocument/2006/relationships/slide" Target="slides/slide144.xml"/><Relationship Id="rId154" Type="http://schemas.openxmlformats.org/officeDocument/2006/relationships/slide" Target="slides/slide145.xml"/><Relationship Id="rId155" Type="http://schemas.openxmlformats.org/officeDocument/2006/relationships/slide" Target="slides/slide146.xml"/><Relationship Id="rId156" Type="http://schemas.openxmlformats.org/officeDocument/2006/relationships/slide" Target="slides/slide147.xml"/><Relationship Id="rId157" Type="http://schemas.openxmlformats.org/officeDocument/2006/relationships/slide" Target="slides/slide148.xml"/><Relationship Id="rId158" Type="http://schemas.openxmlformats.org/officeDocument/2006/relationships/slide" Target="slides/slide149.xml"/><Relationship Id="rId159" Type="http://schemas.openxmlformats.org/officeDocument/2006/relationships/slide" Target="slides/slide150.xml"/><Relationship Id="rId160" Type="http://schemas.openxmlformats.org/officeDocument/2006/relationships/slide" Target="slides/slide151.xml"/><Relationship Id="rId161" Type="http://schemas.openxmlformats.org/officeDocument/2006/relationships/slide" Target="slides/slide152.xml"/><Relationship Id="rId162" Type="http://schemas.openxmlformats.org/officeDocument/2006/relationships/slide" Target="slides/slide153.xml"/><Relationship Id="rId163" Type="http://schemas.openxmlformats.org/officeDocument/2006/relationships/slide" Target="slides/slide154.xml"/><Relationship Id="rId164" Type="http://schemas.openxmlformats.org/officeDocument/2006/relationships/slide" Target="slides/slide155.xml"/><Relationship Id="rId165" Type="http://schemas.openxmlformats.org/officeDocument/2006/relationships/slide" Target="slides/slide156.xml"/><Relationship Id="rId166" Type="http://schemas.openxmlformats.org/officeDocument/2006/relationships/slide" Target="slides/slide157.xml"/><Relationship Id="rId167" Type="http://schemas.openxmlformats.org/officeDocument/2006/relationships/slide" Target="slides/slide158.xml"/><Relationship Id="rId168" Type="http://schemas.openxmlformats.org/officeDocument/2006/relationships/slide" Target="slides/slide159.xml"/><Relationship Id="rId169" Type="http://schemas.openxmlformats.org/officeDocument/2006/relationships/slide" Target="slides/slide160.xml"/><Relationship Id="rId170" Type="http://schemas.openxmlformats.org/officeDocument/2006/relationships/slide" Target="slides/slide161.xml"/><Relationship Id="rId171" Type="http://schemas.openxmlformats.org/officeDocument/2006/relationships/slide" Target="slides/slide162.xml"/><Relationship Id="rId172" Type="http://schemas.openxmlformats.org/officeDocument/2006/relationships/slide" Target="slides/slide163.xml"/><Relationship Id="rId173" Type="http://schemas.openxmlformats.org/officeDocument/2006/relationships/slide" Target="slides/slide164.xml"/><Relationship Id="rId174" Type="http://schemas.openxmlformats.org/officeDocument/2006/relationships/slide" Target="slides/slide165.xml"/><Relationship Id="rId175" Type="http://schemas.openxmlformats.org/officeDocument/2006/relationships/slide" Target="slides/slide166.xml"/><Relationship Id="rId176" Type="http://schemas.openxmlformats.org/officeDocument/2006/relationships/slide" Target="slides/slide167.xml"/><Relationship Id="rId177" Type="http://schemas.openxmlformats.org/officeDocument/2006/relationships/slide" Target="slides/slide168.xml"/><Relationship Id="rId178" Type="http://schemas.openxmlformats.org/officeDocument/2006/relationships/slide" Target="slides/slide169.xml"/><Relationship Id="rId179" Type="http://schemas.openxmlformats.org/officeDocument/2006/relationships/slide" Target="slides/slide170.xml"/><Relationship Id="rId180" Type="http://schemas.openxmlformats.org/officeDocument/2006/relationships/slide" Target="slides/slide171.xml"/><Relationship Id="rId181" Type="http://schemas.openxmlformats.org/officeDocument/2006/relationships/slide" Target="slides/slide172.xml"/><Relationship Id="rId182" Type="http://schemas.openxmlformats.org/officeDocument/2006/relationships/slide" Target="slides/slide173.xml"/><Relationship Id="rId183" Type="http://schemas.openxmlformats.org/officeDocument/2006/relationships/slide" Target="slides/slide174.xml"/><Relationship Id="rId184" Type="http://schemas.openxmlformats.org/officeDocument/2006/relationships/slide" Target="slides/slide175.xml"/><Relationship Id="rId185" Type="http://schemas.openxmlformats.org/officeDocument/2006/relationships/slide" Target="slides/slide176.xml"/><Relationship Id="rId186" Type="http://schemas.openxmlformats.org/officeDocument/2006/relationships/slide" Target="slides/slide177.xml"/><Relationship Id="rId187" Type="http://schemas.openxmlformats.org/officeDocument/2006/relationships/slide" Target="slides/slide178.xml"/><Relationship Id="rId188" Type="http://schemas.openxmlformats.org/officeDocument/2006/relationships/slide" Target="slides/slide179.xml"/><Relationship Id="rId189" Type="http://schemas.openxmlformats.org/officeDocument/2006/relationships/slide" Target="slides/slide180.xml"/><Relationship Id="rId190" Type="http://schemas.openxmlformats.org/officeDocument/2006/relationships/slide" Target="slides/slide181.xml"/><Relationship Id="rId191" Type="http://schemas.openxmlformats.org/officeDocument/2006/relationships/slide" Target="slides/slide182.xml"/><Relationship Id="rId192" Type="http://schemas.openxmlformats.org/officeDocument/2006/relationships/slide" Target="slides/slide183.xml"/><Relationship Id="rId193" Type="http://schemas.openxmlformats.org/officeDocument/2006/relationships/slide" Target="slides/slide184.xml"/><Relationship Id="rId194" Type="http://schemas.openxmlformats.org/officeDocument/2006/relationships/slide" Target="slides/slide185.xml"/><Relationship Id="rId195" Type="http://schemas.openxmlformats.org/officeDocument/2006/relationships/slide" Target="slides/slide186.xml"/><Relationship Id="rId196" Type="http://schemas.openxmlformats.org/officeDocument/2006/relationships/slide" Target="slides/slide187.xml"/><Relationship Id="rId197" Type="http://schemas.openxmlformats.org/officeDocument/2006/relationships/slide" Target="slides/slide188.xml"/><Relationship Id="rId198" Type="http://schemas.openxmlformats.org/officeDocument/2006/relationships/slide" Target="slides/slide189.xml"/><Relationship Id="rId199" Type="http://schemas.openxmlformats.org/officeDocument/2006/relationships/slide" Target="slides/slide190.xml"/><Relationship Id="rId200" Type="http://schemas.openxmlformats.org/officeDocument/2006/relationships/slide" Target="slides/slide191.xml"/><Relationship Id="rId201" Type="http://schemas.openxmlformats.org/officeDocument/2006/relationships/slide" Target="slides/slide192.xml"/><Relationship Id="rId202" Type="http://schemas.openxmlformats.org/officeDocument/2006/relationships/slide" Target="slides/slide193.xml"/><Relationship Id="rId203" Type="http://schemas.openxmlformats.org/officeDocument/2006/relationships/slide" Target="slides/slide194.xml"/><Relationship Id="rId204" Type="http://schemas.openxmlformats.org/officeDocument/2006/relationships/slide" Target="slides/slide195.xml"/><Relationship Id="rId205" Type="http://schemas.openxmlformats.org/officeDocument/2006/relationships/slide" Target="slides/slide196.xml"/><Relationship Id="rId206" Type="http://schemas.openxmlformats.org/officeDocument/2006/relationships/slide" Target="slides/slide197.xml"/><Relationship Id="rId207" Type="http://schemas.openxmlformats.org/officeDocument/2006/relationships/slide" Target="slides/slide198.xml"/><Relationship Id="rId208" Type="http://schemas.openxmlformats.org/officeDocument/2006/relationships/slide" Target="slides/slide199.xml"/><Relationship Id="rId209" Type="http://schemas.openxmlformats.org/officeDocument/2006/relationships/slide" Target="slides/slide200.xml"/><Relationship Id="rId210" Type="http://schemas.openxmlformats.org/officeDocument/2006/relationships/slide" Target="slides/slide201.xml"/><Relationship Id="rId211" Type="http://schemas.openxmlformats.org/officeDocument/2006/relationships/slide" Target="slides/slide202.xml"/><Relationship Id="rId212" Type="http://schemas.openxmlformats.org/officeDocument/2006/relationships/slide" Target="slides/slide203.xml"/><Relationship Id="rId213" Type="http://schemas.openxmlformats.org/officeDocument/2006/relationships/slide" Target="slides/slide204.xml"/><Relationship Id="rId214" Type="http://schemas.openxmlformats.org/officeDocument/2006/relationships/slide" Target="slides/slide205.xml"/><Relationship Id="rId215" Type="http://schemas.openxmlformats.org/officeDocument/2006/relationships/slide" Target="slides/slide206.xml"/><Relationship Id="rId216" Type="http://schemas.openxmlformats.org/officeDocument/2006/relationships/slide" Target="slides/slide207.xml"/><Relationship Id="rId217" Type="http://schemas.openxmlformats.org/officeDocument/2006/relationships/slide" Target="slides/slide208.xml"/><Relationship Id="rId218" Type="http://schemas.openxmlformats.org/officeDocument/2006/relationships/slide" Target="slides/slide209.xml"/><Relationship Id="rId219" Type="http://schemas.openxmlformats.org/officeDocument/2006/relationships/slide" Target="slides/slide210.xml"/><Relationship Id="rId220" Type="http://schemas.openxmlformats.org/officeDocument/2006/relationships/slide" Target="slides/slide211.xml"/><Relationship Id="rId221" Type="http://schemas.openxmlformats.org/officeDocument/2006/relationships/slide" Target="slides/slide212.xml"/><Relationship Id="rId222" Type="http://schemas.openxmlformats.org/officeDocument/2006/relationships/slide" Target="slides/slide213.xml"/><Relationship Id="rId223" Type="http://schemas.openxmlformats.org/officeDocument/2006/relationships/slide" Target="slides/slide214.xml"/><Relationship Id="rId224" Type="http://schemas.openxmlformats.org/officeDocument/2006/relationships/slide" Target="slides/slide215.xml"/><Relationship Id="rId225" Type="http://schemas.openxmlformats.org/officeDocument/2006/relationships/slide" Target="slides/slide216.xml"/><Relationship Id="rId226" Type="http://schemas.openxmlformats.org/officeDocument/2006/relationships/slide" Target="slides/slide217.xml"/><Relationship Id="rId227" Type="http://schemas.openxmlformats.org/officeDocument/2006/relationships/slide" Target="slides/slide218.xml"/><Relationship Id="rId228" Type="http://schemas.openxmlformats.org/officeDocument/2006/relationships/slide" Target="slides/slide219.xml"/><Relationship Id="rId229" Type="http://schemas.openxmlformats.org/officeDocument/2006/relationships/slide" Target="slides/slide220.xml"/><Relationship Id="rId23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fr-FR" sz="1800" strike="noStrike" u="none">
                <a:solidFill>
                  <a:schemeClr val="dk1"/>
                </a:solidFill>
                <a:uFillTx/>
                <a:latin typeface="Arial"/>
              </a:rPr>
              <a:t>Cliquez pour déplacer la diapo</a:t>
            </a:r>
            <a:endParaRPr b="0" lang="fr-FR" sz="1800" strike="noStrike" u="none">
              <a:solidFill>
                <a:schemeClr val="dk1"/>
              </a:solidFill>
              <a:uFillTx/>
              <a:latin typeface="Arial"/>
            </a:endParaRPr>
          </a:p>
        </p:txBody>
      </p:sp>
      <p:sp>
        <p:nvSpPr>
          <p:cNvPr id="7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fr-FR" sz="2000" strike="noStrike" u="none">
                <a:solidFill>
                  <a:srgbClr val="000000"/>
                </a:solidFill>
                <a:uFillTx/>
                <a:latin typeface="Arial"/>
              </a:rPr>
              <a:t>Cliquez pour modifier le format des notes</a:t>
            </a:r>
            <a:endParaRPr b="0" lang="fr-FR" sz="2000" strike="noStrike" u="none">
              <a:solidFill>
                <a:srgbClr val="000000"/>
              </a:solidFill>
              <a:uFillTx/>
              <a:latin typeface="Arial"/>
            </a:endParaRPr>
          </a:p>
        </p:txBody>
      </p:sp>
      <p:sp>
        <p:nvSpPr>
          <p:cNvPr id="7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3" name="PlaceHolder 4"/>
          <p:cNvSpPr>
            <a:spLocks noGrp="1"/>
          </p:cNvSpPr>
          <p:nvPr>
            <p:ph type="dt" idx="22"/>
          </p:nvPr>
        </p:nvSpPr>
        <p:spPr>
          <a:xfrm>
            <a:off x="4278960" y="0"/>
            <a:ext cx="3280680" cy="534240"/>
          </a:xfrm>
          <a:prstGeom prst="rect">
            <a:avLst/>
          </a:prstGeom>
          <a:noFill/>
          <a:ln w="0">
            <a:noFill/>
          </a:ln>
        </p:spPr>
        <p:txBody>
          <a:bodyPr lIns="0" rIns="0" tIns="0" bIns="0" anchor="t">
            <a:noAutofit/>
          </a:bodyPr>
          <a:lstStyle>
            <a:lvl1pPr indent="0" algn="r">
              <a:buNone/>
              <a:defRPr b="0" lang="fr-FR" sz="1400" strike="noStrike" u="none">
                <a:solidFill>
                  <a:srgbClr val="000000"/>
                </a:solidFill>
                <a:uFillTx/>
                <a:latin typeface="Times New Roman"/>
              </a:defRPr>
            </a:lvl1pPr>
          </a:lstStyle>
          <a:p>
            <a:pPr indent="0" algn="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4" name="PlaceHolder 5"/>
          <p:cNvSpPr>
            <a:spLocks noGrp="1"/>
          </p:cNvSpPr>
          <p:nvPr>
            <p:ph type="ftr" idx="23"/>
          </p:nvPr>
        </p:nvSpPr>
        <p:spPr>
          <a:xfrm>
            <a:off x="0" y="10157400"/>
            <a:ext cx="3280680" cy="534240"/>
          </a:xfrm>
          <a:prstGeom prst="rect">
            <a:avLst/>
          </a:prstGeom>
          <a:noFill/>
          <a:ln w="0">
            <a:noFill/>
          </a:ln>
        </p:spPr>
        <p:txBody>
          <a:bodyPr lIns="0" rIns="0" tIns="0" bIns="0" anchor="b">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5" name="PlaceHolder 6"/>
          <p:cNvSpPr>
            <a:spLocks noGrp="1"/>
          </p:cNvSpPr>
          <p:nvPr>
            <p:ph type="sldNum" idx="24"/>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trike="noStrike" u="none">
                <a:solidFill>
                  <a:srgbClr val="000000"/>
                </a:solidFill>
                <a:uFillTx/>
                <a:latin typeface="Times New Roman"/>
              </a:defRPr>
            </a:lvl1pPr>
          </a:lstStyle>
          <a:p>
            <a:pPr indent="0" algn="r">
              <a:buNone/>
            </a:pPr>
            <a:fld id="{D6D3E9A1-771A-48CB-8321-65C6ACEC1AE2}" type="slidenum">
              <a:rPr b="0" lang="fr-FR" sz="1400" strike="noStrike" u="none">
                <a:solidFill>
                  <a:srgbClr val="000000"/>
                </a:solidFill>
                <a:uFillTx/>
                <a:latin typeface="Times New Roman"/>
              </a:rPr>
              <a:t>1</a:t>
            </a:fld>
            <a:endParaRPr b="0" lang="fr-FR"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18.xml"/><Relationship Id="rId3"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19.xml"/><Relationship Id="rId3"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0.xml"/><Relationship Id="rId3"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1.xml"/><Relationship Id="rId3"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2.xml"/><Relationship Id="rId3"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3.xml"/><Relationship Id="rId3"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4.xml"/><Relationship Id="rId3"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5.xml"/><Relationship Id="rId3"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6.xml"/><Relationship Id="rId3"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7.xml"/><Relationship Id="rId3"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8.xml"/><Relationship Id="rId3"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29.xml"/><Relationship Id="rId3"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30.xml"/><Relationship Id="rId3"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31.xml"/><Relationship Id="rId3"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32.xml"/><Relationship Id="rId3"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33.xml"/><Relationship Id="rId3"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134.xml"/><Relationship Id="rId3"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164.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
</Relationships>
</file>

<file path=ppt/notesSlides/_rels/notesSlide166.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
</Relationships>
</file>

<file path=ppt/notesSlides/_rels/notesSlide169.xml.rels><?xml version="1.0" encoding="UTF-8"?>
<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
</Relationships>
</file>

<file path=ppt/notesSlides/_rels/notesSlide170.xml.rels><?xml version="1.0" encoding="UTF-8"?>
<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
</Relationships>
</file>

<file path=ppt/notesSlides/_rels/notesSlide171.xml.rels><?xml version="1.0" encoding="UTF-8"?>
<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
</Relationships>
</file>

<file path=ppt/notesSlides/_rels/notesSlide173.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
</Relationships>
</file>

<file path=ppt/notesSlides/_rels/notesSlide174.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
</Relationships>
</file>

<file path=ppt/notesSlides/_rels/notesSlide177.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
</Relationships>
</file>

<file path=ppt/notesSlides/_rels/notesSlide178.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
</Relationships>
</file>

<file path=ppt/notesSlides/_rels/notesSlide179.xml.rels><?xml version="1.0" encoding="UTF-8"?>
<Relationships xmlns="http://schemas.openxmlformats.org/package/2006/relationships"><Relationship Id="rId1" Type="http://schemas.openxmlformats.org/officeDocument/2006/relationships/slide" Target="../slides/slide179.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80.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
</Relationships>
</file>

<file path=ppt/notesSlides/_rels/notesSlide181.xml.rels><?xml version="1.0" encoding="UTF-8"?>
<Relationships xmlns="http://schemas.openxmlformats.org/package/2006/relationships"><Relationship Id="rId1" Type="http://schemas.openxmlformats.org/officeDocument/2006/relationships/slide" Target="../slides/slide181.xml"/><Relationship Id="rId2" Type="http://schemas.openxmlformats.org/officeDocument/2006/relationships/notesMaster" Target="../notesMasters/notesMaster1.xml"/>
</Relationships>
</file>

<file path=ppt/notesSlides/_rels/notesSlide182.xml.rels><?xml version="1.0" encoding="UTF-8"?>
<Relationships xmlns="http://schemas.openxmlformats.org/package/2006/relationships"><Relationship Id="rId1" Type="http://schemas.openxmlformats.org/officeDocument/2006/relationships/slide" Target="../slides/slide182.xml"/><Relationship Id="rId2" Type="http://schemas.openxmlformats.org/officeDocument/2006/relationships/notesMaster" Target="../notesMasters/notesMaster1.xml"/>
</Relationships>
</file>

<file path=ppt/notesSlides/_rels/notesSlide183.xml.rels><?xml version="1.0" encoding="UTF-8"?>
<Relationships xmlns="http://schemas.openxmlformats.org/package/2006/relationships"><Relationship Id="rId1" Type="http://schemas.openxmlformats.org/officeDocument/2006/relationships/slide" Target="../slides/slide183.xml"/><Relationship Id="rId2" Type="http://schemas.openxmlformats.org/officeDocument/2006/relationships/notesMaster" Target="../notesMasters/notesMaster1.xml"/>
</Relationships>
</file>

<file path=ppt/notesSlides/_rels/notesSlide184.xml.rels><?xml version="1.0" encoding="UTF-8"?>
<Relationships xmlns="http://schemas.openxmlformats.org/package/2006/relationships"><Relationship Id="rId1" Type="http://schemas.openxmlformats.org/officeDocument/2006/relationships/slide" Target="../slides/slide184.xml"/><Relationship Id="rId2" Type="http://schemas.openxmlformats.org/officeDocument/2006/relationships/notesMaster" Target="../notesMasters/notesMaster1.xml"/>
</Relationships>
</file>

<file path=ppt/notesSlides/_rels/notesSlide186.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
</Relationships>
</file>

<file path=ppt/notesSlides/_rels/notesSlide187.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
</Relationships>
</file>

<file path=ppt/notesSlides/_rels/notesSlide188.xml.rels><?xml version="1.0" encoding="UTF-8"?>
<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
</Relationships>
</file>

<file path=ppt/notesSlides/_rels/notesSlide189.xml.rels><?xml version="1.0" encoding="UTF-8"?>
<Relationships xmlns="http://schemas.openxmlformats.org/package/2006/relationships"><Relationship Id="rId1" Type="http://schemas.openxmlformats.org/officeDocument/2006/relationships/slide" Target="../slides/slide189.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
</Relationships>
</file>

<file path=ppt/notesSlides/_rels/notesSlide191.xml.rels><?xml version="1.0" encoding="UTF-8"?>
<Relationships xmlns="http://schemas.openxmlformats.org/package/2006/relationships"><Relationship Id="rId1" Type="http://schemas.openxmlformats.org/officeDocument/2006/relationships/slide" Target="../slides/slide191.xml"/><Relationship Id="rId2" Type="http://schemas.openxmlformats.org/officeDocument/2006/relationships/notesMaster" Target="../notesMasters/notesMaster1.xml"/>
</Relationships>
</file>

<file path=ppt/notesSlides/_rels/notesSlide192.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
</Relationships>
</file>

<file path=ppt/notesSlides/_rels/notesSlide193.xml.rels><?xml version="1.0" encoding="UTF-8"?>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
</Relationships>
</file>

<file path=ppt/notesSlides/_rels/notesSlide194.xml.rels><?xml version="1.0" encoding="UTF-8"?>
<Relationships xmlns="http://schemas.openxmlformats.org/package/2006/relationships"><Relationship Id="rId1" Type="http://schemas.openxmlformats.org/officeDocument/2006/relationships/slide" Target="../slides/slide194.xml"/><Relationship Id="rId2" Type="http://schemas.openxmlformats.org/officeDocument/2006/relationships/notesMaster" Target="../notesMasters/notesMaster1.xml"/>
</Relationships>
</file>

<file path=ppt/notesSlides/_rels/notesSlide195.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
</Relationships>
</file>

<file path=ppt/notesSlides/_rels/notesSlide196.xml.rels><?xml version="1.0" encoding="UTF-8"?>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
</Relationships>
</file>

<file path=ppt/notesSlides/_rels/notesSlide198.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
</Relationships>
</file>

<file path=ppt/notesSlides/_rels/notesSlide199.xml.rels><?xml version="1.0" encoding="UTF-8"?>
<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00.xml.rels><?xml version="1.0" encoding="UTF-8"?>
<Relationships xmlns="http://schemas.openxmlformats.org/package/2006/relationships"><Relationship Id="rId1" Type="http://schemas.openxmlformats.org/officeDocument/2006/relationships/slide" Target="../slides/slide200.xml"/><Relationship Id="rId2" Type="http://schemas.openxmlformats.org/officeDocument/2006/relationships/notesMaster" Target="../notesMasters/notesMaster1.xml"/>
</Relationships>
</file>

<file path=ppt/notesSlides/_rels/notesSlide201.xml.rels><?xml version="1.0" encoding="UTF-8"?>
<Relationships xmlns="http://schemas.openxmlformats.org/package/2006/relationships"><Relationship Id="rId1" Type="http://schemas.openxmlformats.org/officeDocument/2006/relationships/slide" Target="../slides/slide201.xml"/><Relationship Id="rId2" Type="http://schemas.openxmlformats.org/officeDocument/2006/relationships/notesMaster" Target="../notesMasters/notesMaster1.xml"/>
</Relationships>
</file>

<file path=ppt/notesSlides/_rels/notesSlide202.xml.rels><?xml version="1.0" encoding="UTF-8"?>
<Relationships xmlns="http://schemas.openxmlformats.org/package/2006/relationships"><Relationship Id="rId1" Type="http://schemas.openxmlformats.org/officeDocument/2006/relationships/slide" Target="../slides/slide202.xml"/><Relationship Id="rId2"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1" Type="http://schemas.openxmlformats.org/officeDocument/2006/relationships/slide" Target="../slides/slide203.xml"/><Relationship Id="rId2" Type="http://schemas.openxmlformats.org/officeDocument/2006/relationships/notesMaster" Target="../notesMasters/notesMaster1.xml"/>
</Relationships>
</file>

<file path=ppt/notesSlides/_rels/notesSlide204.xml.rels><?xml version="1.0" encoding="UTF-8"?>
<Relationships xmlns="http://schemas.openxmlformats.org/package/2006/relationships"><Relationship Id="rId1" Type="http://schemas.openxmlformats.org/officeDocument/2006/relationships/slide" Target="../slides/slide204.xml"/><Relationship Id="rId2" Type="http://schemas.openxmlformats.org/officeDocument/2006/relationships/notesMaster" Target="../notesMasters/notesMaster1.xml"/>
</Relationships>
</file>

<file path=ppt/notesSlides/_rels/notesSlide205.xml.rels><?xml version="1.0" encoding="UTF-8"?>
<Relationships xmlns="http://schemas.openxmlformats.org/package/2006/relationships"><Relationship Id="rId1" Type="http://schemas.openxmlformats.org/officeDocument/2006/relationships/slide" Target="../slides/slide205.xml"/><Relationship Id="rId2" Type="http://schemas.openxmlformats.org/officeDocument/2006/relationships/notesMaster" Target="../notesMasters/notesMaster1.xml"/>
</Relationships>
</file>

<file path=ppt/notesSlides/_rels/notesSlide206.xml.rels><?xml version="1.0" encoding="UTF-8"?>
<Relationships xmlns="http://schemas.openxmlformats.org/package/2006/relationships"><Relationship Id="rId1" Type="http://schemas.openxmlformats.org/officeDocument/2006/relationships/slide" Target="../slides/slide206.xml"/><Relationship Id="rId2" Type="http://schemas.openxmlformats.org/officeDocument/2006/relationships/notesMaster" Target="../notesMasters/notesMaster1.xml"/>
</Relationships>
</file>

<file path=ppt/notesSlides/_rels/notesSlide207.xml.rels><?xml version="1.0" encoding="UTF-8"?>
<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10.xml.rels><?xml version="1.0" encoding="UTF-8"?>
<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
</Relationships>
</file>

<file path=ppt/notesSlides/_rels/notesSlide211.xml.rels><?xml version="1.0" encoding="UTF-8"?>
<Relationships xmlns="http://schemas.openxmlformats.org/package/2006/relationships"><Relationship Id="rId1" Type="http://schemas.openxmlformats.org/officeDocument/2006/relationships/slide" Target="../slides/slide211.xml"/><Relationship Id="rId2" Type="http://schemas.openxmlformats.org/officeDocument/2006/relationships/notesMaster" Target="../notesMasters/notesMaster1.xml"/>
</Relationships>
</file>

<file path=ppt/notesSlides/_rels/notesSlide212.xml.rels><?xml version="1.0" encoding="UTF-8"?>
<Relationships xmlns="http://schemas.openxmlformats.org/package/2006/relationships"><Relationship Id="rId1" Type="http://schemas.openxmlformats.org/officeDocument/2006/relationships/slide" Target="../slides/slide212.xml"/><Relationship Id="rId2" Type="http://schemas.openxmlformats.org/officeDocument/2006/relationships/notesMaster" Target="../notesMasters/notesMaster1.xml"/>
</Relationships>
</file>

<file path=ppt/notesSlides/_rels/notesSlide213.xml.rels><?xml version="1.0" encoding="UTF-8"?>
<Relationships xmlns="http://schemas.openxmlformats.org/package/2006/relationships"><Relationship Id="rId1" Type="http://schemas.openxmlformats.org/officeDocument/2006/relationships/slide" Target="../slides/slide213.xml"/><Relationship Id="rId2" Type="http://schemas.openxmlformats.org/officeDocument/2006/relationships/notesMaster" Target="../notesMasters/notesMaster1.xml"/>
</Relationships>
</file>

<file path=ppt/notesSlides/_rels/notesSlide214.xml.rels><?xml version="1.0" encoding="UTF-8"?>
<Relationships xmlns="http://schemas.openxmlformats.org/package/2006/relationships"><Relationship Id="rId1" Type="http://schemas.openxmlformats.org/officeDocument/2006/relationships/slide" Target="../slides/slide214.xml"/><Relationship Id="rId2" Type="http://schemas.openxmlformats.org/officeDocument/2006/relationships/notesMaster" Target="../notesMasters/notesMaster1.xml"/>
</Relationships>
</file>

<file path=ppt/notesSlides/_rels/notesSlide215.xml.rels><?xml version="1.0" encoding="UTF-8"?>
<Relationships xmlns="http://schemas.openxmlformats.org/package/2006/relationships"><Relationship Id="rId1" Type="http://schemas.openxmlformats.org/officeDocument/2006/relationships/slide" Target="../slides/slide215.xml"/><Relationship Id="rId2" Type="http://schemas.openxmlformats.org/officeDocument/2006/relationships/notesMaster" Target="../notesMasters/notesMaster1.xml"/>
</Relationships>
</file>

<file path=ppt/notesSlides/_rels/notesSlide216.xml.rels><?xml version="1.0" encoding="UTF-8"?>
<Relationships xmlns="http://schemas.openxmlformats.org/package/2006/relationships"><Relationship Id="rId1" Type="http://schemas.openxmlformats.org/officeDocument/2006/relationships/slide" Target="../slides/slide216.xml"/><Relationship Id="rId2" Type="http://schemas.openxmlformats.org/officeDocument/2006/relationships/notesMaster" Target="../notesMasters/notesMaster1.xml"/>
</Relationships>
</file>

<file path=ppt/notesSlides/_rels/notesSlide217.xml.rels><?xml version="1.0" encoding="UTF-8"?>
<Relationships xmlns="http://schemas.openxmlformats.org/package/2006/relationships"><Relationship Id="rId1" Type="http://schemas.openxmlformats.org/officeDocument/2006/relationships/slide" Target="../slides/slide217.xml"/><Relationship Id="rId2" Type="http://schemas.openxmlformats.org/officeDocument/2006/relationships/notesMaster" Target="../notesMasters/notesMaster1.xml"/>
</Relationships>
</file>

<file path=ppt/notesSlides/_rels/notesSlide218.xml.rels><?xml version="1.0" encoding="UTF-8"?>
<Relationships xmlns="http://schemas.openxmlformats.org/package/2006/relationships"><Relationship Id="rId1" Type="http://schemas.openxmlformats.org/officeDocument/2006/relationships/slide" Target="../slides/slide218.xml"/><Relationship Id="rId2" Type="http://schemas.openxmlformats.org/officeDocument/2006/relationships/notesMaster" Target="../notesMasters/notesMaster1.xml"/>
</Relationships>
</file>

<file path=ppt/notesSlides/_rels/notesSlide219.xml.rels><?xml version="1.0" encoding="UTF-8"?>
<Relationships xmlns="http://schemas.openxmlformats.org/package/2006/relationships"><Relationship Id="rId1" Type="http://schemas.openxmlformats.org/officeDocument/2006/relationships/slide" Target="../slides/slide219.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27.xml"/><Relationship Id="rId3"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hyperlink" Target="http://commons.apache.org/" TargetMode="External"/><Relationship Id="rId2" Type="http://schemas.openxmlformats.org/officeDocument/2006/relationships/slide" Target="../slides/slide28.xml"/><Relationship Id="rId3"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PlaceHolder 1"/>
          <p:cNvSpPr>
            <a:spLocks noGrp="1"/>
          </p:cNvSpPr>
          <p:nvPr>
            <p:ph type="sldImg"/>
          </p:nvPr>
        </p:nvSpPr>
        <p:spPr>
          <a:xfrm>
            <a:off x="380880" y="685800"/>
            <a:ext cx="6095520" cy="3428640"/>
          </a:xfrm>
          <a:prstGeom prst="rect">
            <a:avLst/>
          </a:prstGeom>
          <a:ln w="0">
            <a:noFill/>
          </a:ln>
        </p:spPr>
      </p:sp>
      <p:sp>
        <p:nvSpPr>
          <p:cNvPr id="120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façon de faire complètement </a:t>
            </a:r>
            <a:r>
              <a:rPr b="1" lang="fr-FR" sz="2000" strike="noStrike" u="none">
                <a:solidFill>
                  <a:srgbClr val="000000"/>
                </a:solidFill>
                <a:uFillTx/>
                <a:latin typeface="Arial"/>
              </a:rPr>
              <a:t>séquentielle</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chaque phase produit un </a:t>
            </a:r>
            <a:r>
              <a:rPr b="1" lang="fr-FR" sz="2000" strike="noStrike" u="none">
                <a:solidFill>
                  <a:srgbClr val="000000"/>
                </a:solidFill>
                <a:uFillTx/>
                <a:latin typeface="Arial"/>
              </a:rPr>
              <a:t>livrable (</a:t>
            </a:r>
            <a:r>
              <a:rPr b="0" lang="fr-FR" sz="2000" strike="noStrike" u="none">
                <a:solidFill>
                  <a:srgbClr val="000000"/>
                </a:solidFill>
                <a:uFillTx/>
                <a:latin typeface="Arial"/>
              </a:rPr>
              <a:t> de documents, version de l’application en cours de construction.</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Chaque livrable constitue une </a:t>
            </a:r>
            <a:r>
              <a:rPr b="0" lang="fr-FR" sz="2000" strike="noStrike" u="sng">
                <a:solidFill>
                  <a:srgbClr val="000000"/>
                </a:solidFill>
                <a:uFillTx/>
                <a:latin typeface="Arial"/>
              </a:rPr>
              <a:t>référence</a:t>
            </a:r>
            <a:r>
              <a:rPr b="0" lang="fr-FR" sz="2000" strike="noStrike" u="none">
                <a:solidFill>
                  <a:srgbClr val="000000"/>
                </a:solidFill>
                <a:uFillTx/>
                <a:latin typeface="Arial"/>
              </a:rPr>
              <a:t> au moment où il est produit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Le </a:t>
            </a:r>
            <a:r>
              <a:rPr b="1" lang="fr-FR" sz="2000" strike="noStrike" u="none">
                <a:solidFill>
                  <a:srgbClr val="000000"/>
                </a:solidFill>
                <a:uFillTx/>
                <a:latin typeface="Arial"/>
              </a:rPr>
              <a:t>codage</a:t>
            </a:r>
            <a:r>
              <a:rPr b="0" lang="fr-FR" sz="2000" strike="noStrike" u="none">
                <a:solidFill>
                  <a:srgbClr val="000000"/>
                </a:solidFill>
                <a:uFillTx/>
                <a:latin typeface="Arial"/>
              </a:rPr>
              <a:t> occupe ici une place </a:t>
            </a:r>
            <a:r>
              <a:rPr b="0" lang="fr-FR" sz="2000" strike="noStrike" u="sng">
                <a:solidFill>
                  <a:srgbClr val="000000"/>
                </a:solidFill>
                <a:uFillTx/>
                <a:latin typeface="Arial"/>
              </a:rPr>
              <a:t>importante</a:t>
            </a:r>
            <a:r>
              <a:rPr b="0" lang="fr-FR" sz="2000" strike="noStrike" u="none">
                <a:solidFill>
                  <a:srgbClr val="000000"/>
                </a:solidFill>
                <a:uFillTx/>
                <a:latin typeface="Arial"/>
              </a:rPr>
              <a:t> en charge et en délai. Il y aura bien lieu de revenir sur les étapes de codage en fonction de ce que donnent les résultats des tests</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En général , plusieurs lots chacun en V DONC </a:t>
            </a:r>
            <a:r>
              <a:rPr b="1" lang="fr-FR" sz="2000" strike="noStrike" u="none">
                <a:solidFill>
                  <a:srgbClr val="000000"/>
                </a:solidFill>
                <a:uFillTx/>
                <a:latin typeface="Arial"/>
              </a:rPr>
              <a:t>plusieurs phases  de codage.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207" name="PlaceHolder 3"/>
          <p:cNvSpPr>
            <a:spLocks noGrp="1"/>
          </p:cNvSpPr>
          <p:nvPr>
            <p:ph type="sldNum" idx="46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B693C19-6DD3-4214-AE70-1417676F838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8" name="PlaceHolder 1"/>
          <p:cNvSpPr>
            <a:spLocks noGrp="1"/>
          </p:cNvSpPr>
          <p:nvPr>
            <p:ph type="sldImg"/>
          </p:nvPr>
        </p:nvSpPr>
        <p:spPr>
          <a:xfrm>
            <a:off x="380880" y="685800"/>
            <a:ext cx="6095520" cy="3428640"/>
          </a:xfrm>
          <a:prstGeom prst="rect">
            <a:avLst/>
          </a:prstGeom>
          <a:ln w="0">
            <a:noFill/>
          </a:ln>
        </p:spPr>
      </p:sp>
      <p:sp>
        <p:nvSpPr>
          <p:cNvPr id="138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 </a:t>
            </a:r>
            <a:r>
              <a:rPr b="0" lang="fr-FR" sz="2000" strike="noStrike" u="none">
                <a:solidFill>
                  <a:srgbClr val="000000"/>
                </a:solidFill>
                <a:uFillTx/>
                <a:latin typeface="Arial"/>
              </a:rPr>
              <a:t>Une bonne gestion d’erreur nous assure d’un code </a:t>
            </a:r>
            <a:r>
              <a:rPr b="1" lang="fr-FR" sz="2000" strike="noStrike" u="none">
                <a:solidFill>
                  <a:srgbClr val="000000"/>
                </a:solidFill>
                <a:uFillTx/>
                <a:latin typeface="Arial"/>
              </a:rPr>
              <a:t>robuste</a:t>
            </a:r>
            <a:r>
              <a:rPr b="0" lang="fr-FR" sz="2000" strike="noStrike" u="none">
                <a:solidFill>
                  <a:srgbClr val="000000"/>
                </a:solidFill>
                <a:uFillTx/>
                <a:latin typeface="Arial"/>
              </a:rPr>
              <a:t>. Il faut utiliser le mécanisme des exceptions (plus de code retour) en écrivant le cas finally (on écrit le bloc try-catch-finally) dés le départ (libération des ressources,..). Tout cas doit être traité soit localement soir remonté. On peut aller plus loin en créant sa propre classe d’exception et en enveloppant tous les cas d’appels à des bibliothèques externes. Enfin ne pas retourner null ni le passer en paramètres d’une méthode</a:t>
            </a:r>
            <a:endParaRPr b="0" lang="fr-FR" sz="2000" strike="noStrike" u="none">
              <a:solidFill>
                <a:srgbClr val="000000"/>
              </a:solidFill>
              <a:uFillTx/>
              <a:latin typeface="Arial"/>
            </a:endParaRPr>
          </a:p>
        </p:txBody>
      </p:sp>
      <p:sp>
        <p:nvSpPr>
          <p:cNvPr id="1390" name="PlaceHolder 3"/>
          <p:cNvSpPr>
            <a:spLocks noGrp="1"/>
          </p:cNvSpPr>
          <p:nvPr>
            <p:ph type="sldNum" idx="52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F08F938-0399-4075-B5A7-3E82DF7703B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PlaceHolder 1"/>
          <p:cNvSpPr>
            <a:spLocks noGrp="1"/>
          </p:cNvSpPr>
          <p:nvPr>
            <p:ph type="sldImg"/>
          </p:nvPr>
        </p:nvSpPr>
        <p:spPr>
          <a:xfrm>
            <a:off x="380880" y="685800"/>
            <a:ext cx="6095520" cy="3428640"/>
          </a:xfrm>
          <a:prstGeom prst="rect">
            <a:avLst/>
          </a:prstGeom>
          <a:ln w="0">
            <a:noFill/>
          </a:ln>
        </p:spPr>
      </p:sp>
      <p:sp>
        <p:nvSpPr>
          <p:cNvPr id="139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93" name="PlaceHolder 3"/>
          <p:cNvSpPr>
            <a:spLocks noGrp="1"/>
          </p:cNvSpPr>
          <p:nvPr>
            <p:ph type="sldNum" idx="52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1D863A7-0F6E-49B1-BCC8-F990161B013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4" name="PlaceHolder 1"/>
          <p:cNvSpPr>
            <a:spLocks noGrp="1"/>
          </p:cNvSpPr>
          <p:nvPr>
            <p:ph type="sldImg"/>
          </p:nvPr>
        </p:nvSpPr>
        <p:spPr>
          <a:xfrm>
            <a:off x="380880" y="685800"/>
            <a:ext cx="6095520" cy="3428640"/>
          </a:xfrm>
          <a:prstGeom prst="rect">
            <a:avLst/>
          </a:prstGeom>
          <a:ln w="0">
            <a:noFill/>
          </a:ln>
        </p:spPr>
      </p:sp>
      <p:sp>
        <p:nvSpPr>
          <p:cNvPr id="139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96" name="PlaceHolder 3"/>
          <p:cNvSpPr>
            <a:spLocks noGrp="1"/>
          </p:cNvSpPr>
          <p:nvPr>
            <p:ph type="sldNum" idx="52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8B40EB2A-352E-401A-AFDE-87E0E3E571EA}"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PlaceHolder 1"/>
          <p:cNvSpPr>
            <a:spLocks noGrp="1"/>
          </p:cNvSpPr>
          <p:nvPr>
            <p:ph type="sldImg"/>
          </p:nvPr>
        </p:nvSpPr>
        <p:spPr>
          <a:xfrm>
            <a:off x="380880" y="685800"/>
            <a:ext cx="6095520" cy="3428640"/>
          </a:xfrm>
          <a:prstGeom prst="rect">
            <a:avLst/>
          </a:prstGeom>
          <a:ln w="0">
            <a:noFill/>
          </a:ln>
        </p:spPr>
      </p:sp>
      <p:sp>
        <p:nvSpPr>
          <p:cNvPr id="139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 </a:t>
            </a:r>
            <a:r>
              <a:rPr b="0" lang="fr-FR" sz="2000" strike="noStrike" u="none">
                <a:solidFill>
                  <a:srgbClr val="000000"/>
                </a:solidFill>
                <a:uFillTx/>
                <a:latin typeface="Arial"/>
              </a:rPr>
              <a:t>augmenter la qualité Càd appliquer les bonnes pratiques</a:t>
            </a:r>
            <a:endParaRPr b="0" lang="fr-FR" sz="2000" strike="noStrike" u="none">
              <a:solidFill>
                <a:srgbClr val="000000"/>
              </a:solidFill>
              <a:uFillTx/>
              <a:latin typeface="Arial"/>
            </a:endParaRPr>
          </a:p>
        </p:txBody>
      </p:sp>
      <p:sp>
        <p:nvSpPr>
          <p:cNvPr id="1399" name="PlaceHolder 3"/>
          <p:cNvSpPr>
            <a:spLocks noGrp="1"/>
          </p:cNvSpPr>
          <p:nvPr>
            <p:ph type="sldNum" idx="52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8148235A-1C91-40A9-8DD1-A6C65DE2714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0" name="PlaceHolder 1"/>
          <p:cNvSpPr>
            <a:spLocks noGrp="1"/>
          </p:cNvSpPr>
          <p:nvPr>
            <p:ph type="sldImg"/>
          </p:nvPr>
        </p:nvSpPr>
        <p:spPr>
          <a:xfrm>
            <a:off x="380880" y="685800"/>
            <a:ext cx="6095520" cy="3428640"/>
          </a:xfrm>
          <a:prstGeom prst="rect">
            <a:avLst/>
          </a:prstGeom>
          <a:ln w="0">
            <a:noFill/>
          </a:ln>
        </p:spPr>
      </p:sp>
      <p:sp>
        <p:nvSpPr>
          <p:cNvPr id="140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Un refactoring chirurgical : il s’agit d’une opération limitée et bien localisée dans le code sur quelques composants. L’objectif est d’améliorer la qualité de ces parties en gardant le même lien avec les parties auxquelles on ne touche pas ; Ce sont sans doute les cas les plus fréquents d’intervention.</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Un refactoring tactique : il s’agit d’un refonte plus globale pour par exemple mettre en place des design pattern, une famille d’interfaces,… donc des interventions qui potentiellement touche l’intégralité de notre application. On comprend l’importance des pré requis pour ce type d’intervention.</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Un refactoring stratégique : Il s’agit ici de changer la conception d’une partie (qui peut être grande) de notre application pour s’adapter à des exigences futures des utilisateurs. Attention on n’ajoute pas de fonctionnalité à ce niveau mais on prépare le terrain pour l’effectuer dans un proche avenir. On atteint ici la limite haute du refactoring et on s’approche de la ré écriture complète de l’application. Ces cas sont plus rares</a:t>
            </a:r>
            <a:endParaRPr b="0" lang="fr-FR" sz="2000" strike="noStrike" u="none">
              <a:solidFill>
                <a:srgbClr val="000000"/>
              </a:solidFill>
              <a:uFillTx/>
              <a:latin typeface="Arial"/>
            </a:endParaRPr>
          </a:p>
        </p:txBody>
      </p:sp>
      <p:sp>
        <p:nvSpPr>
          <p:cNvPr id="1402" name="PlaceHolder 3"/>
          <p:cNvSpPr>
            <a:spLocks noGrp="1"/>
          </p:cNvSpPr>
          <p:nvPr>
            <p:ph type="sldNum" idx="52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C64A73C-29B4-4B9A-9041-9BAAE94BC126}"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PlaceHolder 1"/>
          <p:cNvSpPr>
            <a:spLocks noGrp="1"/>
          </p:cNvSpPr>
          <p:nvPr>
            <p:ph type="sldImg"/>
          </p:nvPr>
        </p:nvSpPr>
        <p:spPr>
          <a:xfrm>
            <a:off x="380880" y="685800"/>
            <a:ext cx="6095520" cy="3428640"/>
          </a:xfrm>
          <a:prstGeom prst="rect">
            <a:avLst/>
          </a:prstGeom>
          <a:ln w="0">
            <a:noFill/>
          </a:ln>
        </p:spPr>
      </p:sp>
      <p:sp>
        <p:nvSpPr>
          <p:cNvPr id="140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05" name="PlaceHolder 3"/>
          <p:cNvSpPr>
            <a:spLocks noGrp="1"/>
          </p:cNvSpPr>
          <p:nvPr>
            <p:ph type="sldNum" idx="52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4E35AF3-EC4F-4338-A6A5-40CA090AD678}"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PlaceHolder 1"/>
          <p:cNvSpPr>
            <a:spLocks noGrp="1"/>
          </p:cNvSpPr>
          <p:nvPr>
            <p:ph type="sldImg"/>
          </p:nvPr>
        </p:nvSpPr>
        <p:spPr>
          <a:xfrm>
            <a:off x="380880" y="685800"/>
            <a:ext cx="6095520" cy="3428640"/>
          </a:xfrm>
          <a:prstGeom prst="rect">
            <a:avLst/>
          </a:prstGeom>
          <a:ln w="0">
            <a:noFill/>
          </a:ln>
        </p:spPr>
      </p:sp>
      <p:sp>
        <p:nvSpPr>
          <p:cNvPr id="140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08" name="PlaceHolder 3"/>
          <p:cNvSpPr>
            <a:spLocks noGrp="1"/>
          </p:cNvSpPr>
          <p:nvPr>
            <p:ph type="sldNum" idx="53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A9D0B1D-B8B7-4DE1-AF6E-C5137EA525EA}"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PlaceHolder 1"/>
          <p:cNvSpPr>
            <a:spLocks noGrp="1"/>
          </p:cNvSpPr>
          <p:nvPr>
            <p:ph type="sldImg"/>
          </p:nvPr>
        </p:nvSpPr>
        <p:spPr>
          <a:xfrm>
            <a:off x="380880" y="685800"/>
            <a:ext cx="6095520" cy="3428640"/>
          </a:xfrm>
          <a:prstGeom prst="rect">
            <a:avLst/>
          </a:prstGeom>
          <a:ln w="0">
            <a:noFill/>
          </a:ln>
        </p:spPr>
      </p:sp>
      <p:sp>
        <p:nvSpPr>
          <p:cNvPr id="141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11" name="PlaceHolder 3"/>
          <p:cNvSpPr>
            <a:spLocks noGrp="1"/>
          </p:cNvSpPr>
          <p:nvPr>
            <p:ph type="sldNum" idx="53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4D02F656-F986-4915-BFD0-494E144351D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PlaceHolder 1"/>
          <p:cNvSpPr>
            <a:spLocks noGrp="1"/>
          </p:cNvSpPr>
          <p:nvPr>
            <p:ph type="sldImg"/>
          </p:nvPr>
        </p:nvSpPr>
        <p:spPr>
          <a:xfrm>
            <a:off x="380880" y="685800"/>
            <a:ext cx="6095520" cy="3428640"/>
          </a:xfrm>
          <a:prstGeom prst="rect">
            <a:avLst/>
          </a:prstGeom>
          <a:ln w="0">
            <a:noFill/>
          </a:ln>
        </p:spPr>
      </p:sp>
      <p:sp>
        <p:nvSpPr>
          <p:cNvPr id="141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14" name="PlaceHolder 3"/>
          <p:cNvSpPr>
            <a:spLocks noGrp="1"/>
          </p:cNvSpPr>
          <p:nvPr>
            <p:ph type="sldNum" idx="53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739B0BC-776C-45E2-80B1-105C165F3B84}"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PlaceHolder 1"/>
          <p:cNvSpPr>
            <a:spLocks noGrp="1"/>
          </p:cNvSpPr>
          <p:nvPr>
            <p:ph type="sldImg"/>
          </p:nvPr>
        </p:nvSpPr>
        <p:spPr>
          <a:xfrm>
            <a:off x="380880" y="685800"/>
            <a:ext cx="6095520" cy="3428640"/>
          </a:xfrm>
          <a:prstGeom prst="rect">
            <a:avLst/>
          </a:prstGeom>
          <a:ln w="0">
            <a:noFill/>
          </a:ln>
        </p:spPr>
      </p:sp>
      <p:sp>
        <p:nvSpPr>
          <p:cNvPr id="141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17" name="PlaceHolder 3"/>
          <p:cNvSpPr>
            <a:spLocks noGrp="1"/>
          </p:cNvSpPr>
          <p:nvPr>
            <p:ph type="sldNum" idx="53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FA02F2B-2BA3-4B02-B579-4ACAFEB8176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8" name="PlaceHolder 1"/>
          <p:cNvSpPr>
            <a:spLocks noGrp="1"/>
          </p:cNvSpPr>
          <p:nvPr>
            <p:ph type="sldImg"/>
          </p:nvPr>
        </p:nvSpPr>
        <p:spPr>
          <a:xfrm>
            <a:off x="380880" y="685800"/>
            <a:ext cx="6095520" cy="3428640"/>
          </a:xfrm>
          <a:prstGeom prst="rect">
            <a:avLst/>
          </a:prstGeom>
          <a:ln w="0">
            <a:noFill/>
          </a:ln>
        </p:spPr>
      </p:sp>
      <p:sp>
        <p:nvSpPr>
          <p:cNvPr id="141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Pour toutes les opérations de </a:t>
            </a:r>
            <a:r>
              <a:rPr b="1" lang="fr-FR" sz="2000" strike="noStrike" u="none">
                <a:solidFill>
                  <a:srgbClr val="000000"/>
                </a:solidFill>
                <a:uFillTx/>
                <a:latin typeface="Arial"/>
              </a:rPr>
              <a:t>renommage</a:t>
            </a:r>
            <a:r>
              <a:rPr b="0" lang="fr-FR" sz="2000" strike="noStrike" u="none">
                <a:solidFill>
                  <a:srgbClr val="000000"/>
                </a:solidFill>
                <a:uFillTx/>
                <a:latin typeface="Arial"/>
              </a:rPr>
              <a:t> utiliser </a:t>
            </a:r>
            <a:r>
              <a:rPr b="1" lang="fr-FR" sz="2000" strike="noStrike" u="sng">
                <a:solidFill>
                  <a:srgbClr val="000000"/>
                </a:solidFill>
                <a:uFillTx/>
                <a:latin typeface="Arial"/>
              </a:rPr>
              <a:t>SYSTEMATIQUEMENT</a:t>
            </a:r>
            <a:r>
              <a:rPr b="0" lang="fr-FR" sz="2000" strike="noStrike" u="sng">
                <a:solidFill>
                  <a:srgbClr val="000000"/>
                </a:solidFill>
                <a:uFillTx/>
                <a:latin typeface="Arial"/>
              </a:rPr>
              <a:t> </a:t>
            </a:r>
            <a:r>
              <a:rPr b="1" lang="fr-FR" sz="2000" strike="noStrike" u="sng">
                <a:solidFill>
                  <a:srgbClr val="000000"/>
                </a:solidFill>
                <a:uFillTx/>
                <a:latin typeface="Arial"/>
              </a:rPr>
              <a:t>le menu d’Eclipse « Refactor »</a:t>
            </a:r>
            <a:r>
              <a:rPr b="0" lang="fr-FR" sz="2000" strike="noStrike" u="none">
                <a:solidFill>
                  <a:srgbClr val="000000"/>
                </a:solidFill>
                <a:uFillTx/>
                <a:latin typeface="Arial"/>
              </a:rPr>
              <a:t> (du haut ou clic droit) qui est contextuel ou la combinaison clavier Alt + Shit + R qui l’est tout autant. Il en est de même pour les opérations de </a:t>
            </a:r>
            <a:r>
              <a:rPr b="1" lang="fr-FR" sz="2000" strike="noStrike" u="none">
                <a:solidFill>
                  <a:srgbClr val="000000"/>
                </a:solidFill>
                <a:uFillTx/>
                <a:latin typeface="Arial"/>
              </a:rPr>
              <a:t>déplacement</a:t>
            </a:r>
            <a:r>
              <a:rPr b="0" lang="fr-FR" sz="2000" strike="noStrike" u="none">
                <a:solidFill>
                  <a:srgbClr val="000000"/>
                </a:solidFill>
                <a:uFillTx/>
                <a:latin typeface="Arial"/>
              </a:rPr>
              <a:t>, de </a:t>
            </a:r>
            <a:r>
              <a:rPr b="1" lang="fr-FR" sz="2000" strike="noStrike" u="none">
                <a:solidFill>
                  <a:srgbClr val="000000"/>
                </a:solidFill>
                <a:uFillTx/>
                <a:latin typeface="Arial"/>
              </a:rPr>
              <a:t>changement de signature</a:t>
            </a:r>
            <a:r>
              <a:rPr b="0" lang="fr-FR" sz="2000" strike="noStrike" u="none">
                <a:solidFill>
                  <a:srgbClr val="000000"/>
                </a:solidFill>
                <a:uFillTx/>
                <a:latin typeface="Arial"/>
              </a:rPr>
              <a:t> ou </a:t>
            </a:r>
            <a:r>
              <a:rPr b="1" lang="fr-FR" sz="2000" strike="noStrike" u="none">
                <a:solidFill>
                  <a:srgbClr val="000000"/>
                </a:solidFill>
                <a:uFillTx/>
                <a:latin typeface="Arial"/>
              </a:rPr>
              <a:t>d’extraction</a:t>
            </a:r>
            <a:r>
              <a:rPr b="0" lang="fr-FR" sz="2000" strike="noStrike" u="none">
                <a:solidFill>
                  <a:srgbClr val="000000"/>
                </a:solidFill>
                <a:uFillTx/>
                <a:latin typeface="Arial"/>
              </a:rPr>
              <a:t> de méthode, de variable, de constantes ou d’interface. Une prévisualisation est proposée qui vous montre les répercutions  de  chaque étape du changement. Enfin vous pourrez annuler le tout juste après en cas de remords</a:t>
            </a:r>
            <a:endParaRPr b="0" lang="fr-FR" sz="2000" strike="noStrike" u="none">
              <a:solidFill>
                <a:srgbClr val="000000"/>
              </a:solidFill>
              <a:uFillTx/>
              <a:latin typeface="Arial"/>
            </a:endParaRPr>
          </a:p>
        </p:txBody>
      </p:sp>
      <p:sp>
        <p:nvSpPr>
          <p:cNvPr id="1420" name="PlaceHolder 3"/>
          <p:cNvSpPr>
            <a:spLocks noGrp="1"/>
          </p:cNvSpPr>
          <p:nvPr>
            <p:ph type="sldNum" idx="53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FA52FD0-B266-4A32-9339-1979F6ADD9E3}"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PlaceHolder 1"/>
          <p:cNvSpPr>
            <a:spLocks noGrp="1"/>
          </p:cNvSpPr>
          <p:nvPr>
            <p:ph type="sldImg"/>
          </p:nvPr>
        </p:nvSpPr>
        <p:spPr>
          <a:xfrm>
            <a:off x="380880" y="685800"/>
            <a:ext cx="6095520" cy="3428640"/>
          </a:xfrm>
          <a:prstGeom prst="rect">
            <a:avLst/>
          </a:prstGeom>
          <a:ln w="0">
            <a:noFill/>
          </a:ln>
        </p:spPr>
      </p:sp>
      <p:sp>
        <p:nvSpPr>
          <p:cNvPr id="142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23" name="PlaceHolder 3"/>
          <p:cNvSpPr>
            <a:spLocks noGrp="1"/>
          </p:cNvSpPr>
          <p:nvPr>
            <p:ph type="sldNum" idx="53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428F389-4C2D-4A3E-8F5C-A8F746EED703}"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PlaceHolder 1"/>
          <p:cNvSpPr>
            <a:spLocks noGrp="1"/>
          </p:cNvSpPr>
          <p:nvPr>
            <p:ph type="sldImg"/>
          </p:nvPr>
        </p:nvSpPr>
        <p:spPr>
          <a:xfrm>
            <a:off x="380880" y="685800"/>
            <a:ext cx="6095520" cy="3428640"/>
          </a:xfrm>
          <a:prstGeom prst="rect">
            <a:avLst/>
          </a:prstGeom>
          <a:ln w="0">
            <a:noFill/>
          </a:ln>
        </p:spPr>
      </p:sp>
      <p:sp>
        <p:nvSpPr>
          <p:cNvPr id="142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26" name="PlaceHolder 3"/>
          <p:cNvSpPr>
            <a:spLocks noGrp="1"/>
          </p:cNvSpPr>
          <p:nvPr>
            <p:ph type="sldNum" idx="53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7A4F194-967E-441C-A580-38F2C5ADC95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PlaceHolder 1"/>
          <p:cNvSpPr>
            <a:spLocks noGrp="1"/>
          </p:cNvSpPr>
          <p:nvPr>
            <p:ph type="sldImg"/>
          </p:nvPr>
        </p:nvSpPr>
        <p:spPr>
          <a:xfrm>
            <a:off x="380880" y="685800"/>
            <a:ext cx="6095520" cy="3428640"/>
          </a:xfrm>
          <a:prstGeom prst="rect">
            <a:avLst/>
          </a:prstGeom>
          <a:ln w="0">
            <a:noFill/>
          </a:ln>
        </p:spPr>
      </p:sp>
      <p:sp>
        <p:nvSpPr>
          <p:cNvPr id="142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29" name="PlaceHolder 3"/>
          <p:cNvSpPr>
            <a:spLocks noGrp="1"/>
          </p:cNvSpPr>
          <p:nvPr>
            <p:ph type="sldNum" idx="53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818B2F6-05FE-4389-8396-AEB01332CDE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PlaceHolder 1"/>
          <p:cNvSpPr>
            <a:spLocks noGrp="1"/>
          </p:cNvSpPr>
          <p:nvPr>
            <p:ph type="sldImg"/>
          </p:nvPr>
        </p:nvSpPr>
        <p:spPr>
          <a:xfrm>
            <a:off x="380880" y="685800"/>
            <a:ext cx="6095520" cy="3428640"/>
          </a:xfrm>
          <a:prstGeom prst="rect">
            <a:avLst/>
          </a:prstGeom>
          <a:ln w="0">
            <a:noFill/>
          </a:ln>
        </p:spPr>
      </p:sp>
      <p:sp>
        <p:nvSpPr>
          <p:cNvPr id="143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32" name="PlaceHolder 3"/>
          <p:cNvSpPr>
            <a:spLocks noGrp="1"/>
          </p:cNvSpPr>
          <p:nvPr>
            <p:ph type="sldNum" idx="53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B20AFF3-15BE-41C1-BE39-51BA6B568DAD}"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PlaceHolder 1"/>
          <p:cNvSpPr>
            <a:spLocks noGrp="1"/>
          </p:cNvSpPr>
          <p:nvPr>
            <p:ph type="sldImg"/>
          </p:nvPr>
        </p:nvSpPr>
        <p:spPr>
          <a:xfrm>
            <a:off x="380880" y="685800"/>
            <a:ext cx="6095520" cy="3428640"/>
          </a:xfrm>
          <a:prstGeom prst="rect">
            <a:avLst/>
          </a:prstGeom>
          <a:ln w="0">
            <a:noFill/>
          </a:ln>
        </p:spPr>
      </p:sp>
      <p:sp>
        <p:nvSpPr>
          <p:cNvPr id="143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35" name="PlaceHolder 3"/>
          <p:cNvSpPr>
            <a:spLocks noGrp="1"/>
          </p:cNvSpPr>
          <p:nvPr>
            <p:ph type="sldNum" idx="53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5BAC741-8EDF-41CC-AC7C-379F4BC1BC7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6" name="PlaceHolder 1"/>
          <p:cNvSpPr>
            <a:spLocks noGrp="1"/>
          </p:cNvSpPr>
          <p:nvPr>
            <p:ph type="sldImg"/>
          </p:nvPr>
        </p:nvSpPr>
        <p:spPr>
          <a:xfrm>
            <a:off x="380880" y="685800"/>
            <a:ext cx="6095520" cy="3428640"/>
          </a:xfrm>
          <a:prstGeom prst="rect">
            <a:avLst/>
          </a:prstGeom>
          <a:ln w="0">
            <a:noFill/>
          </a:ln>
        </p:spPr>
      </p:sp>
      <p:sp>
        <p:nvSpPr>
          <p:cNvPr id="143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38" name="PlaceHolder 3"/>
          <p:cNvSpPr>
            <a:spLocks noGrp="1"/>
          </p:cNvSpPr>
          <p:nvPr>
            <p:ph type="sldNum" idx="54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1424FA2-4902-43E9-8C93-DF26B9D12E9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PlaceHolder 1"/>
          <p:cNvSpPr>
            <a:spLocks noGrp="1"/>
          </p:cNvSpPr>
          <p:nvPr>
            <p:ph type="sldImg"/>
          </p:nvPr>
        </p:nvSpPr>
        <p:spPr>
          <a:xfrm>
            <a:off x="380880" y="685800"/>
            <a:ext cx="6095520" cy="3428640"/>
          </a:xfrm>
          <a:prstGeom prst="rect">
            <a:avLst/>
          </a:prstGeom>
          <a:ln w="0">
            <a:noFill/>
          </a:ln>
        </p:spPr>
      </p:sp>
      <p:sp>
        <p:nvSpPr>
          <p:cNvPr id="144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41" name="PlaceHolder 3"/>
          <p:cNvSpPr>
            <a:spLocks noGrp="1"/>
          </p:cNvSpPr>
          <p:nvPr>
            <p:ph type="sldNum" idx="54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4D83FB2B-4C22-40EC-8449-365560A43B86}"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PlaceHolder 1"/>
          <p:cNvSpPr>
            <a:spLocks noGrp="1"/>
          </p:cNvSpPr>
          <p:nvPr>
            <p:ph type="sldImg"/>
          </p:nvPr>
        </p:nvSpPr>
        <p:spPr>
          <a:xfrm>
            <a:off x="380880" y="685800"/>
            <a:ext cx="6095520" cy="3428640"/>
          </a:xfrm>
          <a:prstGeom prst="rect">
            <a:avLst/>
          </a:prstGeom>
          <a:ln w="0">
            <a:noFill/>
          </a:ln>
        </p:spPr>
      </p:sp>
      <p:sp>
        <p:nvSpPr>
          <p:cNvPr id="144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44" name="PlaceHolder 3"/>
          <p:cNvSpPr>
            <a:spLocks noGrp="1"/>
          </p:cNvSpPr>
          <p:nvPr>
            <p:ph type="sldNum" idx="54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04B90B8-8143-431A-98EA-5B13188A92F8}"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PlaceHolder 1"/>
          <p:cNvSpPr>
            <a:spLocks noGrp="1"/>
          </p:cNvSpPr>
          <p:nvPr>
            <p:ph type="sldImg"/>
          </p:nvPr>
        </p:nvSpPr>
        <p:spPr>
          <a:xfrm>
            <a:off x="380880" y="685800"/>
            <a:ext cx="6095520" cy="3428640"/>
          </a:xfrm>
          <a:prstGeom prst="rect">
            <a:avLst/>
          </a:prstGeom>
          <a:ln w="0">
            <a:noFill/>
          </a:ln>
        </p:spPr>
      </p:sp>
      <p:sp>
        <p:nvSpPr>
          <p:cNvPr id="144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47" name="PlaceHolder 3"/>
          <p:cNvSpPr>
            <a:spLocks noGrp="1"/>
          </p:cNvSpPr>
          <p:nvPr>
            <p:ph type="sldNum" idx="54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BDFB2AA-A15A-4B09-BAB2-4D8BA9EBF59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8" name="PlaceHolder 1"/>
          <p:cNvSpPr>
            <a:spLocks noGrp="1"/>
          </p:cNvSpPr>
          <p:nvPr>
            <p:ph type="sldImg"/>
          </p:nvPr>
        </p:nvSpPr>
        <p:spPr>
          <a:xfrm>
            <a:off x="380880" y="685800"/>
            <a:ext cx="6095520" cy="3428640"/>
          </a:xfrm>
          <a:prstGeom prst="rect">
            <a:avLst/>
          </a:prstGeom>
          <a:ln w="0">
            <a:noFill/>
          </a:ln>
        </p:spPr>
      </p:sp>
      <p:sp>
        <p:nvSpPr>
          <p:cNvPr id="144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50" name="PlaceHolder 3"/>
          <p:cNvSpPr>
            <a:spLocks noGrp="1"/>
          </p:cNvSpPr>
          <p:nvPr>
            <p:ph type="sldNum" idx="54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63C7F18-32AD-43E8-A949-1615D55DF2E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PlaceHolder 1"/>
          <p:cNvSpPr>
            <a:spLocks noGrp="1"/>
          </p:cNvSpPr>
          <p:nvPr>
            <p:ph type="sldImg"/>
          </p:nvPr>
        </p:nvSpPr>
        <p:spPr>
          <a:xfrm>
            <a:off x="380880" y="685800"/>
            <a:ext cx="6095520" cy="3428640"/>
          </a:xfrm>
          <a:prstGeom prst="rect">
            <a:avLst/>
          </a:prstGeom>
          <a:ln w="0">
            <a:noFill/>
          </a:ln>
        </p:spPr>
      </p:sp>
      <p:sp>
        <p:nvSpPr>
          <p:cNvPr id="145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53" name="PlaceHolder 3"/>
          <p:cNvSpPr>
            <a:spLocks noGrp="1"/>
          </p:cNvSpPr>
          <p:nvPr>
            <p:ph type="sldNum" idx="54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8DA56E5-EA45-401C-9019-1BAB5F20D0BD}"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4" name="PlaceHolder 1"/>
          <p:cNvSpPr>
            <a:spLocks noGrp="1"/>
          </p:cNvSpPr>
          <p:nvPr>
            <p:ph type="sldImg"/>
          </p:nvPr>
        </p:nvSpPr>
        <p:spPr>
          <a:xfrm>
            <a:off x="380880" y="685800"/>
            <a:ext cx="6095520" cy="3428640"/>
          </a:xfrm>
          <a:prstGeom prst="rect">
            <a:avLst/>
          </a:prstGeom>
          <a:ln w="0">
            <a:noFill/>
          </a:ln>
        </p:spPr>
      </p:sp>
      <p:sp>
        <p:nvSpPr>
          <p:cNvPr id="145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56" name="PlaceHolder 3"/>
          <p:cNvSpPr>
            <a:spLocks noGrp="1"/>
          </p:cNvSpPr>
          <p:nvPr>
            <p:ph type="sldNum" idx="54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7567428-B2EE-47A9-946D-77A24FC16F3F}"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PlaceHolder 1"/>
          <p:cNvSpPr>
            <a:spLocks noGrp="1"/>
          </p:cNvSpPr>
          <p:nvPr>
            <p:ph type="sldImg"/>
          </p:nvPr>
        </p:nvSpPr>
        <p:spPr>
          <a:xfrm>
            <a:off x="380880" y="685800"/>
            <a:ext cx="6095520" cy="3428640"/>
          </a:xfrm>
          <a:prstGeom prst="rect">
            <a:avLst/>
          </a:prstGeom>
          <a:ln w="0">
            <a:noFill/>
          </a:ln>
        </p:spPr>
      </p:sp>
      <p:sp>
        <p:nvSpPr>
          <p:cNvPr id="145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59" name="PlaceHolder 3"/>
          <p:cNvSpPr>
            <a:spLocks noGrp="1"/>
          </p:cNvSpPr>
          <p:nvPr>
            <p:ph type="sldNum" idx="54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A73B5C4-634F-4D98-8188-F8B968BEFB0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0" name="PlaceHolder 1"/>
          <p:cNvSpPr>
            <a:spLocks noGrp="1"/>
          </p:cNvSpPr>
          <p:nvPr>
            <p:ph type="sldImg"/>
          </p:nvPr>
        </p:nvSpPr>
        <p:spPr>
          <a:xfrm>
            <a:off x="380880" y="685800"/>
            <a:ext cx="6095520" cy="3428640"/>
          </a:xfrm>
          <a:prstGeom prst="rect">
            <a:avLst/>
          </a:prstGeom>
          <a:ln w="0">
            <a:noFill/>
          </a:ln>
        </p:spPr>
      </p:sp>
      <p:sp>
        <p:nvSpPr>
          <p:cNvPr id="146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62" name="PlaceHolder 3"/>
          <p:cNvSpPr>
            <a:spLocks noGrp="1"/>
          </p:cNvSpPr>
          <p:nvPr>
            <p:ph type="sldNum" idx="54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B427A83-E217-4198-BD20-BC07A5DCB854}"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3" name="PlaceHolder 1"/>
          <p:cNvSpPr>
            <a:spLocks noGrp="1"/>
          </p:cNvSpPr>
          <p:nvPr>
            <p:ph type="sldImg"/>
          </p:nvPr>
        </p:nvSpPr>
        <p:spPr>
          <a:xfrm>
            <a:off x="380880" y="685800"/>
            <a:ext cx="6095520" cy="3428640"/>
          </a:xfrm>
          <a:prstGeom prst="rect">
            <a:avLst/>
          </a:prstGeom>
          <a:ln w="0">
            <a:noFill/>
          </a:ln>
        </p:spPr>
      </p:sp>
      <p:sp>
        <p:nvSpPr>
          <p:cNvPr id="146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65" name="PlaceHolder 3"/>
          <p:cNvSpPr>
            <a:spLocks noGrp="1"/>
          </p:cNvSpPr>
          <p:nvPr>
            <p:ph type="sldNum" idx="54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652C4B5-3E54-441B-AD7B-040A380F7028}"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PlaceHolder 1"/>
          <p:cNvSpPr>
            <a:spLocks noGrp="1"/>
          </p:cNvSpPr>
          <p:nvPr>
            <p:ph type="sldImg"/>
          </p:nvPr>
        </p:nvSpPr>
        <p:spPr>
          <a:xfrm>
            <a:off x="380880" y="685800"/>
            <a:ext cx="6095520" cy="3428640"/>
          </a:xfrm>
          <a:prstGeom prst="rect">
            <a:avLst/>
          </a:prstGeom>
          <a:ln w="0">
            <a:noFill/>
          </a:ln>
        </p:spPr>
      </p:sp>
      <p:sp>
        <p:nvSpPr>
          <p:cNvPr id="146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68" name="PlaceHolder 3"/>
          <p:cNvSpPr>
            <a:spLocks noGrp="1"/>
          </p:cNvSpPr>
          <p:nvPr>
            <p:ph type="sldNum" idx="55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821BEBE-51A9-4E88-9FE3-82881AA2857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9" name="PlaceHolder 1"/>
          <p:cNvSpPr>
            <a:spLocks noGrp="1"/>
          </p:cNvSpPr>
          <p:nvPr>
            <p:ph type="sldImg"/>
          </p:nvPr>
        </p:nvSpPr>
        <p:spPr>
          <a:xfrm>
            <a:off x="380880" y="685800"/>
            <a:ext cx="6095520" cy="3428640"/>
          </a:xfrm>
          <a:prstGeom prst="rect">
            <a:avLst/>
          </a:prstGeom>
          <a:ln w="0">
            <a:noFill/>
          </a:ln>
        </p:spPr>
      </p:sp>
      <p:sp>
        <p:nvSpPr>
          <p:cNvPr id="147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71" name="PlaceHolder 3"/>
          <p:cNvSpPr>
            <a:spLocks noGrp="1"/>
          </p:cNvSpPr>
          <p:nvPr>
            <p:ph type="sldNum" idx="55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187056C-7B0C-4B54-B4A9-7A0915D9C058}"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2" name="PlaceHolder 1"/>
          <p:cNvSpPr>
            <a:spLocks noGrp="1"/>
          </p:cNvSpPr>
          <p:nvPr>
            <p:ph type="sldImg"/>
          </p:nvPr>
        </p:nvSpPr>
        <p:spPr>
          <a:xfrm>
            <a:off x="380880" y="685800"/>
            <a:ext cx="6095520" cy="3428640"/>
          </a:xfrm>
          <a:prstGeom prst="rect">
            <a:avLst/>
          </a:prstGeom>
          <a:ln w="0">
            <a:noFill/>
          </a:ln>
        </p:spPr>
      </p:sp>
      <p:sp>
        <p:nvSpPr>
          <p:cNvPr id="147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74" name="PlaceHolder 3"/>
          <p:cNvSpPr>
            <a:spLocks noGrp="1"/>
          </p:cNvSpPr>
          <p:nvPr>
            <p:ph type="sldNum" idx="55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DD24419-4441-4D16-B9E3-6D1575A17AA3}"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PlaceHolder 1"/>
          <p:cNvSpPr>
            <a:spLocks noGrp="1"/>
          </p:cNvSpPr>
          <p:nvPr>
            <p:ph type="sldImg"/>
          </p:nvPr>
        </p:nvSpPr>
        <p:spPr>
          <a:xfrm>
            <a:off x="380880" y="685800"/>
            <a:ext cx="6095520" cy="3428640"/>
          </a:xfrm>
          <a:prstGeom prst="rect">
            <a:avLst/>
          </a:prstGeom>
          <a:ln w="0">
            <a:noFill/>
          </a:ln>
        </p:spPr>
      </p:sp>
      <p:sp>
        <p:nvSpPr>
          <p:cNvPr id="147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77" name="PlaceHolder 3"/>
          <p:cNvSpPr>
            <a:spLocks noGrp="1"/>
          </p:cNvSpPr>
          <p:nvPr>
            <p:ph type="sldNum" idx="55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F2C418F-46A8-41AE-B6DB-51377CC43D9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8" name="PlaceHolder 1"/>
          <p:cNvSpPr>
            <a:spLocks noGrp="1"/>
          </p:cNvSpPr>
          <p:nvPr>
            <p:ph type="sldImg"/>
          </p:nvPr>
        </p:nvSpPr>
        <p:spPr>
          <a:xfrm>
            <a:off x="380880" y="685800"/>
            <a:ext cx="6095520" cy="3428640"/>
          </a:xfrm>
          <a:prstGeom prst="rect">
            <a:avLst/>
          </a:prstGeom>
          <a:ln w="0">
            <a:noFill/>
          </a:ln>
        </p:spPr>
      </p:sp>
      <p:sp>
        <p:nvSpPr>
          <p:cNvPr id="147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480" name="PlaceHolder 3"/>
          <p:cNvSpPr>
            <a:spLocks noGrp="1"/>
          </p:cNvSpPr>
          <p:nvPr>
            <p:ph type="sldNum" idx="55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93BBE68-65DC-4374-80FE-8FF1FA74BB5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PlaceHolder 1"/>
          <p:cNvSpPr>
            <a:spLocks noGrp="1"/>
          </p:cNvSpPr>
          <p:nvPr>
            <p:ph type="sldImg"/>
          </p:nvPr>
        </p:nvSpPr>
        <p:spPr>
          <a:xfrm>
            <a:off x="380880" y="685800"/>
            <a:ext cx="6095520" cy="3428640"/>
          </a:xfrm>
          <a:prstGeom prst="rect">
            <a:avLst/>
          </a:prstGeom>
          <a:ln w="0">
            <a:noFill/>
          </a:ln>
        </p:spPr>
      </p:sp>
      <p:sp>
        <p:nvSpPr>
          <p:cNvPr id="148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Pour toString ne pas le faire trop tôt : il faut les attributs</a:t>
            </a:r>
            <a:endParaRPr b="0" lang="fr-FR" sz="2000" strike="noStrike" u="none">
              <a:solidFill>
                <a:srgbClr val="000000"/>
              </a:solidFill>
              <a:uFillTx/>
              <a:latin typeface="Arial"/>
            </a:endParaRPr>
          </a:p>
        </p:txBody>
      </p:sp>
      <p:sp>
        <p:nvSpPr>
          <p:cNvPr id="1483" name="PlaceHolder 3"/>
          <p:cNvSpPr>
            <a:spLocks noGrp="1"/>
          </p:cNvSpPr>
          <p:nvPr>
            <p:ph type="sldNum" idx="55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8B7DD2D-CA57-473F-AACB-F27E99D8E89B}"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4" name="PlaceHolder 1"/>
          <p:cNvSpPr>
            <a:spLocks noGrp="1"/>
          </p:cNvSpPr>
          <p:nvPr>
            <p:ph type="sldImg"/>
          </p:nvPr>
        </p:nvSpPr>
        <p:spPr>
          <a:xfrm>
            <a:off x="380880" y="685800"/>
            <a:ext cx="6095520" cy="3428640"/>
          </a:xfrm>
          <a:prstGeom prst="rect">
            <a:avLst/>
          </a:prstGeom>
          <a:ln w="0">
            <a:noFill/>
          </a:ln>
        </p:spPr>
      </p:sp>
      <p:sp>
        <p:nvSpPr>
          <p:cNvPr id="148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Pour toString ne pas le faire trop tôt : il faut les attributs</a:t>
            </a:r>
            <a:endParaRPr b="0" lang="fr-FR" sz="2000" strike="noStrike" u="none">
              <a:solidFill>
                <a:srgbClr val="000000"/>
              </a:solidFill>
              <a:uFillTx/>
              <a:latin typeface="Arial"/>
            </a:endParaRPr>
          </a:p>
        </p:txBody>
      </p:sp>
      <p:sp>
        <p:nvSpPr>
          <p:cNvPr id="1486" name="PlaceHolder 3"/>
          <p:cNvSpPr>
            <a:spLocks noGrp="1"/>
          </p:cNvSpPr>
          <p:nvPr>
            <p:ph type="sldNum" idx="55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9CD747D-B2C2-4593-8356-BDE5D21D460B}"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PlaceHolder 1"/>
          <p:cNvSpPr>
            <a:spLocks noGrp="1"/>
          </p:cNvSpPr>
          <p:nvPr>
            <p:ph type="sldImg"/>
          </p:nvPr>
        </p:nvSpPr>
        <p:spPr>
          <a:xfrm>
            <a:off x="380880" y="685800"/>
            <a:ext cx="6095520" cy="3428640"/>
          </a:xfrm>
          <a:prstGeom prst="rect">
            <a:avLst/>
          </a:prstGeom>
          <a:ln w="0">
            <a:noFill/>
          </a:ln>
        </p:spPr>
      </p:sp>
      <p:sp>
        <p:nvSpPr>
          <p:cNvPr id="148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Pour toString ne pas le faire trop tôt : il faut les attributs</a:t>
            </a:r>
            <a:endParaRPr b="0" lang="fr-FR" sz="2000" strike="noStrike" u="none">
              <a:solidFill>
                <a:srgbClr val="000000"/>
              </a:solidFill>
              <a:uFillTx/>
              <a:latin typeface="Arial"/>
            </a:endParaRPr>
          </a:p>
        </p:txBody>
      </p:sp>
      <p:sp>
        <p:nvSpPr>
          <p:cNvPr id="1489" name="PlaceHolder 3"/>
          <p:cNvSpPr>
            <a:spLocks noGrp="1"/>
          </p:cNvSpPr>
          <p:nvPr>
            <p:ph type="sldNum" idx="55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053DF39-CC6B-48B9-B6A1-3007D76512F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0" name="PlaceHolder 1"/>
          <p:cNvSpPr>
            <a:spLocks noGrp="1"/>
          </p:cNvSpPr>
          <p:nvPr>
            <p:ph type="sldImg"/>
          </p:nvPr>
        </p:nvSpPr>
        <p:spPr>
          <a:xfrm>
            <a:off x="380880" y="685800"/>
            <a:ext cx="6095520" cy="3428640"/>
          </a:xfrm>
          <a:prstGeom prst="rect">
            <a:avLst/>
          </a:prstGeom>
          <a:ln w="0">
            <a:noFill/>
          </a:ln>
        </p:spPr>
      </p:sp>
      <p:sp>
        <p:nvSpPr>
          <p:cNvPr id="149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92" name="PlaceHolder 3"/>
          <p:cNvSpPr>
            <a:spLocks noGrp="1"/>
          </p:cNvSpPr>
          <p:nvPr>
            <p:ph type="sldNum" idx="55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69EF1A2-1D8D-4969-ADA3-291EA16E5785}"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PlaceHolder 1"/>
          <p:cNvSpPr>
            <a:spLocks noGrp="1"/>
          </p:cNvSpPr>
          <p:nvPr>
            <p:ph type="sldImg"/>
          </p:nvPr>
        </p:nvSpPr>
        <p:spPr>
          <a:xfrm>
            <a:off x="380880" y="685800"/>
            <a:ext cx="6095520" cy="3428640"/>
          </a:xfrm>
          <a:prstGeom prst="rect">
            <a:avLst/>
          </a:prstGeom>
          <a:ln w="0">
            <a:noFill/>
          </a:ln>
        </p:spPr>
      </p:sp>
      <p:sp>
        <p:nvSpPr>
          <p:cNvPr id="149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Utiliser au mieux la notion java de </a:t>
            </a:r>
            <a:r>
              <a:rPr b="0" lang="fr-FR" sz="2000" strike="noStrike" u="sng">
                <a:solidFill>
                  <a:srgbClr val="000000"/>
                </a:solidFill>
                <a:uFillTx/>
                <a:latin typeface="Arial"/>
              </a:rPr>
              <a:t>packages</a:t>
            </a:r>
            <a:r>
              <a:rPr b="0" lang="fr-FR" sz="2000" strike="noStrike" u="none">
                <a:solidFill>
                  <a:srgbClr val="000000"/>
                </a:solidFill>
                <a:uFillTx/>
                <a:latin typeface="Arial"/>
              </a:rPr>
              <a:t> pour </a:t>
            </a:r>
            <a:r>
              <a:rPr b="1" lang="fr-FR" sz="2000" strike="noStrike" u="none">
                <a:solidFill>
                  <a:srgbClr val="000000"/>
                </a:solidFill>
                <a:uFillTx/>
                <a:latin typeface="Arial"/>
              </a:rPr>
              <a:t>ranger efficacement</a:t>
            </a:r>
            <a:r>
              <a:rPr b="0" lang="fr-FR" sz="2000" strike="noStrike" u="none">
                <a:solidFill>
                  <a:srgbClr val="000000"/>
                </a:solidFill>
                <a:uFillTx/>
                <a:latin typeface="Arial"/>
              </a:rPr>
              <a:t> ses classes. Pour ce faire s’appuyer sur les notions de </a:t>
            </a:r>
            <a:r>
              <a:rPr b="1" lang="fr-FR" sz="2000" strike="noStrike" u="none">
                <a:solidFill>
                  <a:srgbClr val="000000"/>
                </a:solidFill>
                <a:uFillTx/>
                <a:latin typeface="Arial"/>
              </a:rPr>
              <a:t>découpage technique</a:t>
            </a:r>
            <a:r>
              <a:rPr b="0" lang="fr-FR" sz="2000" strike="noStrike" u="none">
                <a:solidFill>
                  <a:srgbClr val="000000"/>
                </a:solidFill>
                <a:uFillTx/>
                <a:latin typeface="Arial"/>
              </a:rPr>
              <a:t> (en couches) et </a:t>
            </a:r>
            <a:r>
              <a:rPr b="1" lang="fr-FR" sz="2000" strike="noStrike" u="none">
                <a:solidFill>
                  <a:srgbClr val="000000"/>
                </a:solidFill>
                <a:uFillTx/>
                <a:latin typeface="Arial"/>
              </a:rPr>
              <a:t>découpage fonctionnel</a:t>
            </a:r>
            <a:r>
              <a:rPr b="0" lang="fr-FR" sz="2000" strike="noStrike" u="none">
                <a:solidFill>
                  <a:srgbClr val="000000"/>
                </a:solidFill>
                <a:uFillTx/>
                <a:latin typeface="Arial"/>
              </a:rPr>
              <a:t> en croisant les notions pour coller  à une hiérarchie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Ensuite toute liberté est données au développeur pour nommer à la fois les packages et les classes java.</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495" name="PlaceHolder 3"/>
          <p:cNvSpPr>
            <a:spLocks noGrp="1"/>
          </p:cNvSpPr>
          <p:nvPr>
            <p:ph type="sldNum" idx="55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16EDDA7-B383-4D48-B9F6-C0A0A1F33D1D}"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6" name="PlaceHolder 1"/>
          <p:cNvSpPr>
            <a:spLocks noGrp="1"/>
          </p:cNvSpPr>
          <p:nvPr>
            <p:ph type="sldImg"/>
          </p:nvPr>
        </p:nvSpPr>
        <p:spPr>
          <a:xfrm>
            <a:off x="380880" y="685800"/>
            <a:ext cx="6095520" cy="3428640"/>
          </a:xfrm>
          <a:prstGeom prst="rect">
            <a:avLst/>
          </a:prstGeom>
          <a:ln w="0">
            <a:noFill/>
          </a:ln>
        </p:spPr>
      </p:sp>
      <p:sp>
        <p:nvSpPr>
          <p:cNvPr id="149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498" name="PlaceHolder 3"/>
          <p:cNvSpPr>
            <a:spLocks noGrp="1"/>
          </p:cNvSpPr>
          <p:nvPr>
            <p:ph type="sldNum" idx="56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B2A11D8-1FAA-44A3-8D98-40461D5A88EA}"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PlaceHolder 1"/>
          <p:cNvSpPr>
            <a:spLocks noGrp="1"/>
          </p:cNvSpPr>
          <p:nvPr>
            <p:ph type="sldImg"/>
          </p:nvPr>
        </p:nvSpPr>
        <p:spPr>
          <a:xfrm>
            <a:off x="380880" y="685800"/>
            <a:ext cx="6095520" cy="3428640"/>
          </a:xfrm>
          <a:prstGeom prst="rect">
            <a:avLst/>
          </a:prstGeom>
          <a:ln w="0">
            <a:noFill/>
          </a:ln>
        </p:spPr>
      </p:sp>
      <p:sp>
        <p:nvSpPr>
          <p:cNvPr id="120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Le code écrit sera donc lu, modifié et relu, modifié, enrichi puis relu, etc. et ce par des personnes qui vont changer au fil du temps et qui n’auront pas forcément les mêmes réflexes, le même parcours</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Conclusion : L’utilisation de bonnes pratiques de développement est nécessaire face aux interventions sur le code qui sont très nombreuses. Elles doivent s’appliquer dés le mode projet mais également en maintenance préventive quitte à arbitrer aux dépens des autres types de maintenance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210" name="PlaceHolder 3"/>
          <p:cNvSpPr>
            <a:spLocks noGrp="1"/>
          </p:cNvSpPr>
          <p:nvPr>
            <p:ph type="sldNum" idx="46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5A2B195-5E8E-442A-B5EF-0B66F8247E1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9" name="PlaceHolder 1"/>
          <p:cNvSpPr>
            <a:spLocks noGrp="1"/>
          </p:cNvSpPr>
          <p:nvPr>
            <p:ph type="sldImg"/>
          </p:nvPr>
        </p:nvSpPr>
        <p:spPr>
          <a:xfrm>
            <a:off x="380880" y="685800"/>
            <a:ext cx="6095520" cy="3428640"/>
          </a:xfrm>
          <a:prstGeom prst="rect">
            <a:avLst/>
          </a:prstGeom>
          <a:ln w="0">
            <a:noFill/>
          </a:ln>
        </p:spPr>
      </p:sp>
      <p:sp>
        <p:nvSpPr>
          <p:cNvPr id="150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01" name="PlaceHolder 3"/>
          <p:cNvSpPr>
            <a:spLocks noGrp="1"/>
          </p:cNvSpPr>
          <p:nvPr>
            <p:ph type="sldNum" idx="56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25A99E6-2DEF-4313-8E41-1AC6C3F956FF}"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2" name="PlaceHolder 1"/>
          <p:cNvSpPr>
            <a:spLocks noGrp="1"/>
          </p:cNvSpPr>
          <p:nvPr>
            <p:ph type="sldImg"/>
          </p:nvPr>
        </p:nvSpPr>
        <p:spPr>
          <a:xfrm>
            <a:off x="380880" y="685800"/>
            <a:ext cx="6095520" cy="3428640"/>
          </a:xfrm>
          <a:prstGeom prst="rect">
            <a:avLst/>
          </a:prstGeom>
          <a:ln w="0">
            <a:noFill/>
          </a:ln>
        </p:spPr>
      </p:sp>
      <p:sp>
        <p:nvSpPr>
          <p:cNvPr id="150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04" name="PlaceHolder 3"/>
          <p:cNvSpPr>
            <a:spLocks noGrp="1"/>
          </p:cNvSpPr>
          <p:nvPr>
            <p:ph type="sldNum" idx="56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5F41409-D4EF-43E3-A85E-40905B2F70F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PlaceHolder 1"/>
          <p:cNvSpPr>
            <a:spLocks noGrp="1"/>
          </p:cNvSpPr>
          <p:nvPr>
            <p:ph type="sldImg"/>
          </p:nvPr>
        </p:nvSpPr>
        <p:spPr>
          <a:xfrm>
            <a:off x="380880" y="685800"/>
            <a:ext cx="6095520" cy="3428640"/>
          </a:xfrm>
          <a:prstGeom prst="rect">
            <a:avLst/>
          </a:prstGeom>
          <a:ln w="0">
            <a:noFill/>
          </a:ln>
        </p:spPr>
      </p:sp>
      <p:sp>
        <p:nvSpPr>
          <p:cNvPr id="150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07" name="PlaceHolder 3"/>
          <p:cNvSpPr>
            <a:spLocks noGrp="1"/>
          </p:cNvSpPr>
          <p:nvPr>
            <p:ph type="sldNum" idx="56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55C0A53-AF80-4C54-9341-EB97AE100623}"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8" name="PlaceHolder 1"/>
          <p:cNvSpPr>
            <a:spLocks noGrp="1"/>
          </p:cNvSpPr>
          <p:nvPr>
            <p:ph type="sldImg"/>
          </p:nvPr>
        </p:nvSpPr>
        <p:spPr>
          <a:xfrm>
            <a:off x="380880" y="685800"/>
            <a:ext cx="6095520" cy="3428640"/>
          </a:xfrm>
          <a:prstGeom prst="rect">
            <a:avLst/>
          </a:prstGeom>
          <a:ln w="0">
            <a:noFill/>
          </a:ln>
        </p:spPr>
      </p:sp>
      <p:sp>
        <p:nvSpPr>
          <p:cNvPr id="150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10" name="PlaceHolder 3"/>
          <p:cNvSpPr>
            <a:spLocks noGrp="1"/>
          </p:cNvSpPr>
          <p:nvPr>
            <p:ph type="sldNum" idx="56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E965DF4-993D-4728-AF42-CCF04A7A7E6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PlaceHolder 1"/>
          <p:cNvSpPr>
            <a:spLocks noGrp="1"/>
          </p:cNvSpPr>
          <p:nvPr>
            <p:ph type="sldImg"/>
          </p:nvPr>
        </p:nvSpPr>
        <p:spPr>
          <a:xfrm>
            <a:off x="380880" y="685800"/>
            <a:ext cx="6095520" cy="3428640"/>
          </a:xfrm>
          <a:prstGeom prst="rect">
            <a:avLst/>
          </a:prstGeom>
          <a:ln w="0">
            <a:noFill/>
          </a:ln>
        </p:spPr>
      </p:sp>
      <p:sp>
        <p:nvSpPr>
          <p:cNvPr id="151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13" name="PlaceHolder 3"/>
          <p:cNvSpPr>
            <a:spLocks noGrp="1"/>
          </p:cNvSpPr>
          <p:nvPr>
            <p:ph type="sldNum" idx="56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0ACA9BF-92CF-49FF-9FC8-BE14CFA2B41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4" name="PlaceHolder 1"/>
          <p:cNvSpPr>
            <a:spLocks noGrp="1"/>
          </p:cNvSpPr>
          <p:nvPr>
            <p:ph type="sldImg"/>
          </p:nvPr>
        </p:nvSpPr>
        <p:spPr>
          <a:xfrm>
            <a:off x="380880" y="685800"/>
            <a:ext cx="6095520" cy="3428640"/>
          </a:xfrm>
          <a:prstGeom prst="rect">
            <a:avLst/>
          </a:prstGeom>
          <a:ln w="0">
            <a:noFill/>
          </a:ln>
        </p:spPr>
      </p:sp>
      <p:sp>
        <p:nvSpPr>
          <p:cNvPr id="151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16" name="PlaceHolder 3"/>
          <p:cNvSpPr>
            <a:spLocks noGrp="1"/>
          </p:cNvSpPr>
          <p:nvPr>
            <p:ph type="sldNum" idx="56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5B03691-8496-49FC-A8CD-7032BF83BB2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7" name="PlaceHolder 1"/>
          <p:cNvSpPr>
            <a:spLocks noGrp="1"/>
          </p:cNvSpPr>
          <p:nvPr>
            <p:ph type="sldImg"/>
          </p:nvPr>
        </p:nvSpPr>
        <p:spPr>
          <a:xfrm>
            <a:off x="380880" y="685800"/>
            <a:ext cx="6095520" cy="3428640"/>
          </a:xfrm>
          <a:prstGeom prst="rect">
            <a:avLst/>
          </a:prstGeom>
          <a:ln w="0">
            <a:noFill/>
          </a:ln>
        </p:spPr>
      </p:sp>
      <p:sp>
        <p:nvSpPr>
          <p:cNvPr id="151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19" name="PlaceHolder 3"/>
          <p:cNvSpPr>
            <a:spLocks noGrp="1"/>
          </p:cNvSpPr>
          <p:nvPr>
            <p:ph type="sldNum" idx="56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B23A7EB-27C5-47F7-8125-D5C3AE18F2A9}"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0" name="PlaceHolder 1"/>
          <p:cNvSpPr>
            <a:spLocks noGrp="1"/>
          </p:cNvSpPr>
          <p:nvPr>
            <p:ph type="sldImg"/>
          </p:nvPr>
        </p:nvSpPr>
        <p:spPr>
          <a:xfrm>
            <a:off x="380880" y="685800"/>
            <a:ext cx="6095520" cy="3428640"/>
          </a:xfrm>
          <a:prstGeom prst="rect">
            <a:avLst/>
          </a:prstGeom>
          <a:ln w="0">
            <a:noFill/>
          </a:ln>
        </p:spPr>
      </p:sp>
      <p:sp>
        <p:nvSpPr>
          <p:cNvPr id="152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22" name="PlaceHolder 3"/>
          <p:cNvSpPr>
            <a:spLocks noGrp="1"/>
          </p:cNvSpPr>
          <p:nvPr>
            <p:ph type="sldNum" idx="56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041A5E2-7FED-4E0D-A594-376D93D06D8A}"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3" name="PlaceHolder 1"/>
          <p:cNvSpPr>
            <a:spLocks noGrp="1"/>
          </p:cNvSpPr>
          <p:nvPr>
            <p:ph type="sldImg"/>
          </p:nvPr>
        </p:nvSpPr>
        <p:spPr>
          <a:xfrm>
            <a:off x="380880" y="685800"/>
            <a:ext cx="6095520" cy="3428640"/>
          </a:xfrm>
          <a:prstGeom prst="rect">
            <a:avLst/>
          </a:prstGeom>
          <a:ln w="0">
            <a:noFill/>
          </a:ln>
        </p:spPr>
      </p:sp>
      <p:sp>
        <p:nvSpPr>
          <p:cNvPr id="152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25" name="PlaceHolder 3"/>
          <p:cNvSpPr>
            <a:spLocks noGrp="1"/>
          </p:cNvSpPr>
          <p:nvPr>
            <p:ph type="sldNum" idx="56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51469EF-1FA0-4752-82FC-026128408F5A}"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6" name="PlaceHolder 1"/>
          <p:cNvSpPr>
            <a:spLocks noGrp="1"/>
          </p:cNvSpPr>
          <p:nvPr>
            <p:ph type="sldImg"/>
          </p:nvPr>
        </p:nvSpPr>
        <p:spPr>
          <a:xfrm>
            <a:off x="380880" y="685800"/>
            <a:ext cx="6095520" cy="3428640"/>
          </a:xfrm>
          <a:prstGeom prst="rect">
            <a:avLst/>
          </a:prstGeom>
          <a:ln w="0">
            <a:noFill/>
          </a:ln>
        </p:spPr>
      </p:sp>
      <p:sp>
        <p:nvSpPr>
          <p:cNvPr id="152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28" name="PlaceHolder 3"/>
          <p:cNvSpPr>
            <a:spLocks noGrp="1"/>
          </p:cNvSpPr>
          <p:nvPr>
            <p:ph type="sldNum" idx="57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2DB330B-1CE1-4BAD-9F8E-EAE6FA36F687}"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9" name="PlaceHolder 1"/>
          <p:cNvSpPr>
            <a:spLocks noGrp="1"/>
          </p:cNvSpPr>
          <p:nvPr>
            <p:ph type="sldImg"/>
          </p:nvPr>
        </p:nvSpPr>
        <p:spPr>
          <a:xfrm>
            <a:off x="380880" y="685800"/>
            <a:ext cx="6095520" cy="3428640"/>
          </a:xfrm>
          <a:prstGeom prst="rect">
            <a:avLst/>
          </a:prstGeom>
          <a:ln w="0">
            <a:noFill/>
          </a:ln>
        </p:spPr>
      </p:sp>
      <p:sp>
        <p:nvSpPr>
          <p:cNvPr id="153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31" name="PlaceHolder 3"/>
          <p:cNvSpPr>
            <a:spLocks noGrp="1"/>
          </p:cNvSpPr>
          <p:nvPr>
            <p:ph type="sldNum" idx="57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BE24FCF-4588-4D06-828E-03ABBF911D1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2" name="PlaceHolder 1"/>
          <p:cNvSpPr>
            <a:spLocks noGrp="1"/>
          </p:cNvSpPr>
          <p:nvPr>
            <p:ph type="sldImg"/>
          </p:nvPr>
        </p:nvSpPr>
        <p:spPr>
          <a:xfrm>
            <a:off x="380880" y="685800"/>
            <a:ext cx="6095520" cy="3428640"/>
          </a:xfrm>
          <a:prstGeom prst="rect">
            <a:avLst/>
          </a:prstGeom>
          <a:ln w="0">
            <a:noFill/>
          </a:ln>
        </p:spPr>
      </p:sp>
      <p:sp>
        <p:nvSpPr>
          <p:cNvPr id="153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L’indentation automatique est proposée par Eclipse, il faut l’invoquer et ne pas formater le code manuellement. Les développeurs doivent s’accorder sur un même style de formatage si possible celui proposé par défaut par l’EDI si suffisant. Ne rien faire manuellement. Il faut que le code soit agréable à lire…</a:t>
            </a:r>
            <a:endParaRPr b="0" lang="fr-FR" sz="2000" strike="noStrike" u="none">
              <a:solidFill>
                <a:srgbClr val="000000"/>
              </a:solidFill>
              <a:uFillTx/>
              <a:latin typeface="Arial"/>
            </a:endParaRPr>
          </a:p>
        </p:txBody>
      </p:sp>
      <p:sp>
        <p:nvSpPr>
          <p:cNvPr id="1534" name="PlaceHolder 3"/>
          <p:cNvSpPr>
            <a:spLocks noGrp="1"/>
          </p:cNvSpPr>
          <p:nvPr>
            <p:ph type="sldNum" idx="57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9DDBDBD-261C-4647-B24C-712ADF7817C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5" name="PlaceHolder 1"/>
          <p:cNvSpPr>
            <a:spLocks noGrp="1"/>
          </p:cNvSpPr>
          <p:nvPr>
            <p:ph type="sldImg"/>
          </p:nvPr>
        </p:nvSpPr>
        <p:spPr>
          <a:xfrm>
            <a:off x="380880" y="685800"/>
            <a:ext cx="6095520" cy="3428640"/>
          </a:xfrm>
          <a:prstGeom prst="rect">
            <a:avLst/>
          </a:prstGeom>
          <a:ln w="0">
            <a:noFill/>
          </a:ln>
        </p:spPr>
      </p:sp>
      <p:sp>
        <p:nvSpPr>
          <p:cNvPr id="153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37" name="PlaceHolder 3"/>
          <p:cNvSpPr>
            <a:spLocks noGrp="1"/>
          </p:cNvSpPr>
          <p:nvPr>
            <p:ph type="sldNum" idx="57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E362E48-8A54-4EC2-970F-F09E2CC7BB4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8" name="PlaceHolder 1"/>
          <p:cNvSpPr>
            <a:spLocks noGrp="1"/>
          </p:cNvSpPr>
          <p:nvPr>
            <p:ph type="sldImg"/>
          </p:nvPr>
        </p:nvSpPr>
        <p:spPr>
          <a:xfrm>
            <a:off x="380880" y="685800"/>
            <a:ext cx="6095520" cy="3428640"/>
          </a:xfrm>
          <a:prstGeom prst="rect">
            <a:avLst/>
          </a:prstGeom>
          <a:ln w="0">
            <a:noFill/>
          </a:ln>
        </p:spPr>
      </p:sp>
      <p:sp>
        <p:nvSpPr>
          <p:cNvPr id="153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40" name="PlaceHolder 3"/>
          <p:cNvSpPr>
            <a:spLocks noGrp="1"/>
          </p:cNvSpPr>
          <p:nvPr>
            <p:ph type="sldNum" idx="57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ACFE421-A0BA-475B-B1D5-69DACD9E21D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1" name="PlaceHolder 1"/>
          <p:cNvSpPr>
            <a:spLocks noGrp="1"/>
          </p:cNvSpPr>
          <p:nvPr>
            <p:ph type="sldImg"/>
          </p:nvPr>
        </p:nvSpPr>
        <p:spPr>
          <a:xfrm>
            <a:off x="380880" y="685800"/>
            <a:ext cx="6095520" cy="3428640"/>
          </a:xfrm>
          <a:prstGeom prst="rect">
            <a:avLst/>
          </a:prstGeom>
          <a:ln w="0">
            <a:noFill/>
          </a:ln>
        </p:spPr>
      </p:sp>
      <p:sp>
        <p:nvSpPr>
          <p:cNvPr id="154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Utiliser la </a:t>
            </a:r>
            <a:r>
              <a:rPr b="1" lang="fr-FR" sz="2000" strike="noStrike" u="none">
                <a:solidFill>
                  <a:srgbClr val="000000"/>
                </a:solidFill>
                <a:uFillTx/>
                <a:latin typeface="Arial"/>
              </a:rPr>
              <a:t>javadoc</a:t>
            </a:r>
            <a:r>
              <a:rPr b="0" lang="fr-FR" sz="2000" strike="noStrike" u="none">
                <a:solidFill>
                  <a:srgbClr val="000000"/>
                </a:solidFill>
                <a:uFillTx/>
                <a:latin typeface="Arial"/>
              </a:rPr>
              <a:t> pour documenter les API </a:t>
            </a:r>
            <a:r>
              <a:rPr b="1" lang="fr-FR" sz="2000" strike="noStrike" u="none">
                <a:solidFill>
                  <a:srgbClr val="000000"/>
                </a:solidFill>
                <a:uFillTx/>
                <a:latin typeface="Arial"/>
              </a:rPr>
              <a:t>publiques</a:t>
            </a:r>
            <a:r>
              <a:rPr b="0" lang="fr-FR" sz="2000" strike="noStrike" u="none">
                <a:solidFill>
                  <a:srgbClr val="000000"/>
                </a:solidFill>
                <a:uFillTx/>
                <a:latin typeface="Arial"/>
              </a:rPr>
              <a:t> sinon les commentaires internes. L’ensemble de cette documentation doit être au juste niveau, éviter les commentaires redondants, trompeurs, obligés, de journalisation. En revanche penser dans certains cas à documenter pour avertir des conséquences.</a:t>
            </a:r>
            <a:endParaRPr b="0" lang="fr-FR" sz="2000" strike="noStrike" u="none">
              <a:solidFill>
                <a:srgbClr val="000000"/>
              </a:solidFill>
              <a:uFillTx/>
              <a:latin typeface="Arial"/>
            </a:endParaRPr>
          </a:p>
        </p:txBody>
      </p:sp>
      <p:sp>
        <p:nvSpPr>
          <p:cNvPr id="1543" name="PlaceHolder 3"/>
          <p:cNvSpPr>
            <a:spLocks noGrp="1"/>
          </p:cNvSpPr>
          <p:nvPr>
            <p:ph type="sldNum" idx="57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38FADFE-D874-4649-B9CB-3FC43D7285E3}"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4" name="PlaceHolder 1"/>
          <p:cNvSpPr>
            <a:spLocks noGrp="1"/>
          </p:cNvSpPr>
          <p:nvPr>
            <p:ph type="sldImg"/>
          </p:nvPr>
        </p:nvSpPr>
        <p:spPr>
          <a:xfrm>
            <a:off x="380880" y="685800"/>
            <a:ext cx="6095520" cy="3428640"/>
          </a:xfrm>
          <a:prstGeom prst="rect">
            <a:avLst/>
          </a:prstGeom>
          <a:ln w="0">
            <a:noFill/>
          </a:ln>
        </p:spPr>
      </p:sp>
      <p:sp>
        <p:nvSpPr>
          <p:cNvPr id="154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Pour contrôler la qualité il faut mesurer cette qualité dons disposer d’indicateurs et d’outils capables de montrer périodiquement et automatiquement le résultat ceci afin d’agir.</a:t>
            </a:r>
            <a:endParaRPr b="0" lang="fr-FR" sz="2000" strike="noStrike" u="none">
              <a:solidFill>
                <a:srgbClr val="000000"/>
              </a:solidFill>
              <a:uFillTx/>
              <a:latin typeface="Arial"/>
            </a:endParaRPr>
          </a:p>
        </p:txBody>
      </p:sp>
      <p:sp>
        <p:nvSpPr>
          <p:cNvPr id="1546" name="PlaceHolder 3"/>
          <p:cNvSpPr>
            <a:spLocks noGrp="1"/>
          </p:cNvSpPr>
          <p:nvPr>
            <p:ph type="sldNum" idx="57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340F73A-41E9-4DE6-B23A-7AA6A8FFD4D4}"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7" name="PlaceHolder 1"/>
          <p:cNvSpPr>
            <a:spLocks noGrp="1"/>
          </p:cNvSpPr>
          <p:nvPr>
            <p:ph type="sldImg"/>
          </p:nvPr>
        </p:nvSpPr>
        <p:spPr>
          <a:xfrm>
            <a:off x="380880" y="685800"/>
            <a:ext cx="6095520" cy="3428640"/>
          </a:xfrm>
          <a:prstGeom prst="rect">
            <a:avLst/>
          </a:prstGeom>
          <a:ln w="0">
            <a:noFill/>
          </a:ln>
        </p:spPr>
      </p:sp>
      <p:sp>
        <p:nvSpPr>
          <p:cNvPr id="154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49" name="PlaceHolder 3"/>
          <p:cNvSpPr>
            <a:spLocks noGrp="1"/>
          </p:cNvSpPr>
          <p:nvPr>
            <p:ph type="sldNum" idx="57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2710460-2190-494A-9E74-F4C4B6C17AC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0" name="PlaceHolder 1"/>
          <p:cNvSpPr>
            <a:spLocks noGrp="1"/>
          </p:cNvSpPr>
          <p:nvPr>
            <p:ph type="sldImg"/>
          </p:nvPr>
        </p:nvSpPr>
        <p:spPr>
          <a:xfrm>
            <a:off x="380880" y="685800"/>
            <a:ext cx="6095520" cy="3428640"/>
          </a:xfrm>
          <a:prstGeom prst="rect">
            <a:avLst/>
          </a:prstGeom>
          <a:ln w="0">
            <a:noFill/>
          </a:ln>
        </p:spPr>
      </p:sp>
      <p:sp>
        <p:nvSpPr>
          <p:cNvPr id="155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52" name="PlaceHolder 3"/>
          <p:cNvSpPr>
            <a:spLocks noGrp="1"/>
          </p:cNvSpPr>
          <p:nvPr>
            <p:ph type="sldNum" idx="57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80A5461-98E8-4B98-9C0D-AEC185ABD8F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sldImg"/>
          </p:nvPr>
        </p:nvSpPr>
        <p:spPr>
          <a:xfrm>
            <a:off x="380880" y="685800"/>
            <a:ext cx="6095520" cy="3428640"/>
          </a:xfrm>
          <a:prstGeom prst="rect">
            <a:avLst/>
          </a:prstGeom>
          <a:ln w="0">
            <a:noFill/>
          </a:ln>
        </p:spPr>
      </p:sp>
      <p:sp>
        <p:nvSpPr>
          <p:cNvPr id="121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L’existence d’une </a:t>
            </a:r>
            <a:r>
              <a:rPr b="1" lang="fr-FR" sz="2000" strike="noStrike" u="none">
                <a:solidFill>
                  <a:srgbClr val="000000"/>
                </a:solidFill>
                <a:uFillTx/>
                <a:latin typeface="Arial"/>
              </a:rPr>
              <a:t>couverture suffisante de tests automatisés</a:t>
            </a:r>
            <a:r>
              <a:rPr b="0" lang="fr-FR" sz="2000" strike="noStrike" u="none">
                <a:solidFill>
                  <a:srgbClr val="000000"/>
                </a:solidFill>
                <a:uFillTx/>
                <a:latin typeface="Arial"/>
              </a:rPr>
              <a:t> (des tests unitaires Junit dans un premier temps) est un pré-requis préalable à toutes les interventions qui vont être occasionnées sur le code, y compris celles liés à la mise en place de bonnes pratiques a postériori</a:t>
            </a:r>
            <a:endParaRPr b="0" lang="fr-FR" sz="2000" strike="noStrike" u="none">
              <a:solidFill>
                <a:srgbClr val="000000"/>
              </a:solidFill>
              <a:uFillTx/>
              <a:latin typeface="Arial"/>
            </a:endParaRPr>
          </a:p>
        </p:txBody>
      </p:sp>
      <p:sp>
        <p:nvSpPr>
          <p:cNvPr id="1213" name="PlaceHolder 3"/>
          <p:cNvSpPr>
            <a:spLocks noGrp="1"/>
          </p:cNvSpPr>
          <p:nvPr>
            <p:ph type="sldNum" idx="46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11E1157-73D7-4872-96A6-93A6E3DE4289}"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3" name="PlaceHolder 1"/>
          <p:cNvSpPr>
            <a:spLocks noGrp="1"/>
          </p:cNvSpPr>
          <p:nvPr>
            <p:ph type="sldImg"/>
          </p:nvPr>
        </p:nvSpPr>
        <p:spPr>
          <a:xfrm>
            <a:off x="380880" y="685800"/>
            <a:ext cx="6095520" cy="3428640"/>
          </a:xfrm>
          <a:prstGeom prst="rect">
            <a:avLst/>
          </a:prstGeom>
          <a:ln w="0">
            <a:noFill/>
          </a:ln>
        </p:spPr>
      </p:sp>
      <p:sp>
        <p:nvSpPr>
          <p:cNvPr id="155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55" name="PlaceHolder 3"/>
          <p:cNvSpPr>
            <a:spLocks noGrp="1"/>
          </p:cNvSpPr>
          <p:nvPr>
            <p:ph type="sldNum" idx="57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15C429E-F98E-41C7-961C-E7D659C699D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6" name="PlaceHolder 1"/>
          <p:cNvSpPr>
            <a:spLocks noGrp="1"/>
          </p:cNvSpPr>
          <p:nvPr>
            <p:ph type="sldImg"/>
          </p:nvPr>
        </p:nvSpPr>
        <p:spPr>
          <a:xfrm>
            <a:off x="380880" y="685800"/>
            <a:ext cx="6095520" cy="3428640"/>
          </a:xfrm>
          <a:prstGeom prst="rect">
            <a:avLst/>
          </a:prstGeom>
          <a:ln w="0">
            <a:noFill/>
          </a:ln>
        </p:spPr>
      </p:sp>
      <p:sp>
        <p:nvSpPr>
          <p:cNvPr id="155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58" name="PlaceHolder 3"/>
          <p:cNvSpPr>
            <a:spLocks noGrp="1"/>
          </p:cNvSpPr>
          <p:nvPr>
            <p:ph type="sldNum" idx="58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5156F05-1BEE-46A9-92D4-DD8EE6EF12C8}"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9" name="PlaceHolder 1"/>
          <p:cNvSpPr>
            <a:spLocks noGrp="1"/>
          </p:cNvSpPr>
          <p:nvPr>
            <p:ph type="sldImg"/>
          </p:nvPr>
        </p:nvSpPr>
        <p:spPr>
          <a:xfrm>
            <a:off x="380880" y="685800"/>
            <a:ext cx="6095520" cy="3428640"/>
          </a:xfrm>
          <a:prstGeom prst="rect">
            <a:avLst/>
          </a:prstGeom>
          <a:ln w="0">
            <a:noFill/>
          </a:ln>
        </p:spPr>
      </p:sp>
      <p:sp>
        <p:nvSpPr>
          <p:cNvPr id="156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61" name="PlaceHolder 3"/>
          <p:cNvSpPr>
            <a:spLocks noGrp="1"/>
          </p:cNvSpPr>
          <p:nvPr>
            <p:ph type="sldNum" idx="58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20D9373-717F-4083-A5C4-24AA4CE0115D}"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PlaceHolder 1"/>
          <p:cNvSpPr>
            <a:spLocks noGrp="1"/>
          </p:cNvSpPr>
          <p:nvPr>
            <p:ph type="sldImg"/>
          </p:nvPr>
        </p:nvSpPr>
        <p:spPr>
          <a:xfrm>
            <a:off x="380880" y="685800"/>
            <a:ext cx="6095520" cy="3428640"/>
          </a:xfrm>
          <a:prstGeom prst="rect">
            <a:avLst/>
          </a:prstGeom>
          <a:ln w="0">
            <a:noFill/>
          </a:ln>
        </p:spPr>
      </p:sp>
      <p:sp>
        <p:nvSpPr>
          <p:cNvPr id="156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64" name="PlaceHolder 3"/>
          <p:cNvSpPr>
            <a:spLocks noGrp="1"/>
          </p:cNvSpPr>
          <p:nvPr>
            <p:ph type="sldNum" idx="58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5ABC8D9-5E52-4B22-B87F-ECBA80A2AE4A}"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5" name="PlaceHolder 1"/>
          <p:cNvSpPr>
            <a:spLocks noGrp="1"/>
          </p:cNvSpPr>
          <p:nvPr>
            <p:ph type="sldImg"/>
          </p:nvPr>
        </p:nvSpPr>
        <p:spPr>
          <a:xfrm>
            <a:off x="380880" y="685800"/>
            <a:ext cx="6095520" cy="3428640"/>
          </a:xfrm>
          <a:prstGeom prst="rect">
            <a:avLst/>
          </a:prstGeom>
          <a:ln w="0">
            <a:noFill/>
          </a:ln>
        </p:spPr>
      </p:sp>
      <p:sp>
        <p:nvSpPr>
          <p:cNvPr id="156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67" name="PlaceHolder 3"/>
          <p:cNvSpPr>
            <a:spLocks noGrp="1"/>
          </p:cNvSpPr>
          <p:nvPr>
            <p:ph type="sldNum" idx="58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FE00D70-7678-425F-B330-1893A2E5D3F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8" name="PlaceHolder 1"/>
          <p:cNvSpPr>
            <a:spLocks noGrp="1"/>
          </p:cNvSpPr>
          <p:nvPr>
            <p:ph type="sldImg"/>
          </p:nvPr>
        </p:nvSpPr>
        <p:spPr>
          <a:xfrm>
            <a:off x="380880" y="685800"/>
            <a:ext cx="6095520" cy="3428640"/>
          </a:xfrm>
          <a:prstGeom prst="rect">
            <a:avLst/>
          </a:prstGeom>
          <a:ln w="0">
            <a:noFill/>
          </a:ln>
        </p:spPr>
      </p:sp>
      <p:sp>
        <p:nvSpPr>
          <p:cNvPr id="156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70" name="PlaceHolder 3"/>
          <p:cNvSpPr>
            <a:spLocks noGrp="1"/>
          </p:cNvSpPr>
          <p:nvPr>
            <p:ph type="sldNum" idx="58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56402C5-32F3-4928-B407-2C35890A61F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1" name="PlaceHolder 1"/>
          <p:cNvSpPr>
            <a:spLocks noGrp="1"/>
          </p:cNvSpPr>
          <p:nvPr>
            <p:ph type="sldImg"/>
          </p:nvPr>
        </p:nvSpPr>
        <p:spPr>
          <a:xfrm>
            <a:off x="380880" y="685800"/>
            <a:ext cx="6095520" cy="3428640"/>
          </a:xfrm>
          <a:prstGeom prst="rect">
            <a:avLst/>
          </a:prstGeom>
          <a:ln w="0">
            <a:noFill/>
          </a:ln>
        </p:spPr>
      </p:sp>
      <p:sp>
        <p:nvSpPr>
          <p:cNvPr id="157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73" name="PlaceHolder 3"/>
          <p:cNvSpPr>
            <a:spLocks noGrp="1"/>
          </p:cNvSpPr>
          <p:nvPr>
            <p:ph type="sldNum" idx="58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A2DA306-00FB-4338-9404-FDDE62A1D7F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PlaceHolder 1"/>
          <p:cNvSpPr>
            <a:spLocks noGrp="1"/>
          </p:cNvSpPr>
          <p:nvPr>
            <p:ph type="sldImg"/>
          </p:nvPr>
        </p:nvSpPr>
        <p:spPr>
          <a:xfrm>
            <a:off x="380880" y="685800"/>
            <a:ext cx="6095520" cy="3428640"/>
          </a:xfrm>
          <a:prstGeom prst="rect">
            <a:avLst/>
          </a:prstGeom>
          <a:ln w="0">
            <a:noFill/>
          </a:ln>
        </p:spPr>
      </p:sp>
      <p:sp>
        <p:nvSpPr>
          <p:cNvPr id="157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76" name="PlaceHolder 3"/>
          <p:cNvSpPr>
            <a:spLocks noGrp="1"/>
          </p:cNvSpPr>
          <p:nvPr>
            <p:ph type="sldNum" idx="58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EED1240-6D44-4F5C-85BB-898928EB4AB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7" name="PlaceHolder 1"/>
          <p:cNvSpPr>
            <a:spLocks noGrp="1"/>
          </p:cNvSpPr>
          <p:nvPr>
            <p:ph type="sldImg"/>
          </p:nvPr>
        </p:nvSpPr>
        <p:spPr>
          <a:xfrm>
            <a:off x="380880" y="685800"/>
            <a:ext cx="6095520" cy="3428640"/>
          </a:xfrm>
          <a:prstGeom prst="rect">
            <a:avLst/>
          </a:prstGeom>
          <a:ln w="0">
            <a:noFill/>
          </a:ln>
        </p:spPr>
      </p:sp>
      <p:sp>
        <p:nvSpPr>
          <p:cNvPr id="157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Utiliser des outils comme PMD, Checkstyle ou Findbug (ou d’autres) pour contrôler la qualité du code Java. Ils s’intègrent à Eclipse largement outil de tous les jours des développeurs. Afin de ne pas décourager tous les développeurs d’un même projet, ne pas activer toutes les règles d'un coup (quel que soit l’outil) mais partager la configuration. Il vaut mieux activer certaines règles et ajouter d'autres règles par la suite. Par exemple activer les règles sur les Exceptions, la gestion des traces (log), pas de system.out. Il faut ensuite inciter à activer l’outil au niveau du projet et insister pour que la vérification et les interventions soient faites avant de  commiter le code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579" name="PlaceHolder 3"/>
          <p:cNvSpPr>
            <a:spLocks noGrp="1"/>
          </p:cNvSpPr>
          <p:nvPr>
            <p:ph type="sldNum" idx="58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4316AF9-832D-429D-955A-55F2132CBB4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PlaceHolder 1"/>
          <p:cNvSpPr>
            <a:spLocks noGrp="1"/>
          </p:cNvSpPr>
          <p:nvPr>
            <p:ph type="sldImg"/>
          </p:nvPr>
        </p:nvSpPr>
        <p:spPr>
          <a:xfrm>
            <a:off x="380880" y="685800"/>
            <a:ext cx="6095520" cy="3428640"/>
          </a:xfrm>
          <a:prstGeom prst="rect">
            <a:avLst/>
          </a:prstGeom>
          <a:ln w="0">
            <a:noFill/>
          </a:ln>
        </p:spPr>
      </p:sp>
      <p:sp>
        <p:nvSpPr>
          <p:cNvPr id="121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16" name="PlaceHolder 3"/>
          <p:cNvSpPr>
            <a:spLocks noGrp="1"/>
          </p:cNvSpPr>
          <p:nvPr>
            <p:ph type="sldNum" idx="46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1841070-0F97-415E-BB39-1453654F9CB7}"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PlaceHolder 1"/>
          <p:cNvSpPr>
            <a:spLocks noGrp="1"/>
          </p:cNvSpPr>
          <p:nvPr>
            <p:ph type="sldImg"/>
          </p:nvPr>
        </p:nvSpPr>
        <p:spPr>
          <a:xfrm>
            <a:off x="380880" y="685800"/>
            <a:ext cx="6095520" cy="3428640"/>
          </a:xfrm>
          <a:prstGeom prst="rect">
            <a:avLst/>
          </a:prstGeom>
          <a:ln w="0">
            <a:noFill/>
          </a:ln>
        </p:spPr>
      </p:sp>
      <p:sp>
        <p:nvSpPr>
          <p:cNvPr id="158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82" name="PlaceHolder 3"/>
          <p:cNvSpPr>
            <a:spLocks noGrp="1"/>
          </p:cNvSpPr>
          <p:nvPr>
            <p:ph type="sldNum" idx="58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678395C-0901-447F-A262-3795D1C17BDF}"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3" name="PlaceHolder 1"/>
          <p:cNvSpPr>
            <a:spLocks noGrp="1"/>
          </p:cNvSpPr>
          <p:nvPr>
            <p:ph type="sldImg"/>
          </p:nvPr>
        </p:nvSpPr>
        <p:spPr>
          <a:xfrm>
            <a:off x="380880" y="685800"/>
            <a:ext cx="6095520" cy="3428640"/>
          </a:xfrm>
          <a:prstGeom prst="rect">
            <a:avLst/>
          </a:prstGeom>
          <a:ln w="0">
            <a:noFill/>
          </a:ln>
        </p:spPr>
      </p:sp>
      <p:sp>
        <p:nvSpPr>
          <p:cNvPr id="158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85" name="PlaceHolder 3"/>
          <p:cNvSpPr>
            <a:spLocks noGrp="1"/>
          </p:cNvSpPr>
          <p:nvPr>
            <p:ph type="sldNum" idx="58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EA87BB6-428A-48F6-BBF6-D5F169EABB9B}"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6" name="PlaceHolder 1"/>
          <p:cNvSpPr>
            <a:spLocks noGrp="1"/>
          </p:cNvSpPr>
          <p:nvPr>
            <p:ph type="sldImg"/>
          </p:nvPr>
        </p:nvSpPr>
        <p:spPr>
          <a:xfrm>
            <a:off x="380880" y="685800"/>
            <a:ext cx="6095520" cy="3428640"/>
          </a:xfrm>
          <a:prstGeom prst="rect">
            <a:avLst/>
          </a:prstGeom>
          <a:ln w="0">
            <a:noFill/>
          </a:ln>
        </p:spPr>
      </p:sp>
      <p:sp>
        <p:nvSpPr>
          <p:cNvPr id="158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88" name="PlaceHolder 3"/>
          <p:cNvSpPr>
            <a:spLocks noGrp="1"/>
          </p:cNvSpPr>
          <p:nvPr>
            <p:ph type="sldNum" idx="59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7CFE3E0-367F-40A0-AE6A-6495387C47CB}"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9" name="PlaceHolder 1"/>
          <p:cNvSpPr>
            <a:spLocks noGrp="1"/>
          </p:cNvSpPr>
          <p:nvPr>
            <p:ph type="sldImg"/>
          </p:nvPr>
        </p:nvSpPr>
        <p:spPr>
          <a:xfrm>
            <a:off x="380880" y="685800"/>
            <a:ext cx="6095520" cy="3428640"/>
          </a:xfrm>
          <a:prstGeom prst="rect">
            <a:avLst/>
          </a:prstGeom>
          <a:ln w="0">
            <a:noFill/>
          </a:ln>
        </p:spPr>
      </p:sp>
      <p:sp>
        <p:nvSpPr>
          <p:cNvPr id="159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91" name="PlaceHolder 3"/>
          <p:cNvSpPr>
            <a:spLocks noGrp="1"/>
          </p:cNvSpPr>
          <p:nvPr>
            <p:ph type="sldNum" idx="59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24A3AFB-539B-4F03-95D2-C3B731412F9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2" name="PlaceHolder 1"/>
          <p:cNvSpPr>
            <a:spLocks noGrp="1"/>
          </p:cNvSpPr>
          <p:nvPr>
            <p:ph type="sldImg"/>
          </p:nvPr>
        </p:nvSpPr>
        <p:spPr>
          <a:xfrm>
            <a:off x="380880" y="685800"/>
            <a:ext cx="6095520" cy="3428640"/>
          </a:xfrm>
          <a:prstGeom prst="rect">
            <a:avLst/>
          </a:prstGeom>
          <a:ln w="0">
            <a:noFill/>
          </a:ln>
        </p:spPr>
      </p:sp>
      <p:sp>
        <p:nvSpPr>
          <p:cNvPr id="159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94" name="PlaceHolder 3"/>
          <p:cNvSpPr>
            <a:spLocks noGrp="1"/>
          </p:cNvSpPr>
          <p:nvPr>
            <p:ph type="sldNum" idx="59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BCD9494-A676-4761-9F10-C2F3222BD113}"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5" name="PlaceHolder 1"/>
          <p:cNvSpPr>
            <a:spLocks noGrp="1"/>
          </p:cNvSpPr>
          <p:nvPr>
            <p:ph type="sldImg"/>
          </p:nvPr>
        </p:nvSpPr>
        <p:spPr>
          <a:xfrm>
            <a:off x="380880" y="685800"/>
            <a:ext cx="6095520" cy="3428640"/>
          </a:xfrm>
          <a:prstGeom prst="rect">
            <a:avLst/>
          </a:prstGeom>
          <a:ln w="0">
            <a:noFill/>
          </a:ln>
        </p:spPr>
      </p:sp>
      <p:sp>
        <p:nvSpPr>
          <p:cNvPr id="159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597" name="PlaceHolder 3"/>
          <p:cNvSpPr>
            <a:spLocks noGrp="1"/>
          </p:cNvSpPr>
          <p:nvPr>
            <p:ph type="sldNum" idx="59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6866FB2-ACD0-4A97-842A-D10EC14030B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8" name="PlaceHolder 1"/>
          <p:cNvSpPr>
            <a:spLocks noGrp="1"/>
          </p:cNvSpPr>
          <p:nvPr>
            <p:ph type="sldImg"/>
          </p:nvPr>
        </p:nvSpPr>
        <p:spPr>
          <a:xfrm>
            <a:off x="380880" y="685800"/>
            <a:ext cx="6095520" cy="3428640"/>
          </a:xfrm>
          <a:prstGeom prst="rect">
            <a:avLst/>
          </a:prstGeom>
          <a:ln w="0">
            <a:noFill/>
          </a:ln>
        </p:spPr>
      </p:sp>
      <p:sp>
        <p:nvSpPr>
          <p:cNvPr id="159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00" name="PlaceHolder 3"/>
          <p:cNvSpPr>
            <a:spLocks noGrp="1"/>
          </p:cNvSpPr>
          <p:nvPr>
            <p:ph type="sldNum" idx="59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4A8BBC2-3E0C-4D4E-91E4-FE109C502A69}"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1" name="PlaceHolder 1"/>
          <p:cNvSpPr>
            <a:spLocks noGrp="1"/>
          </p:cNvSpPr>
          <p:nvPr>
            <p:ph type="sldImg"/>
          </p:nvPr>
        </p:nvSpPr>
        <p:spPr>
          <a:xfrm>
            <a:off x="380880" y="685800"/>
            <a:ext cx="6095520" cy="3428640"/>
          </a:xfrm>
          <a:prstGeom prst="rect">
            <a:avLst/>
          </a:prstGeom>
          <a:ln w="0">
            <a:noFill/>
          </a:ln>
        </p:spPr>
      </p:sp>
      <p:sp>
        <p:nvSpPr>
          <p:cNvPr id="160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03" name="PlaceHolder 3"/>
          <p:cNvSpPr>
            <a:spLocks noGrp="1"/>
          </p:cNvSpPr>
          <p:nvPr>
            <p:ph type="sldNum" idx="59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F8A2D47-B73F-40F1-9305-6B07ED37BEE8}"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4" name="PlaceHolder 1"/>
          <p:cNvSpPr>
            <a:spLocks noGrp="1"/>
          </p:cNvSpPr>
          <p:nvPr>
            <p:ph type="sldImg"/>
          </p:nvPr>
        </p:nvSpPr>
        <p:spPr>
          <a:xfrm>
            <a:off x="380880" y="685800"/>
            <a:ext cx="6095520" cy="3428640"/>
          </a:xfrm>
          <a:prstGeom prst="rect">
            <a:avLst/>
          </a:prstGeom>
          <a:ln w="0">
            <a:noFill/>
          </a:ln>
        </p:spPr>
      </p:sp>
      <p:sp>
        <p:nvSpPr>
          <p:cNvPr id="160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06" name="PlaceHolder 3"/>
          <p:cNvSpPr>
            <a:spLocks noGrp="1"/>
          </p:cNvSpPr>
          <p:nvPr>
            <p:ph type="sldNum" idx="59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D4B0836-4B02-426C-9ADC-925CEA03A5BB}"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1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7" name="PlaceHolder 1"/>
          <p:cNvSpPr>
            <a:spLocks noGrp="1"/>
          </p:cNvSpPr>
          <p:nvPr>
            <p:ph type="sldImg"/>
          </p:nvPr>
        </p:nvSpPr>
        <p:spPr>
          <a:xfrm>
            <a:off x="380880" y="685800"/>
            <a:ext cx="6095520" cy="3428640"/>
          </a:xfrm>
          <a:prstGeom prst="rect">
            <a:avLst/>
          </a:prstGeom>
          <a:ln w="0">
            <a:noFill/>
          </a:ln>
        </p:spPr>
      </p:sp>
      <p:sp>
        <p:nvSpPr>
          <p:cNvPr id="160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rmAutofit fontScale="55000" lnSpcReduction="19999"/>
          </a:bodyPr>
          <a:p>
            <a:pPr marL="216000" indent="0">
              <a:lnSpc>
                <a:spcPct val="100000"/>
              </a:lnSpc>
              <a:buNone/>
            </a:pPr>
            <a:r>
              <a:rPr b="1" lang="fr-FR" sz="2000" strike="noStrike" u="sng">
                <a:solidFill>
                  <a:srgbClr val="000000"/>
                </a:solidFill>
                <a:uFillTx/>
                <a:latin typeface="Arial"/>
              </a:rPr>
              <a:t>Les blocs lignes de code et classes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Ils permettent d’avoir une vue quantitative sur le poids du projet en nombre de fichiers, de lignes  de code, de classes, …Les zones sont cliquables afin de localiser certaines parties</a:t>
            </a:r>
            <a:endParaRPr b="0" lang="fr-FR" sz="2000" strike="noStrike" u="none">
              <a:solidFill>
                <a:srgbClr val="000000"/>
              </a:solidFill>
              <a:uFillTx/>
              <a:latin typeface="Arial"/>
            </a:endParaRPr>
          </a:p>
          <a:p>
            <a:pPr marL="216000" indent="0">
              <a:lnSpc>
                <a:spcPct val="100000"/>
              </a:lnSpc>
              <a:buNone/>
            </a:pPr>
            <a:r>
              <a:rPr b="1" lang="fr-FR" sz="2000" strike="noStrike" u="sng">
                <a:solidFill>
                  <a:srgbClr val="000000"/>
                </a:solidFill>
                <a:uFillTx/>
                <a:latin typeface="Arial"/>
              </a:rPr>
              <a:t>Le bloc commentaire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Il donne le pourcentage de Javadoc du projet. Ce taux doit être fort sur les couches métiers du projet. Les zones sont cliquables afin notamment de localiser les packages et plus finement les classes pour lesquels il faut porter un effort sur la javadoc.</a:t>
            </a:r>
            <a:endParaRPr b="0" lang="fr-FR" sz="2000" strike="noStrike" u="none">
              <a:solidFill>
                <a:srgbClr val="000000"/>
              </a:solidFill>
              <a:uFillTx/>
              <a:latin typeface="Arial"/>
            </a:endParaRPr>
          </a:p>
          <a:p>
            <a:pPr marL="216000" indent="0">
              <a:lnSpc>
                <a:spcPct val="100000"/>
              </a:lnSpc>
              <a:buNone/>
            </a:pPr>
            <a:r>
              <a:rPr b="1" lang="fr-FR" sz="2000" strike="noStrike" u="sng">
                <a:solidFill>
                  <a:srgbClr val="000000"/>
                </a:solidFill>
                <a:uFillTx/>
                <a:latin typeface="Arial"/>
              </a:rPr>
              <a:t>Le bloc Duplication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Il donne un indicateur synthétique sur la duplication de code du projet (c’est l’outil PMD intégré à Sonar). Ce taux doit être proche de zéro. Les zones sont cliquables afin de localiser les packages et plus finement les classes responsables de code java dupliqué. Une fois positionné sur une classe, un bloc montre un ensemble de ligne répété pour plus d’une classe : la classe sur laquelle vous êtes positionné (en premier) et la ou les autres classes dessous.</a:t>
            </a:r>
            <a:endParaRPr b="0" lang="fr-FR" sz="2000" strike="noStrike" u="none">
              <a:solidFill>
                <a:srgbClr val="000000"/>
              </a:solidFill>
              <a:uFillTx/>
              <a:latin typeface="Arial"/>
            </a:endParaRPr>
          </a:p>
          <a:p>
            <a:pPr marL="216000" indent="0">
              <a:lnSpc>
                <a:spcPct val="100000"/>
              </a:lnSpc>
              <a:buNone/>
            </a:pPr>
            <a:r>
              <a:rPr b="1" lang="fr-FR" sz="2000" strike="noStrike" u="sng">
                <a:solidFill>
                  <a:srgbClr val="000000"/>
                </a:solidFill>
                <a:uFillTx/>
                <a:latin typeface="Arial"/>
              </a:rPr>
              <a:t>Le bloc Complexité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Il donne un indicateur synthétique sur la complexité, on peut zoomer mais on ne dispose d’éléments plus précis sur la nature de la complexité. Il faut se faire une idée en jetant on œil sur les méthodes et classes à plus fort taux.</a:t>
            </a:r>
            <a:endParaRPr b="0" lang="fr-FR" sz="2000" strike="noStrike" u="none">
              <a:solidFill>
                <a:srgbClr val="000000"/>
              </a:solidFill>
              <a:uFillTx/>
              <a:latin typeface="Arial"/>
            </a:endParaRPr>
          </a:p>
          <a:p>
            <a:pPr marL="216000" indent="0">
              <a:lnSpc>
                <a:spcPct val="100000"/>
              </a:lnSpc>
              <a:buNone/>
            </a:pPr>
            <a:r>
              <a:rPr b="1" lang="fr-FR" sz="2000" strike="noStrike" u="sng">
                <a:solidFill>
                  <a:srgbClr val="000000"/>
                </a:solidFill>
                <a:uFillTx/>
                <a:latin typeface="Arial"/>
              </a:rPr>
              <a:t>Le bloc Violations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Il donne un indicateur synthétique sur la violations de règles de nommage et de codage avec le détail par niveau de criticité : 5 niveaux sont proposés. L’idée est bien entendu ici de s’attaquer au niveau le plus critique appelé </a:t>
            </a:r>
            <a:r>
              <a:rPr b="1" lang="fr-FR" sz="2000" strike="noStrike" u="none">
                <a:solidFill>
                  <a:srgbClr val="000000"/>
                </a:solidFill>
                <a:uFillTx/>
                <a:latin typeface="Arial"/>
              </a:rPr>
              <a:t>Bloquant</a:t>
            </a:r>
            <a:r>
              <a:rPr b="0" lang="fr-FR" sz="2000" strike="noStrike" u="none">
                <a:solidFill>
                  <a:srgbClr val="000000"/>
                </a:solidFill>
                <a:uFillTx/>
                <a:latin typeface="Arial"/>
              </a:rPr>
              <a:t> puis celui appelé </a:t>
            </a:r>
            <a:r>
              <a:rPr b="1" lang="fr-FR" sz="2000" strike="noStrike" u="none">
                <a:solidFill>
                  <a:srgbClr val="000000"/>
                </a:solidFill>
                <a:uFillTx/>
                <a:latin typeface="Arial"/>
              </a:rPr>
              <a:t>Critique</a:t>
            </a:r>
            <a:r>
              <a:rPr b="0" lang="fr-FR" sz="2000" strike="noStrike" u="none">
                <a:solidFill>
                  <a:srgbClr val="000000"/>
                </a:solidFill>
                <a:uFillTx/>
                <a:latin typeface="Arial"/>
              </a:rPr>
              <a:t> etc et cela en fonctionne de la charge que cela représente. En général on s’arrête au niveau majeur. Les zones sont cliquable pour localiser les règles comme l’illustre la copie d’écran ci après</a:t>
            </a:r>
            <a:endParaRPr b="0" lang="fr-FR" sz="2000" strike="noStrike" u="none">
              <a:solidFill>
                <a:srgbClr val="000000"/>
              </a:solidFill>
              <a:uFillTx/>
              <a:latin typeface="Arial"/>
            </a:endParaRPr>
          </a:p>
        </p:txBody>
      </p:sp>
      <p:sp>
        <p:nvSpPr>
          <p:cNvPr id="1609" name="PlaceHolder 3"/>
          <p:cNvSpPr>
            <a:spLocks noGrp="1"/>
          </p:cNvSpPr>
          <p:nvPr>
            <p:ph type="sldNum" idx="59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56CD192-FE01-4942-889F-5315716A9B48}" type="slidenum">
              <a:rPr b="0" lang="fr-FR" sz="1200" strike="noStrike" u="none">
                <a:solidFill>
                  <a:schemeClr val="dk1"/>
                </a:solidFill>
                <a:uFillTx/>
                <a:latin typeface="Times New Roman"/>
              </a:rPr>
              <a:t>199</a:t>
            </a:fld>
            <a:endParaRPr b="0" lang="fr-FR" sz="12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PlaceHolder 1"/>
          <p:cNvSpPr>
            <a:spLocks noGrp="1"/>
          </p:cNvSpPr>
          <p:nvPr>
            <p:ph type="sldImg"/>
          </p:nvPr>
        </p:nvSpPr>
        <p:spPr>
          <a:xfrm>
            <a:off x="380880" y="685800"/>
            <a:ext cx="6095520" cy="3428640"/>
          </a:xfrm>
          <a:prstGeom prst="rect">
            <a:avLst/>
          </a:prstGeom>
          <a:ln w="0">
            <a:noFill/>
          </a:ln>
        </p:spPr>
      </p:sp>
      <p:sp>
        <p:nvSpPr>
          <p:cNvPr id="119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195" name="PlaceHolder 3"/>
          <p:cNvSpPr>
            <a:spLocks noGrp="1"/>
          </p:cNvSpPr>
          <p:nvPr>
            <p:ph type="sldNum" idx="45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B91AFE0-9909-448E-B52C-D82CF1290719}"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PlaceHolder 1"/>
          <p:cNvSpPr>
            <a:spLocks noGrp="1"/>
          </p:cNvSpPr>
          <p:nvPr>
            <p:ph type="sldImg"/>
          </p:nvPr>
        </p:nvSpPr>
        <p:spPr>
          <a:xfrm>
            <a:off x="380880" y="685800"/>
            <a:ext cx="6095520" cy="3428640"/>
          </a:xfrm>
          <a:prstGeom prst="rect">
            <a:avLst/>
          </a:prstGeom>
          <a:ln w="0">
            <a:noFill/>
          </a:ln>
        </p:spPr>
      </p:sp>
      <p:sp>
        <p:nvSpPr>
          <p:cNvPr id="121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19" name="PlaceHolder 3"/>
          <p:cNvSpPr>
            <a:spLocks noGrp="1"/>
          </p:cNvSpPr>
          <p:nvPr>
            <p:ph type="sldNum" idx="46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2709800-9007-49F7-BDC8-476635D243E4}"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2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0" name="PlaceHolder 1"/>
          <p:cNvSpPr>
            <a:spLocks noGrp="1"/>
          </p:cNvSpPr>
          <p:nvPr>
            <p:ph type="sldImg"/>
          </p:nvPr>
        </p:nvSpPr>
        <p:spPr>
          <a:xfrm>
            <a:off x="380880" y="685800"/>
            <a:ext cx="6095520" cy="3428640"/>
          </a:xfrm>
          <a:prstGeom prst="rect">
            <a:avLst/>
          </a:prstGeom>
          <a:ln w="0">
            <a:noFill/>
          </a:ln>
        </p:spPr>
      </p:sp>
      <p:sp>
        <p:nvSpPr>
          <p:cNvPr id="161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12" name="PlaceHolder 3"/>
          <p:cNvSpPr>
            <a:spLocks noGrp="1"/>
          </p:cNvSpPr>
          <p:nvPr>
            <p:ph type="sldNum" idx="59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7D63926-8BAC-4496-BAC3-8C3C6A168A78}" type="slidenum">
              <a:rPr b="0" lang="fr-FR" sz="1200" strike="noStrike" u="none">
                <a:solidFill>
                  <a:schemeClr val="dk1"/>
                </a:solidFill>
                <a:uFillTx/>
                <a:latin typeface="Times New Roman"/>
              </a:rPr>
              <a:t>199</a:t>
            </a:fld>
            <a:endParaRPr b="0" lang="fr-FR" sz="1200" strike="noStrike" u="none">
              <a:solidFill>
                <a:srgbClr val="000000"/>
              </a:solidFill>
              <a:uFillTx/>
              <a:latin typeface="Times New Roman"/>
            </a:endParaRPr>
          </a:p>
        </p:txBody>
      </p:sp>
    </p:spTree>
  </p:cSld>
</p:notes>
</file>

<file path=ppt/notesSlides/notesSlide2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3" name="PlaceHolder 1"/>
          <p:cNvSpPr>
            <a:spLocks noGrp="1"/>
          </p:cNvSpPr>
          <p:nvPr>
            <p:ph type="sldImg"/>
          </p:nvPr>
        </p:nvSpPr>
        <p:spPr>
          <a:xfrm>
            <a:off x="380880" y="685800"/>
            <a:ext cx="6095520" cy="3428640"/>
          </a:xfrm>
          <a:prstGeom prst="rect">
            <a:avLst/>
          </a:prstGeom>
          <a:ln w="0">
            <a:noFill/>
          </a:ln>
        </p:spPr>
      </p:sp>
      <p:sp>
        <p:nvSpPr>
          <p:cNvPr id="161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15" name="PlaceHolder 3"/>
          <p:cNvSpPr>
            <a:spLocks noGrp="1"/>
          </p:cNvSpPr>
          <p:nvPr>
            <p:ph type="sldNum" idx="59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811DCEA-A8F3-4CFD-AEE5-1D44E017301D}" type="slidenum">
              <a:rPr b="0" lang="fr-FR" sz="1200" strike="noStrike" u="none">
                <a:solidFill>
                  <a:schemeClr val="dk1"/>
                </a:solidFill>
                <a:uFillTx/>
                <a:latin typeface="Times New Roman"/>
              </a:rPr>
              <a:t>199</a:t>
            </a:fld>
            <a:endParaRPr b="0" lang="fr-FR" sz="1200" strike="noStrike" u="none">
              <a:solidFill>
                <a:srgbClr val="000000"/>
              </a:solidFill>
              <a:uFillTx/>
              <a:latin typeface="Times New Roman"/>
            </a:endParaRPr>
          </a:p>
        </p:txBody>
      </p:sp>
    </p:spTree>
  </p:cSld>
</p:notes>
</file>

<file path=ppt/notesSlides/notesSlide2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6" name="PlaceHolder 1"/>
          <p:cNvSpPr>
            <a:spLocks noGrp="1"/>
          </p:cNvSpPr>
          <p:nvPr>
            <p:ph type="sldImg"/>
          </p:nvPr>
        </p:nvSpPr>
        <p:spPr>
          <a:xfrm>
            <a:off x="380880" y="685800"/>
            <a:ext cx="6095520" cy="3428640"/>
          </a:xfrm>
          <a:prstGeom prst="rect">
            <a:avLst/>
          </a:prstGeom>
          <a:ln w="0">
            <a:noFill/>
          </a:ln>
        </p:spPr>
      </p:sp>
      <p:sp>
        <p:nvSpPr>
          <p:cNvPr id="161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18" name="PlaceHolder 3"/>
          <p:cNvSpPr>
            <a:spLocks noGrp="1"/>
          </p:cNvSpPr>
          <p:nvPr>
            <p:ph type="sldNum" idx="60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5D91304-2B14-425A-9224-244257722632}" type="slidenum">
              <a:rPr b="0" lang="fr-FR" sz="1200" strike="noStrike" u="none">
                <a:solidFill>
                  <a:schemeClr val="dk1"/>
                </a:solidFill>
                <a:uFillTx/>
                <a:latin typeface="Times New Roman"/>
              </a:rPr>
              <a:t>199</a:t>
            </a:fld>
            <a:endParaRPr b="0" lang="fr-FR" sz="1200" strike="noStrike" u="none">
              <a:solidFill>
                <a:srgbClr val="000000"/>
              </a:solidFill>
              <a:uFillTx/>
              <a:latin typeface="Times New Roman"/>
            </a:endParaRPr>
          </a:p>
        </p:txBody>
      </p:sp>
    </p:spTree>
  </p:cSld>
</p:notes>
</file>

<file path=ppt/notesSlides/notesSlide2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9" name="PlaceHolder 1"/>
          <p:cNvSpPr>
            <a:spLocks noGrp="1"/>
          </p:cNvSpPr>
          <p:nvPr>
            <p:ph type="sldImg"/>
          </p:nvPr>
        </p:nvSpPr>
        <p:spPr>
          <a:xfrm>
            <a:off x="380880" y="685800"/>
            <a:ext cx="6095520" cy="3428640"/>
          </a:xfrm>
          <a:prstGeom prst="rect">
            <a:avLst/>
          </a:prstGeom>
          <a:ln w="0">
            <a:noFill/>
          </a:ln>
        </p:spPr>
      </p:sp>
      <p:sp>
        <p:nvSpPr>
          <p:cNvPr id="162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21" name="PlaceHolder 3"/>
          <p:cNvSpPr>
            <a:spLocks noGrp="1"/>
          </p:cNvSpPr>
          <p:nvPr>
            <p:ph type="sldNum" idx="60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0F7D7A8-0A38-4C14-A810-BFFE07C5836A}" type="slidenum">
              <a:rPr b="0" lang="fr-FR" sz="1200" strike="noStrike" u="none">
                <a:solidFill>
                  <a:schemeClr val="dk1"/>
                </a:solidFill>
                <a:uFillTx/>
                <a:latin typeface="Times New Roman"/>
              </a:rPr>
              <a:t>199</a:t>
            </a:fld>
            <a:endParaRPr b="0" lang="fr-FR" sz="1200" strike="noStrike" u="none">
              <a:solidFill>
                <a:srgbClr val="000000"/>
              </a:solidFill>
              <a:uFillTx/>
              <a:latin typeface="Times New Roman"/>
            </a:endParaRPr>
          </a:p>
        </p:txBody>
      </p:sp>
    </p:spTree>
  </p:cSld>
</p:notes>
</file>

<file path=ppt/notesSlides/notesSlide2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2" name="PlaceHolder 1"/>
          <p:cNvSpPr>
            <a:spLocks noGrp="1"/>
          </p:cNvSpPr>
          <p:nvPr>
            <p:ph type="sldImg"/>
          </p:nvPr>
        </p:nvSpPr>
        <p:spPr>
          <a:xfrm>
            <a:off x="380880" y="685800"/>
            <a:ext cx="6095520" cy="3428640"/>
          </a:xfrm>
          <a:prstGeom prst="rect">
            <a:avLst/>
          </a:prstGeom>
          <a:ln w="0">
            <a:noFill/>
          </a:ln>
        </p:spPr>
      </p:sp>
      <p:sp>
        <p:nvSpPr>
          <p:cNvPr id="162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24" name="PlaceHolder 3"/>
          <p:cNvSpPr>
            <a:spLocks noGrp="1"/>
          </p:cNvSpPr>
          <p:nvPr>
            <p:ph type="sldNum" idx="60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9A3FEC0-4D31-45C5-878F-C517166B3CF4}" type="slidenum">
              <a:rPr b="0" lang="fr-FR" sz="1200" strike="noStrike" u="none">
                <a:solidFill>
                  <a:schemeClr val="dk1"/>
                </a:solidFill>
                <a:uFillTx/>
                <a:latin typeface="Times New Roman"/>
              </a:rPr>
              <a:t>199</a:t>
            </a:fld>
            <a:endParaRPr b="0" lang="fr-FR" sz="1200" strike="noStrike" u="none">
              <a:solidFill>
                <a:srgbClr val="000000"/>
              </a:solidFill>
              <a:uFillTx/>
              <a:latin typeface="Times New Roman"/>
            </a:endParaRPr>
          </a:p>
        </p:txBody>
      </p:sp>
    </p:spTree>
  </p:cSld>
</p:notes>
</file>

<file path=ppt/notesSlides/notesSlide2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5" name="PlaceHolder 1"/>
          <p:cNvSpPr>
            <a:spLocks noGrp="1"/>
          </p:cNvSpPr>
          <p:nvPr>
            <p:ph type="sldImg"/>
          </p:nvPr>
        </p:nvSpPr>
        <p:spPr>
          <a:xfrm>
            <a:off x="380880" y="685800"/>
            <a:ext cx="6095520" cy="3428640"/>
          </a:xfrm>
          <a:prstGeom prst="rect">
            <a:avLst/>
          </a:prstGeom>
          <a:ln w="0">
            <a:noFill/>
          </a:ln>
        </p:spPr>
      </p:sp>
      <p:sp>
        <p:nvSpPr>
          <p:cNvPr id="162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27" name="PlaceHolder 3"/>
          <p:cNvSpPr>
            <a:spLocks noGrp="1"/>
          </p:cNvSpPr>
          <p:nvPr>
            <p:ph type="sldNum" idx="60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A3824BA-1367-444E-BD31-622AC1AB1B40}" type="slidenum">
              <a:rPr b="0" lang="fr-FR" sz="1200" strike="noStrike" u="none">
                <a:solidFill>
                  <a:schemeClr val="dk1"/>
                </a:solidFill>
                <a:uFillTx/>
                <a:latin typeface="Times New Roman"/>
              </a:rPr>
              <a:t>199</a:t>
            </a:fld>
            <a:endParaRPr b="0" lang="fr-FR" sz="1200" strike="noStrike" u="none">
              <a:solidFill>
                <a:srgbClr val="000000"/>
              </a:solidFill>
              <a:uFillTx/>
              <a:latin typeface="Times New Roman"/>
            </a:endParaRPr>
          </a:p>
        </p:txBody>
      </p:sp>
    </p:spTree>
  </p:cSld>
</p:notes>
</file>

<file path=ppt/notesSlides/notesSlide2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8" name="PlaceHolder 1"/>
          <p:cNvSpPr>
            <a:spLocks noGrp="1"/>
          </p:cNvSpPr>
          <p:nvPr>
            <p:ph type="sldImg"/>
          </p:nvPr>
        </p:nvSpPr>
        <p:spPr>
          <a:xfrm>
            <a:off x="380880" y="685800"/>
            <a:ext cx="6095520" cy="3428640"/>
          </a:xfrm>
          <a:prstGeom prst="rect">
            <a:avLst/>
          </a:prstGeom>
          <a:ln w="0">
            <a:noFill/>
          </a:ln>
        </p:spPr>
      </p:sp>
      <p:sp>
        <p:nvSpPr>
          <p:cNvPr id="162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30" name="PlaceHolder 3"/>
          <p:cNvSpPr>
            <a:spLocks noGrp="1"/>
          </p:cNvSpPr>
          <p:nvPr>
            <p:ph type="sldNum" idx="60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8A6C682-FA1F-4E9B-BB78-535BC9590D0C}" type="slidenum">
              <a:rPr b="0" lang="fr-FR" sz="1200" strike="noStrike" u="none">
                <a:solidFill>
                  <a:schemeClr val="dk1"/>
                </a:solidFill>
                <a:uFillTx/>
                <a:latin typeface="Times New Roman"/>
              </a:rPr>
              <a:t>199</a:t>
            </a:fld>
            <a:endParaRPr b="0" lang="fr-FR" sz="1200" strike="noStrike" u="none">
              <a:solidFill>
                <a:srgbClr val="000000"/>
              </a:solidFill>
              <a:uFillTx/>
              <a:latin typeface="Times New Roman"/>
            </a:endParaRPr>
          </a:p>
        </p:txBody>
      </p:sp>
    </p:spTree>
  </p:cSld>
</p:notes>
</file>

<file path=ppt/notesSlides/notesSlide2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1" name="PlaceHolder 1"/>
          <p:cNvSpPr>
            <a:spLocks noGrp="1"/>
          </p:cNvSpPr>
          <p:nvPr>
            <p:ph type="sldImg"/>
          </p:nvPr>
        </p:nvSpPr>
        <p:spPr>
          <a:xfrm>
            <a:off x="380880" y="685800"/>
            <a:ext cx="6095520" cy="3428640"/>
          </a:xfrm>
          <a:prstGeom prst="rect">
            <a:avLst/>
          </a:prstGeom>
          <a:ln w="0">
            <a:noFill/>
          </a:ln>
        </p:spPr>
      </p:sp>
      <p:sp>
        <p:nvSpPr>
          <p:cNvPr id="163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33" name="PlaceHolder 3"/>
          <p:cNvSpPr>
            <a:spLocks noGrp="1"/>
          </p:cNvSpPr>
          <p:nvPr>
            <p:ph type="sldNum" idx="60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2F4EA08-75F2-4DA8-8514-AE7824DEB7CB}" type="slidenum">
              <a:rPr b="0" lang="fr-FR" sz="1200" strike="noStrike" u="none">
                <a:solidFill>
                  <a:schemeClr val="dk1"/>
                </a:solidFill>
                <a:uFillTx/>
                <a:latin typeface="Times New Roman"/>
              </a:rPr>
              <a:t>199</a:t>
            </a:fld>
            <a:endParaRPr b="0" lang="fr-FR" sz="12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0" name="PlaceHolder 1"/>
          <p:cNvSpPr>
            <a:spLocks noGrp="1"/>
          </p:cNvSpPr>
          <p:nvPr>
            <p:ph type="sldImg"/>
          </p:nvPr>
        </p:nvSpPr>
        <p:spPr>
          <a:xfrm>
            <a:off x="380880" y="685800"/>
            <a:ext cx="6095520" cy="3428640"/>
          </a:xfrm>
          <a:prstGeom prst="rect">
            <a:avLst/>
          </a:prstGeom>
          <a:ln w="0">
            <a:noFill/>
          </a:ln>
        </p:spPr>
      </p:sp>
      <p:sp>
        <p:nvSpPr>
          <p:cNvPr id="122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Il en ressort que quel que soit le mode projet, mais sans doute plus encore en mode agile, le code produit par un projet est au centre des préoccupations. Il est fréquemment lu et repris par les développeurs pendant l’élaboration du logiciel afin de répondre aux exigences du client.</a:t>
            </a:r>
            <a:endParaRPr b="0" lang="fr-FR" sz="2000" strike="noStrike" u="none">
              <a:solidFill>
                <a:srgbClr val="000000"/>
              </a:solidFill>
              <a:uFillTx/>
              <a:latin typeface="Arial"/>
            </a:endParaRPr>
          </a:p>
        </p:txBody>
      </p:sp>
      <p:sp>
        <p:nvSpPr>
          <p:cNvPr id="1222" name="PlaceHolder 3"/>
          <p:cNvSpPr>
            <a:spLocks noGrp="1"/>
          </p:cNvSpPr>
          <p:nvPr>
            <p:ph type="sldNum" idx="46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D1B5C59-2CAA-4D1F-A11B-3B37BA7C90A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2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4" name="PlaceHolder 1"/>
          <p:cNvSpPr>
            <a:spLocks noGrp="1"/>
          </p:cNvSpPr>
          <p:nvPr>
            <p:ph type="sldImg"/>
          </p:nvPr>
        </p:nvSpPr>
        <p:spPr>
          <a:xfrm>
            <a:off x="380880" y="685800"/>
            <a:ext cx="6095520" cy="3428640"/>
          </a:xfrm>
          <a:prstGeom prst="rect">
            <a:avLst/>
          </a:prstGeom>
          <a:ln w="0">
            <a:noFill/>
          </a:ln>
        </p:spPr>
      </p:sp>
      <p:sp>
        <p:nvSpPr>
          <p:cNvPr id="163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on définit les livrables pour assurer la communication entre services. On automatise leur construction pour minimiser les couts de construction et déploiement.</a:t>
            </a:r>
            <a:endParaRPr b="0" lang="fr-FR" sz="2000" strike="noStrike" u="none">
              <a:solidFill>
                <a:srgbClr val="000000"/>
              </a:solidFill>
              <a:uFillTx/>
              <a:latin typeface="Arial"/>
            </a:endParaRPr>
          </a:p>
        </p:txBody>
      </p:sp>
      <p:sp>
        <p:nvSpPr>
          <p:cNvPr id="1636" name="PlaceHolder 3"/>
          <p:cNvSpPr>
            <a:spLocks noGrp="1"/>
          </p:cNvSpPr>
          <p:nvPr>
            <p:ph type="sldNum" idx="60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478BCF9-6811-41E9-9CEC-588082B32792}"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7" name="PlaceHolder 1"/>
          <p:cNvSpPr>
            <a:spLocks noGrp="1"/>
          </p:cNvSpPr>
          <p:nvPr>
            <p:ph type="sldImg"/>
          </p:nvPr>
        </p:nvSpPr>
        <p:spPr>
          <a:xfrm>
            <a:off x="380880" y="685800"/>
            <a:ext cx="6095520" cy="3428640"/>
          </a:xfrm>
          <a:prstGeom prst="rect">
            <a:avLst/>
          </a:prstGeom>
          <a:ln w="0">
            <a:noFill/>
          </a:ln>
        </p:spPr>
      </p:sp>
      <p:sp>
        <p:nvSpPr>
          <p:cNvPr id="163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39" name="PlaceHolder 3"/>
          <p:cNvSpPr>
            <a:spLocks noGrp="1"/>
          </p:cNvSpPr>
          <p:nvPr>
            <p:ph type="sldNum" idx="60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5C043FD-5D8A-4F5A-8E97-DFB634F0DB27}"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0" name="PlaceHolder 1"/>
          <p:cNvSpPr>
            <a:spLocks noGrp="1"/>
          </p:cNvSpPr>
          <p:nvPr>
            <p:ph type="sldImg"/>
          </p:nvPr>
        </p:nvSpPr>
        <p:spPr>
          <a:xfrm>
            <a:off x="380880" y="685800"/>
            <a:ext cx="6095520" cy="3428640"/>
          </a:xfrm>
          <a:prstGeom prst="rect">
            <a:avLst/>
          </a:prstGeom>
          <a:ln w="0">
            <a:noFill/>
          </a:ln>
        </p:spPr>
      </p:sp>
      <p:sp>
        <p:nvSpPr>
          <p:cNvPr id="164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42" name="PlaceHolder 3"/>
          <p:cNvSpPr>
            <a:spLocks noGrp="1"/>
          </p:cNvSpPr>
          <p:nvPr>
            <p:ph type="sldNum" idx="60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FCC4AD5-6C9B-4C64-95C0-122BA8EA612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3" name="PlaceHolder 1"/>
          <p:cNvSpPr>
            <a:spLocks noGrp="1"/>
          </p:cNvSpPr>
          <p:nvPr>
            <p:ph type="sldImg"/>
          </p:nvPr>
        </p:nvSpPr>
        <p:spPr>
          <a:xfrm>
            <a:off x="380880" y="685800"/>
            <a:ext cx="6095520" cy="3428640"/>
          </a:xfrm>
          <a:prstGeom prst="rect">
            <a:avLst/>
          </a:prstGeom>
          <a:ln w="0">
            <a:noFill/>
          </a:ln>
        </p:spPr>
      </p:sp>
      <p:sp>
        <p:nvSpPr>
          <p:cNvPr id="164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45" name="PlaceHolder 3"/>
          <p:cNvSpPr>
            <a:spLocks noGrp="1"/>
          </p:cNvSpPr>
          <p:nvPr>
            <p:ph type="sldNum" idx="60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6D56994-967E-4877-9446-9A6CBD3B85BF}"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6" name="PlaceHolder 1"/>
          <p:cNvSpPr>
            <a:spLocks noGrp="1"/>
          </p:cNvSpPr>
          <p:nvPr>
            <p:ph type="sldImg"/>
          </p:nvPr>
        </p:nvSpPr>
        <p:spPr>
          <a:xfrm>
            <a:off x="380880" y="685800"/>
            <a:ext cx="6095520" cy="3428640"/>
          </a:xfrm>
          <a:prstGeom prst="rect">
            <a:avLst/>
          </a:prstGeom>
          <a:ln w="0">
            <a:noFill/>
          </a:ln>
        </p:spPr>
      </p:sp>
      <p:sp>
        <p:nvSpPr>
          <p:cNvPr id="164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 </a:t>
            </a:r>
            <a:r>
              <a:rPr b="0" lang="fr-FR" sz="2000" strike="noStrike" u="none">
                <a:solidFill>
                  <a:srgbClr val="000000"/>
                </a:solidFill>
                <a:uFillTx/>
                <a:latin typeface="Arial"/>
              </a:rPr>
              <a:t>on utilise les variables d’environnement (properties) de Java lorsqu’on désire externaliser les paramètres d’une application, le faire dans des fichiers. On Utilise les variables d’environnement System pour externaliser des paramètres à faire modifier en ligne de commande.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648" name="PlaceHolder 3"/>
          <p:cNvSpPr>
            <a:spLocks noGrp="1"/>
          </p:cNvSpPr>
          <p:nvPr>
            <p:ph type="sldNum" idx="61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C704E5A-8B1F-49A9-B060-2B82B4A12566}"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9" name="PlaceHolder 1"/>
          <p:cNvSpPr>
            <a:spLocks noGrp="1"/>
          </p:cNvSpPr>
          <p:nvPr>
            <p:ph type="sldImg"/>
          </p:nvPr>
        </p:nvSpPr>
        <p:spPr>
          <a:xfrm>
            <a:off x="380880" y="685800"/>
            <a:ext cx="6095520" cy="3428640"/>
          </a:xfrm>
          <a:prstGeom prst="rect">
            <a:avLst/>
          </a:prstGeom>
          <a:ln w="0">
            <a:noFill/>
          </a:ln>
        </p:spPr>
      </p:sp>
      <p:sp>
        <p:nvSpPr>
          <p:cNvPr id="165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51" name="PlaceHolder 3"/>
          <p:cNvSpPr>
            <a:spLocks noGrp="1"/>
          </p:cNvSpPr>
          <p:nvPr>
            <p:ph type="sldNum" idx="61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8B750BB-25C3-4902-80DE-9B9C4494A95C}"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2" name="PlaceHolder 1"/>
          <p:cNvSpPr>
            <a:spLocks noGrp="1"/>
          </p:cNvSpPr>
          <p:nvPr>
            <p:ph type="sldImg"/>
          </p:nvPr>
        </p:nvSpPr>
        <p:spPr>
          <a:xfrm>
            <a:off x="380880" y="685800"/>
            <a:ext cx="6095520" cy="3428640"/>
          </a:xfrm>
          <a:prstGeom prst="rect">
            <a:avLst/>
          </a:prstGeom>
          <a:ln w="0">
            <a:noFill/>
          </a:ln>
        </p:spPr>
      </p:sp>
      <p:sp>
        <p:nvSpPr>
          <p:cNvPr id="165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54" name="PlaceHolder 3"/>
          <p:cNvSpPr>
            <a:spLocks noGrp="1"/>
          </p:cNvSpPr>
          <p:nvPr>
            <p:ph type="sldNum" idx="61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581E4E6-ED05-4645-A5E7-CA3FFFD0AD8E}"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5" name="PlaceHolder 1"/>
          <p:cNvSpPr>
            <a:spLocks noGrp="1"/>
          </p:cNvSpPr>
          <p:nvPr>
            <p:ph type="sldImg"/>
          </p:nvPr>
        </p:nvSpPr>
        <p:spPr>
          <a:xfrm>
            <a:off x="380880" y="685800"/>
            <a:ext cx="6095520" cy="3428640"/>
          </a:xfrm>
          <a:prstGeom prst="rect">
            <a:avLst/>
          </a:prstGeom>
          <a:ln w="0">
            <a:noFill/>
          </a:ln>
        </p:spPr>
      </p:sp>
      <p:sp>
        <p:nvSpPr>
          <p:cNvPr id="165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57" name="PlaceHolder 3"/>
          <p:cNvSpPr>
            <a:spLocks noGrp="1"/>
          </p:cNvSpPr>
          <p:nvPr>
            <p:ph type="sldNum" idx="61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3D61E24-034B-446F-9B71-A4C8BDCF72DE}"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8" name="PlaceHolder 1"/>
          <p:cNvSpPr>
            <a:spLocks noGrp="1"/>
          </p:cNvSpPr>
          <p:nvPr>
            <p:ph type="sldImg"/>
          </p:nvPr>
        </p:nvSpPr>
        <p:spPr>
          <a:xfrm>
            <a:off x="380880" y="685800"/>
            <a:ext cx="6095520" cy="3428640"/>
          </a:xfrm>
          <a:prstGeom prst="rect">
            <a:avLst/>
          </a:prstGeom>
          <a:ln w="0">
            <a:noFill/>
          </a:ln>
        </p:spPr>
      </p:sp>
      <p:sp>
        <p:nvSpPr>
          <p:cNvPr id="165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60" name="PlaceHolder 3"/>
          <p:cNvSpPr>
            <a:spLocks noGrp="1"/>
          </p:cNvSpPr>
          <p:nvPr>
            <p:ph type="sldNum" idx="61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3F94FDB-AD27-48A3-8FEF-D64EC4A3F7D4}"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1" name="PlaceHolder 1"/>
          <p:cNvSpPr>
            <a:spLocks noGrp="1"/>
          </p:cNvSpPr>
          <p:nvPr>
            <p:ph type="sldImg"/>
          </p:nvPr>
        </p:nvSpPr>
        <p:spPr>
          <a:xfrm>
            <a:off x="380880" y="685800"/>
            <a:ext cx="6095520" cy="3428640"/>
          </a:xfrm>
          <a:prstGeom prst="rect">
            <a:avLst/>
          </a:prstGeom>
          <a:ln w="0">
            <a:noFill/>
          </a:ln>
        </p:spPr>
      </p:sp>
      <p:sp>
        <p:nvSpPr>
          <p:cNvPr id="166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663" name="PlaceHolder 3"/>
          <p:cNvSpPr>
            <a:spLocks noGrp="1"/>
          </p:cNvSpPr>
          <p:nvPr>
            <p:ph type="sldNum" idx="61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BC7CBD3-4104-424E-AB89-FDE6C8F4E784}" type="slidenum">
              <a:rPr b="0" lang="fr-FR" sz="1200" strike="noStrike" u="none">
                <a:solidFill>
                  <a:schemeClr val="dk1"/>
                </a:solidFill>
                <a:uFillTx/>
                <a:latin typeface="Times New Roman"/>
              </a:rPr>
              <a:t>&lt;numéro&gt;</a:t>
            </a:fld>
            <a:endParaRPr b="0" lang="fr-FR" sz="12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PlaceHolder 1"/>
          <p:cNvSpPr>
            <a:spLocks noGrp="1"/>
          </p:cNvSpPr>
          <p:nvPr>
            <p:ph type="sldImg"/>
          </p:nvPr>
        </p:nvSpPr>
        <p:spPr>
          <a:xfrm>
            <a:off x="380880" y="685800"/>
            <a:ext cx="6095520" cy="3428640"/>
          </a:xfrm>
          <a:prstGeom prst="rect">
            <a:avLst/>
          </a:prstGeom>
          <a:ln w="0">
            <a:noFill/>
          </a:ln>
        </p:spPr>
      </p:sp>
      <p:sp>
        <p:nvSpPr>
          <p:cNvPr id="122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25" name="PlaceHolder 3"/>
          <p:cNvSpPr>
            <a:spLocks noGrp="1"/>
          </p:cNvSpPr>
          <p:nvPr>
            <p:ph type="sldNum" idx="46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3C849B1-C6A2-4A33-84E8-EC39C36BDB8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6" name="PlaceHolder 1"/>
          <p:cNvSpPr>
            <a:spLocks noGrp="1"/>
          </p:cNvSpPr>
          <p:nvPr>
            <p:ph type="sldImg"/>
          </p:nvPr>
        </p:nvSpPr>
        <p:spPr>
          <a:xfrm>
            <a:off x="380880" y="685800"/>
            <a:ext cx="6095520" cy="3428640"/>
          </a:xfrm>
          <a:prstGeom prst="rect">
            <a:avLst/>
          </a:prstGeom>
          <a:ln w="0">
            <a:noFill/>
          </a:ln>
        </p:spPr>
      </p:sp>
      <p:sp>
        <p:nvSpPr>
          <p:cNvPr id="122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L’utilisation d’un </a:t>
            </a:r>
            <a:r>
              <a:rPr b="1" lang="fr-FR" sz="2000" strike="noStrike" u="none">
                <a:solidFill>
                  <a:srgbClr val="000000"/>
                </a:solidFill>
                <a:uFillTx/>
                <a:latin typeface="Arial"/>
              </a:rPr>
              <a:t>logiciel de gestion de configuration</a:t>
            </a:r>
            <a:r>
              <a:rPr b="0" lang="fr-FR" sz="2000" strike="noStrike" u="none">
                <a:solidFill>
                  <a:srgbClr val="000000"/>
                </a:solidFill>
                <a:uFillTx/>
                <a:latin typeface="Arial"/>
              </a:rPr>
              <a:t> est un pré-requis préalable à toutes les interventions qui vont être occasionnées sur le code, y compris celles liés à la mise en place de bonnes pratiques a postériori</a:t>
            </a:r>
            <a:endParaRPr b="0" lang="fr-FR" sz="2000" strike="noStrike" u="none">
              <a:solidFill>
                <a:srgbClr val="000000"/>
              </a:solidFill>
              <a:uFillTx/>
              <a:latin typeface="Arial"/>
            </a:endParaRPr>
          </a:p>
        </p:txBody>
      </p:sp>
      <p:sp>
        <p:nvSpPr>
          <p:cNvPr id="1228" name="PlaceHolder 3"/>
          <p:cNvSpPr>
            <a:spLocks noGrp="1"/>
          </p:cNvSpPr>
          <p:nvPr>
            <p:ph type="sldNum" idx="47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1EF3C30-BA1F-41BF-B8CE-F6EEE8B35F9D}"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sldImg"/>
          </p:nvPr>
        </p:nvSpPr>
        <p:spPr>
          <a:xfrm>
            <a:off x="380880" y="685800"/>
            <a:ext cx="6095520" cy="3428640"/>
          </a:xfrm>
          <a:prstGeom prst="rect">
            <a:avLst/>
          </a:prstGeom>
          <a:ln w="0">
            <a:noFill/>
          </a:ln>
        </p:spPr>
      </p:sp>
      <p:sp>
        <p:nvSpPr>
          <p:cNvPr id="123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231" name="PlaceHolder 3"/>
          <p:cNvSpPr>
            <a:spLocks noGrp="1"/>
          </p:cNvSpPr>
          <p:nvPr>
            <p:ph type="sldNum" idx="47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5A87813-7698-4D4F-B698-C94B4A2008E9}"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sldImg"/>
          </p:nvPr>
        </p:nvSpPr>
        <p:spPr>
          <a:xfrm>
            <a:off x="380880" y="685800"/>
            <a:ext cx="6095520" cy="3428640"/>
          </a:xfrm>
          <a:prstGeom prst="rect">
            <a:avLst/>
          </a:prstGeom>
          <a:ln w="0">
            <a:noFill/>
          </a:ln>
        </p:spPr>
      </p:sp>
      <p:sp>
        <p:nvSpPr>
          <p:cNvPr id="123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L’avènement d’internet a rendu possible et surtout facile la communication et l’échange de modules Java.  Il a permis également que se développent un grand nombre de projets libres Java notamment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1 ) Y a t’il un </a:t>
            </a:r>
            <a:r>
              <a:rPr b="1" lang="fr-FR" sz="2000" strike="noStrike" u="none">
                <a:solidFill>
                  <a:srgbClr val="000000"/>
                </a:solidFill>
                <a:uFillTx/>
                <a:latin typeface="Arial"/>
              </a:rPr>
              <a:t>Framework</a:t>
            </a:r>
            <a:r>
              <a:rPr b="0" lang="fr-FR" sz="2000" strike="noStrike" u="none">
                <a:solidFill>
                  <a:srgbClr val="000000"/>
                </a:solidFill>
                <a:uFillTx/>
                <a:latin typeface="Arial"/>
              </a:rP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2) </a:t>
            </a:r>
            <a:r>
              <a:rPr b="1" lang="fr-FR" sz="2000" strike="noStrike" u="none">
                <a:solidFill>
                  <a:srgbClr val="000000"/>
                </a:solidFill>
                <a:uFillTx/>
                <a:latin typeface="Arial"/>
              </a:rPr>
              <a:t>Sinon</a:t>
            </a:r>
            <a:r>
              <a:rPr b="0" lang="fr-FR" sz="2000" strike="noStrike" u="none">
                <a:solidFill>
                  <a:srgbClr val="000000"/>
                </a:solidFill>
                <a:uFillTx/>
                <a:latin typeface="Arial"/>
              </a:rPr>
              <a:t> Existe il </a:t>
            </a:r>
            <a:r>
              <a:rPr b="1" lang="fr-FR" sz="2000" strike="noStrike" u="none">
                <a:solidFill>
                  <a:srgbClr val="000000"/>
                </a:solidFill>
                <a:uFillTx/>
                <a:latin typeface="Arial"/>
              </a:rPr>
              <a:t>une bibliothèque libre</a:t>
            </a:r>
            <a:r>
              <a:rPr b="0" lang="fr-FR" sz="2000" strike="noStrike" u="none">
                <a:solidFill>
                  <a:srgbClr val="000000"/>
                </a:solidFill>
                <a:uFillTx/>
                <a:latin typeface="Arial"/>
              </a:rPr>
              <a:t> d’utilisation qui résolve mon problème sous entendu de manière plus générale. On pense notamment aux bibliothèques des </a:t>
            </a:r>
            <a:r>
              <a:rPr b="0" lang="fr-FR" sz="2000" strike="noStrike" u="sng">
                <a:solidFill>
                  <a:srgbClr val="000000"/>
                </a:solidFill>
                <a:uFillTx/>
                <a:latin typeface="Arial"/>
                <a:hlinkClick r:id="rId1"/>
              </a:rPr>
              <a:t>commons</a:t>
            </a:r>
            <a:r>
              <a:rPr b="0" lang="fr-FR" sz="2000" strike="noStrike" u="none">
                <a:solidFill>
                  <a:srgbClr val="000000"/>
                </a:solidFill>
                <a:uFillTx/>
                <a:latin typeface="Arial"/>
              </a:rPr>
              <a:t> qui sont des utilitaires qui sont utilisés dans un grand nombre de projets libres (envoi de mail, fichiers CSV, utilitaires de manipulation de collections. Ce pourrait être également JfreeChart pour les graphiques.</a:t>
            </a:r>
            <a:endParaRPr b="0" lang="fr-FR" sz="2000" strike="noStrike" u="none">
              <a:solidFill>
                <a:srgbClr val="000000"/>
              </a:solidFill>
              <a:uFillTx/>
              <a:latin typeface="Arial"/>
            </a:endParaRPr>
          </a:p>
        </p:txBody>
      </p:sp>
      <p:sp>
        <p:nvSpPr>
          <p:cNvPr id="1234" name="PlaceHolder 3"/>
          <p:cNvSpPr>
            <a:spLocks noGrp="1"/>
          </p:cNvSpPr>
          <p:nvPr>
            <p:ph type="sldNum" idx="47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0EDA3EE-3E2C-4304-B102-8B3568471C0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PlaceHolder 1"/>
          <p:cNvSpPr>
            <a:spLocks noGrp="1"/>
          </p:cNvSpPr>
          <p:nvPr>
            <p:ph type="sldImg"/>
          </p:nvPr>
        </p:nvSpPr>
        <p:spPr>
          <a:xfrm>
            <a:off x="380880" y="685800"/>
            <a:ext cx="6095520" cy="3428640"/>
          </a:xfrm>
          <a:prstGeom prst="rect">
            <a:avLst/>
          </a:prstGeom>
          <a:ln w="0">
            <a:noFill/>
          </a:ln>
        </p:spPr>
      </p:sp>
      <p:sp>
        <p:nvSpPr>
          <p:cNvPr id="123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1" lang="fr-FR" sz="2000" strike="noStrike" u="none">
                <a:solidFill>
                  <a:srgbClr val="000000"/>
                </a:solidFill>
                <a:uFillTx/>
                <a:latin typeface="Arial"/>
              </a:rPr>
              <a:t>améliorer la cohésion</a:t>
            </a:r>
            <a:r>
              <a:rPr b="0" lang="fr-FR" sz="2000" strike="noStrike" u="none">
                <a:solidFill>
                  <a:srgbClr val="000000"/>
                </a:solidFill>
                <a:uFillTx/>
                <a:latin typeface="Arial"/>
              </a:rPr>
              <a:t> : la cohésion montre à quel point les pièces d’un même composant sont en relation les unes avec les autres.  La cohésion est assurée quand le module (ici en Java c’est la classe) ne fait qu’une seule et même chose. </a:t>
            </a:r>
            <a:endParaRPr b="0" lang="fr-FR" sz="2000" strike="noStrike" u="none">
              <a:solidFill>
                <a:srgbClr val="000000"/>
              </a:solidFill>
              <a:uFillTx/>
              <a:latin typeface="Arial"/>
            </a:endParaRPr>
          </a:p>
          <a:p>
            <a:pPr marL="216000" indent="0">
              <a:lnSpc>
                <a:spcPct val="100000"/>
              </a:lnSpc>
              <a:buNone/>
            </a:pPr>
            <a:r>
              <a:rPr b="1" lang="fr-FR" sz="2000" strike="noStrike" u="none">
                <a:solidFill>
                  <a:srgbClr val="000000"/>
                </a:solidFill>
                <a:uFillTx/>
                <a:latin typeface="Arial"/>
              </a:rPr>
              <a:t>diminuer le couplage</a:t>
            </a:r>
            <a:r>
              <a:rPr b="0" lang="fr-FR" sz="2000" strike="noStrike" u="none">
                <a:solidFill>
                  <a:srgbClr val="000000"/>
                </a:solidFill>
                <a:uFillTx/>
                <a:latin typeface="Arial"/>
              </a:rPr>
              <a:t> : le couplage mesure l’interconnexion des modules (ici en Java ce sont les classes). Deux modules sont  couplés quand une modification sur l’un impacte l’autre.</a:t>
            </a:r>
            <a:endParaRPr b="0" lang="fr-FR" sz="2000" strike="noStrike" u="none">
              <a:solidFill>
                <a:srgbClr val="000000"/>
              </a:solidFill>
              <a:uFillTx/>
              <a:latin typeface="Arial"/>
            </a:endParaRPr>
          </a:p>
          <a:p>
            <a:pPr marL="216000" indent="0">
              <a:lnSpc>
                <a:spcPct val="100000"/>
              </a:lnSpc>
              <a:buNone/>
            </a:pPr>
            <a:r>
              <a:rPr b="1" lang="fr-FR" sz="2000" strike="noStrike" u="none">
                <a:solidFill>
                  <a:srgbClr val="000000"/>
                </a:solidFill>
                <a:uFillTx/>
                <a:latin typeface="Arial"/>
              </a:rPr>
              <a:t>favoriser l’encapsulation</a:t>
            </a:r>
            <a:r>
              <a:rPr b="0" lang="fr-FR" sz="2000" strike="noStrike" u="none">
                <a:solidFill>
                  <a:srgbClr val="000000"/>
                </a:solidFill>
                <a:uFillTx/>
                <a:latin typeface="Arial"/>
              </a:rPr>
              <a:t> : l’encapsulation c’est la réunion au sein d’une même entité (en java, la classe),  des fonctions et des données (qui sont en java respectivement les méthodes et les attributs).  Bien encapsuler consiste à montrer aux utilisateurs (les clients) de la classe le juste utile qui ne nécessite pas au client de connaitre le fonctionnement interne de la classe : en somme exposer une « interface minimum »</a:t>
            </a:r>
            <a:endParaRPr b="0" lang="fr-FR" sz="2000" strike="noStrike" u="none">
              <a:solidFill>
                <a:srgbClr val="000000"/>
              </a:solidFill>
              <a:uFillTx/>
              <a:latin typeface="Arial"/>
            </a:endParaRPr>
          </a:p>
        </p:txBody>
      </p:sp>
      <p:sp>
        <p:nvSpPr>
          <p:cNvPr id="1237" name="PlaceHolder 3"/>
          <p:cNvSpPr>
            <a:spLocks noGrp="1"/>
          </p:cNvSpPr>
          <p:nvPr>
            <p:ph type="sldNum" idx="47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4EA480D-BF6C-488E-BDAF-936233BD31A4}"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PlaceHolder 1"/>
          <p:cNvSpPr>
            <a:spLocks noGrp="1"/>
          </p:cNvSpPr>
          <p:nvPr>
            <p:ph type="sldImg"/>
          </p:nvPr>
        </p:nvSpPr>
        <p:spPr>
          <a:xfrm>
            <a:off x="380880" y="685800"/>
            <a:ext cx="6095520" cy="3428640"/>
          </a:xfrm>
          <a:prstGeom prst="rect">
            <a:avLst/>
          </a:prstGeom>
          <a:ln w="0">
            <a:noFill/>
          </a:ln>
        </p:spPr>
      </p:sp>
      <p:sp>
        <p:nvSpPr>
          <p:cNvPr id="123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40" name="PlaceHolder 3"/>
          <p:cNvSpPr>
            <a:spLocks noGrp="1"/>
          </p:cNvSpPr>
          <p:nvPr>
            <p:ph type="sldNum" idx="47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DF6A0FE-A35D-40A2-96C1-B5F21AC8F73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PlaceHolder 1"/>
          <p:cNvSpPr>
            <a:spLocks noGrp="1"/>
          </p:cNvSpPr>
          <p:nvPr>
            <p:ph type="sldImg"/>
          </p:nvPr>
        </p:nvSpPr>
        <p:spPr>
          <a:xfrm>
            <a:off x="380880" y="685800"/>
            <a:ext cx="6095520" cy="3428640"/>
          </a:xfrm>
          <a:prstGeom prst="rect">
            <a:avLst/>
          </a:prstGeom>
          <a:ln w="0">
            <a:noFill/>
          </a:ln>
        </p:spPr>
      </p:sp>
      <p:sp>
        <p:nvSpPr>
          <p:cNvPr id="124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43" name="PlaceHolder 3"/>
          <p:cNvSpPr>
            <a:spLocks noGrp="1"/>
          </p:cNvSpPr>
          <p:nvPr>
            <p:ph type="sldNum" idx="47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8C414EC-EB97-4BB9-A397-FABA1325D94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PlaceHolder 1"/>
          <p:cNvSpPr>
            <a:spLocks noGrp="1"/>
          </p:cNvSpPr>
          <p:nvPr>
            <p:ph type="sldImg"/>
          </p:nvPr>
        </p:nvSpPr>
        <p:spPr>
          <a:xfrm>
            <a:off x="380880" y="685800"/>
            <a:ext cx="6095520" cy="3428640"/>
          </a:xfrm>
          <a:prstGeom prst="rect">
            <a:avLst/>
          </a:prstGeom>
          <a:ln w="0">
            <a:noFill/>
          </a:ln>
        </p:spPr>
      </p:sp>
      <p:sp>
        <p:nvSpPr>
          <p:cNvPr id="124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46" name="PlaceHolder 3"/>
          <p:cNvSpPr>
            <a:spLocks noGrp="1"/>
          </p:cNvSpPr>
          <p:nvPr>
            <p:ph type="sldNum" idx="47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E32A289-CB45-4754-8275-A0C98A66DF26}"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PlaceHolder 1"/>
          <p:cNvSpPr>
            <a:spLocks noGrp="1"/>
          </p:cNvSpPr>
          <p:nvPr>
            <p:ph type="sldImg"/>
          </p:nvPr>
        </p:nvSpPr>
        <p:spPr>
          <a:xfrm>
            <a:off x="380880" y="685800"/>
            <a:ext cx="6095520" cy="3428640"/>
          </a:xfrm>
          <a:prstGeom prst="rect">
            <a:avLst/>
          </a:prstGeom>
          <a:ln w="0">
            <a:noFill/>
          </a:ln>
        </p:spPr>
      </p:sp>
      <p:sp>
        <p:nvSpPr>
          <p:cNvPr id="124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49" name="PlaceHolder 3"/>
          <p:cNvSpPr>
            <a:spLocks noGrp="1"/>
          </p:cNvSpPr>
          <p:nvPr>
            <p:ph type="sldNum" idx="47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210CDEC-921F-4CE4-BC21-B087EA8D0BD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PlaceHolder 1"/>
          <p:cNvSpPr>
            <a:spLocks noGrp="1"/>
          </p:cNvSpPr>
          <p:nvPr>
            <p:ph type="sldImg"/>
          </p:nvPr>
        </p:nvSpPr>
        <p:spPr>
          <a:xfrm>
            <a:off x="380880" y="685800"/>
            <a:ext cx="6095520" cy="3428640"/>
          </a:xfrm>
          <a:prstGeom prst="rect">
            <a:avLst/>
          </a:prstGeom>
          <a:ln w="0">
            <a:noFill/>
          </a:ln>
        </p:spPr>
      </p:sp>
      <p:sp>
        <p:nvSpPr>
          <p:cNvPr id="125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52" name="PlaceHolder 3"/>
          <p:cNvSpPr>
            <a:spLocks noGrp="1"/>
          </p:cNvSpPr>
          <p:nvPr>
            <p:ph type="sldNum" idx="47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A6EF8FA-0674-46A1-89FB-146EEA3A985F}"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PlaceHolder 1"/>
          <p:cNvSpPr>
            <a:spLocks noGrp="1"/>
          </p:cNvSpPr>
          <p:nvPr>
            <p:ph type="sldImg"/>
          </p:nvPr>
        </p:nvSpPr>
        <p:spPr>
          <a:xfrm>
            <a:off x="380880" y="685800"/>
            <a:ext cx="6095520" cy="3428640"/>
          </a:xfrm>
          <a:prstGeom prst="rect">
            <a:avLst/>
          </a:prstGeom>
          <a:ln w="0">
            <a:noFill/>
          </a:ln>
        </p:spPr>
      </p:sp>
      <p:sp>
        <p:nvSpPr>
          <p:cNvPr id="125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55" name="PlaceHolder 3"/>
          <p:cNvSpPr>
            <a:spLocks noGrp="1"/>
          </p:cNvSpPr>
          <p:nvPr>
            <p:ph type="sldNum" idx="47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5F8D342-1B62-4960-ACAC-839E4F14EE88}"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PlaceHolder 1"/>
          <p:cNvSpPr>
            <a:spLocks noGrp="1"/>
          </p:cNvSpPr>
          <p:nvPr>
            <p:ph type="sldImg"/>
          </p:nvPr>
        </p:nvSpPr>
        <p:spPr>
          <a:xfrm>
            <a:off x="380880" y="685800"/>
            <a:ext cx="6095520" cy="3428640"/>
          </a:xfrm>
          <a:prstGeom prst="rect">
            <a:avLst/>
          </a:prstGeom>
          <a:ln w="0">
            <a:noFill/>
          </a:ln>
        </p:spPr>
      </p:sp>
      <p:sp>
        <p:nvSpPr>
          <p:cNvPr id="125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58" name="PlaceHolder 3"/>
          <p:cNvSpPr>
            <a:spLocks noGrp="1"/>
          </p:cNvSpPr>
          <p:nvPr>
            <p:ph type="sldNum" idx="48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86286D0-11A3-424F-BCBC-534C899011A9}"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sldImg"/>
          </p:nvPr>
        </p:nvSpPr>
        <p:spPr>
          <a:xfrm>
            <a:off x="380880" y="685800"/>
            <a:ext cx="6095520" cy="3428640"/>
          </a:xfrm>
          <a:prstGeom prst="rect">
            <a:avLst/>
          </a:prstGeom>
          <a:ln w="0">
            <a:noFill/>
          </a:ln>
        </p:spPr>
      </p:sp>
      <p:sp>
        <p:nvSpPr>
          <p:cNvPr id="126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61" name="PlaceHolder 3"/>
          <p:cNvSpPr>
            <a:spLocks noGrp="1"/>
          </p:cNvSpPr>
          <p:nvPr>
            <p:ph type="sldNum" idx="48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B0E7708-C8DF-4D52-8894-B860E00FB675}"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PlaceHolder 1"/>
          <p:cNvSpPr>
            <a:spLocks noGrp="1"/>
          </p:cNvSpPr>
          <p:nvPr>
            <p:ph type="sldImg"/>
          </p:nvPr>
        </p:nvSpPr>
        <p:spPr>
          <a:xfrm>
            <a:off x="380880" y="685800"/>
            <a:ext cx="6095520" cy="3428640"/>
          </a:xfrm>
          <a:prstGeom prst="rect">
            <a:avLst/>
          </a:prstGeom>
          <a:ln w="0">
            <a:noFill/>
          </a:ln>
        </p:spPr>
      </p:sp>
      <p:sp>
        <p:nvSpPr>
          <p:cNvPr id="126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64" name="PlaceHolder 3"/>
          <p:cNvSpPr>
            <a:spLocks noGrp="1"/>
          </p:cNvSpPr>
          <p:nvPr>
            <p:ph type="sldNum" idx="48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93FE19F-51CE-464B-8335-5E49E814AF5B}"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PlaceHolder 1"/>
          <p:cNvSpPr>
            <a:spLocks noGrp="1"/>
          </p:cNvSpPr>
          <p:nvPr>
            <p:ph type="sldImg"/>
          </p:nvPr>
        </p:nvSpPr>
        <p:spPr>
          <a:xfrm>
            <a:off x="380880" y="685800"/>
            <a:ext cx="6095520" cy="3428640"/>
          </a:xfrm>
          <a:prstGeom prst="rect">
            <a:avLst/>
          </a:prstGeom>
          <a:ln w="0">
            <a:noFill/>
          </a:ln>
        </p:spPr>
      </p:sp>
      <p:sp>
        <p:nvSpPr>
          <p:cNvPr id="126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67" name="PlaceHolder 3"/>
          <p:cNvSpPr>
            <a:spLocks noGrp="1"/>
          </p:cNvSpPr>
          <p:nvPr>
            <p:ph type="sldNum" idx="48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6F6A7F9-EEFB-4E80-9710-34F68771928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PlaceHolder 1"/>
          <p:cNvSpPr>
            <a:spLocks noGrp="1"/>
          </p:cNvSpPr>
          <p:nvPr>
            <p:ph type="sldImg"/>
          </p:nvPr>
        </p:nvSpPr>
        <p:spPr>
          <a:xfrm>
            <a:off x="380880" y="685800"/>
            <a:ext cx="6095520" cy="3428640"/>
          </a:xfrm>
          <a:prstGeom prst="rect">
            <a:avLst/>
          </a:prstGeom>
          <a:ln w="0">
            <a:noFill/>
          </a:ln>
        </p:spPr>
      </p:sp>
      <p:sp>
        <p:nvSpPr>
          <p:cNvPr id="119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198" name="PlaceHolder 3"/>
          <p:cNvSpPr>
            <a:spLocks noGrp="1"/>
          </p:cNvSpPr>
          <p:nvPr>
            <p:ph type="sldNum" idx="460"/>
          </p:nvPr>
        </p:nvSpPr>
        <p:spPr>
          <a:xfrm>
            <a:off x="3884760" y="8685360"/>
            <a:ext cx="2971440" cy="456840"/>
          </a:xfrm>
          <a:prstGeom prst="rect">
            <a:avLst/>
          </a:prstGeom>
          <a:noFill/>
          <a:ln w="0">
            <a:noFill/>
          </a:ln>
        </p:spPr>
        <p:txBody>
          <a:bodyPr lIns="91440" rIns="91440" tIns="45720" bIns="45720" anchor="b">
            <a:noAutofit/>
          </a:bodyPr>
          <a:lstStyle>
            <a:lvl1pPr indent="0" algn="r" defTabSz="914400">
              <a:lnSpc>
                <a:spcPct val="100000"/>
              </a:lnSpc>
              <a:buNone/>
              <a:defRPr b="0" lang="fr-FR" sz="1200" strike="noStrike" u="none">
                <a:solidFill>
                  <a:schemeClr val="dk1"/>
                </a:solidFill>
                <a:uFillTx/>
                <a:latin typeface="Arial"/>
                <a:ea typeface="+mn-ea"/>
              </a:defRPr>
            </a:lvl1pPr>
          </a:lstStyle>
          <a:p>
            <a:pPr indent="0" algn="r" defTabSz="914400">
              <a:lnSpc>
                <a:spcPct val="100000"/>
              </a:lnSpc>
              <a:buNone/>
            </a:pPr>
            <a:fld id="{D4D06FB4-82CF-4F77-AA5F-15C05F1484C8}" type="slidenum">
              <a:rPr b="0" lang="fr-FR" sz="1200" strike="noStrike" u="none">
                <a:solidFill>
                  <a:schemeClr val="dk1"/>
                </a:solidFill>
                <a:uFillTx/>
                <a:latin typeface="Arial"/>
                <a:ea typeface="+mn-ea"/>
              </a:rPr>
              <a:t>1</a:t>
            </a:fld>
            <a:endParaRPr b="0" lang="fr-FR" sz="1200" strike="noStrike" u="none">
              <a:solidFill>
                <a:srgbClr val="000000"/>
              </a:solidFill>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PlaceHolder 1"/>
          <p:cNvSpPr>
            <a:spLocks noGrp="1"/>
          </p:cNvSpPr>
          <p:nvPr>
            <p:ph type="sldImg"/>
          </p:nvPr>
        </p:nvSpPr>
        <p:spPr>
          <a:xfrm>
            <a:off x="380880" y="685800"/>
            <a:ext cx="6095520" cy="3428640"/>
          </a:xfrm>
          <a:prstGeom prst="rect">
            <a:avLst/>
          </a:prstGeom>
          <a:ln w="0">
            <a:noFill/>
          </a:ln>
        </p:spPr>
      </p:sp>
      <p:sp>
        <p:nvSpPr>
          <p:cNvPr id="126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70" name="PlaceHolder 3"/>
          <p:cNvSpPr>
            <a:spLocks noGrp="1"/>
          </p:cNvSpPr>
          <p:nvPr>
            <p:ph type="sldNum" idx="48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82244C1-F132-4FD1-876D-499A969EF35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PlaceHolder 1"/>
          <p:cNvSpPr>
            <a:spLocks noGrp="1"/>
          </p:cNvSpPr>
          <p:nvPr>
            <p:ph type="sldImg"/>
          </p:nvPr>
        </p:nvSpPr>
        <p:spPr>
          <a:xfrm>
            <a:off x="380880" y="685800"/>
            <a:ext cx="6095520" cy="3428640"/>
          </a:xfrm>
          <a:prstGeom prst="rect">
            <a:avLst/>
          </a:prstGeom>
          <a:ln w="0">
            <a:noFill/>
          </a:ln>
        </p:spPr>
      </p:sp>
      <p:sp>
        <p:nvSpPr>
          <p:cNvPr id="127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73" name="PlaceHolder 3"/>
          <p:cNvSpPr>
            <a:spLocks noGrp="1"/>
          </p:cNvSpPr>
          <p:nvPr>
            <p:ph type="sldNum" idx="48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073AFD4-5D13-4840-8C94-EC6E57F8B62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PlaceHolder 1"/>
          <p:cNvSpPr>
            <a:spLocks noGrp="1"/>
          </p:cNvSpPr>
          <p:nvPr>
            <p:ph type="sldImg"/>
          </p:nvPr>
        </p:nvSpPr>
        <p:spPr>
          <a:xfrm>
            <a:off x="380880" y="685800"/>
            <a:ext cx="6095520" cy="3428640"/>
          </a:xfrm>
          <a:prstGeom prst="rect">
            <a:avLst/>
          </a:prstGeom>
          <a:ln w="0">
            <a:noFill/>
          </a:ln>
        </p:spPr>
      </p:sp>
      <p:sp>
        <p:nvSpPr>
          <p:cNvPr id="127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On découpe une application en couches afin d’isoler les parties sensibles, ces couches seront des niveaux de packages en java. Les interventions ultérieures seront localisées en général dans une couche et donc moins couteuses à effectuer. De plus une telle application est plus facile à expliquer ; le nombre de couches à retenir est variable et dépend des choix de l’entreprise.</a:t>
            </a:r>
            <a:endParaRPr b="0" lang="fr-FR" sz="2000" strike="noStrike" u="none">
              <a:solidFill>
                <a:srgbClr val="000000"/>
              </a:solidFill>
              <a:uFillTx/>
              <a:latin typeface="Arial"/>
            </a:endParaRPr>
          </a:p>
        </p:txBody>
      </p:sp>
      <p:sp>
        <p:nvSpPr>
          <p:cNvPr id="1276" name="PlaceHolder 3"/>
          <p:cNvSpPr>
            <a:spLocks noGrp="1"/>
          </p:cNvSpPr>
          <p:nvPr>
            <p:ph type="sldNum" idx="48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14C076F-595D-4A4B-8D8B-BA5A0BA142C6}"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PlaceHolder 1"/>
          <p:cNvSpPr>
            <a:spLocks noGrp="1"/>
          </p:cNvSpPr>
          <p:nvPr>
            <p:ph type="sldImg"/>
          </p:nvPr>
        </p:nvSpPr>
        <p:spPr>
          <a:xfrm>
            <a:off x="380880" y="685800"/>
            <a:ext cx="6095520" cy="3428640"/>
          </a:xfrm>
          <a:prstGeom prst="rect">
            <a:avLst/>
          </a:prstGeom>
          <a:ln w="0">
            <a:noFill/>
          </a:ln>
        </p:spPr>
      </p:sp>
      <p:sp>
        <p:nvSpPr>
          <p:cNvPr id="127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Utiliser le modèle </a:t>
            </a:r>
            <a:r>
              <a:rPr b="1" lang="fr-FR" sz="2000" strike="noStrike" u="none">
                <a:solidFill>
                  <a:srgbClr val="000000"/>
                </a:solidFill>
                <a:uFillTx/>
                <a:latin typeface="Arial"/>
              </a:rPr>
              <a:t>MVC</a:t>
            </a:r>
            <a:r>
              <a:rPr b="0" lang="fr-FR" sz="2000" strike="noStrike" u="none">
                <a:solidFill>
                  <a:srgbClr val="000000"/>
                </a:solidFill>
                <a:uFillTx/>
                <a:latin typeface="Arial"/>
              </a:rPr>
              <a:t> pour une IHM en j2ee (et même quel que soit le langage). Cela importe pour des IHM qui deviennent </a:t>
            </a:r>
            <a:r>
              <a:rPr b="1" lang="fr-FR" sz="2000" strike="noStrike" u="none">
                <a:solidFill>
                  <a:srgbClr val="000000"/>
                </a:solidFill>
                <a:uFillTx/>
                <a:latin typeface="Arial"/>
              </a:rPr>
              <a:t>conséquentes en nombre d’écran</a:t>
            </a:r>
            <a:r>
              <a:rPr b="0" lang="fr-FR" sz="2000" strike="noStrike" u="none">
                <a:solidFill>
                  <a:srgbClr val="000000"/>
                </a:solidFill>
                <a:uFillTx/>
                <a:latin typeface="Arial"/>
              </a:rPr>
              <a:t>s et qui deviennent une véritable toile d’araignée. Le modèle MVC permet en  autre de </a:t>
            </a:r>
            <a:r>
              <a:rPr b="1" lang="fr-FR" sz="2000" strike="noStrike" u="none">
                <a:solidFill>
                  <a:srgbClr val="000000"/>
                </a:solidFill>
                <a:uFillTx/>
                <a:latin typeface="Arial"/>
              </a:rPr>
              <a:t>centraliser</a:t>
            </a:r>
            <a:r>
              <a:rPr b="0" lang="fr-FR" sz="2000" strike="noStrike" u="none">
                <a:solidFill>
                  <a:srgbClr val="000000"/>
                </a:solidFill>
                <a:uFillTx/>
                <a:latin typeface="Arial"/>
              </a:rPr>
              <a:t> les appels d’écrans et séparer les couches applicatives liées aux IHM. </a:t>
            </a:r>
            <a:r>
              <a:rPr b="1" lang="fr-FR" sz="2000" strike="noStrike" u="none">
                <a:solidFill>
                  <a:srgbClr val="000000"/>
                </a:solidFill>
                <a:uFillTx/>
                <a:latin typeface="Arial"/>
              </a:rPr>
              <a:t>Struts</a:t>
            </a:r>
            <a:r>
              <a:rPr b="0" lang="fr-FR" sz="2000" strike="noStrike" u="none">
                <a:solidFill>
                  <a:srgbClr val="000000"/>
                </a:solidFill>
                <a:uFillTx/>
                <a:latin typeface="Arial"/>
              </a:rPr>
              <a:t> en est une implémentation. C’est une forme du pattern command (le pattern command : centraliser les interactions)</a:t>
            </a:r>
            <a:endParaRPr b="0" lang="fr-FR" sz="2000" strike="noStrike" u="none">
              <a:solidFill>
                <a:srgbClr val="000000"/>
              </a:solidFill>
              <a:uFillTx/>
              <a:latin typeface="Arial"/>
            </a:endParaRPr>
          </a:p>
        </p:txBody>
      </p:sp>
      <p:sp>
        <p:nvSpPr>
          <p:cNvPr id="1279" name="PlaceHolder 3"/>
          <p:cNvSpPr>
            <a:spLocks noGrp="1"/>
          </p:cNvSpPr>
          <p:nvPr>
            <p:ph type="sldNum" idx="48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9255C19-9702-4253-9D68-AC9B2E7CA63F}"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PlaceHolder 1"/>
          <p:cNvSpPr>
            <a:spLocks noGrp="1"/>
          </p:cNvSpPr>
          <p:nvPr>
            <p:ph type="sldImg"/>
          </p:nvPr>
        </p:nvSpPr>
        <p:spPr>
          <a:xfrm>
            <a:off x="380880" y="685800"/>
            <a:ext cx="6095520" cy="3428640"/>
          </a:xfrm>
          <a:prstGeom prst="rect">
            <a:avLst/>
          </a:prstGeom>
          <a:ln w="0">
            <a:noFill/>
          </a:ln>
        </p:spPr>
      </p:sp>
      <p:sp>
        <p:nvSpPr>
          <p:cNvPr id="128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Dans une application certaines familles de classes ont comme finalité de solliciter des ressources physiques données. Cela consiste en une contrainte pour le développement et les tests ; il faut s’en affranchir </a:t>
            </a:r>
            <a:r>
              <a:rPr b="1" lang="fr-FR" sz="2000" strike="noStrike" u="none">
                <a:solidFill>
                  <a:srgbClr val="000000"/>
                </a:solidFill>
                <a:uFillTx/>
                <a:latin typeface="Arial"/>
              </a:rPr>
              <a:t>en écrivant des interfaces</a:t>
            </a:r>
            <a:r>
              <a:rPr b="0" lang="fr-FR" sz="2000" strike="noStrike" u="none">
                <a:solidFill>
                  <a:srgbClr val="000000"/>
                </a:solidFill>
                <a:uFillTx/>
                <a:latin typeface="Arial"/>
              </a:rPr>
              <a:t> qui décrivent les services de ces classes puis en écrivant les implémentations pour chaque cas d’utilisation : la production, les tests manuel, les tests automatisés,..</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282" name="PlaceHolder 3"/>
          <p:cNvSpPr>
            <a:spLocks noGrp="1"/>
          </p:cNvSpPr>
          <p:nvPr>
            <p:ph type="sldNum" idx="48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D5B448F-DD48-4A2D-B9F0-13526F27531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PlaceHolder 1"/>
          <p:cNvSpPr>
            <a:spLocks noGrp="1"/>
          </p:cNvSpPr>
          <p:nvPr>
            <p:ph type="sldImg"/>
          </p:nvPr>
        </p:nvSpPr>
        <p:spPr>
          <a:xfrm>
            <a:off x="380880" y="685800"/>
            <a:ext cx="6095520" cy="3428640"/>
          </a:xfrm>
          <a:prstGeom prst="rect">
            <a:avLst/>
          </a:prstGeom>
          <a:ln w="0">
            <a:noFill/>
          </a:ln>
        </p:spPr>
      </p:sp>
      <p:sp>
        <p:nvSpPr>
          <p:cNvPr id="128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Dans une application dans laquelle on compte ou bien on a déjà utilisé de manière non négligeable les hiérarchies de classes, il importe de zoomer sur le niveau de dépendances des classes filles afin de songer à remplaces ce type de lien par un </a:t>
            </a:r>
            <a:r>
              <a:rPr b="1" lang="fr-FR" sz="2000" strike="noStrike" u="none">
                <a:solidFill>
                  <a:srgbClr val="000000"/>
                </a:solidFill>
                <a:uFillTx/>
                <a:latin typeface="Arial"/>
              </a:rPr>
              <a:t>lien à couplage moins fort</a:t>
            </a:r>
            <a:r>
              <a:rPr b="0" lang="fr-FR" sz="2000" strike="noStrike" u="none">
                <a:solidFill>
                  <a:srgbClr val="000000"/>
                </a:solidFill>
                <a:uFillTx/>
                <a:latin typeface="Arial"/>
              </a:rPr>
              <a:t> sous forme d’une relation (qui se manifeste via un attribut de type interface …et des implémentations pour chaque cas de classes fille)</a:t>
            </a:r>
            <a:endParaRPr b="0" lang="fr-FR" sz="2000" strike="noStrike" u="none">
              <a:solidFill>
                <a:srgbClr val="000000"/>
              </a:solidFill>
              <a:uFillTx/>
              <a:latin typeface="Arial"/>
            </a:endParaRPr>
          </a:p>
        </p:txBody>
      </p:sp>
      <p:sp>
        <p:nvSpPr>
          <p:cNvPr id="1285" name="PlaceHolder 3"/>
          <p:cNvSpPr>
            <a:spLocks noGrp="1"/>
          </p:cNvSpPr>
          <p:nvPr>
            <p:ph type="sldNum" idx="48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A67D6544-D3AA-4657-8DF4-BD2028881566}"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PlaceHolder 1"/>
          <p:cNvSpPr>
            <a:spLocks noGrp="1"/>
          </p:cNvSpPr>
          <p:nvPr>
            <p:ph type="sldImg"/>
          </p:nvPr>
        </p:nvSpPr>
        <p:spPr>
          <a:xfrm>
            <a:off x="380880" y="685800"/>
            <a:ext cx="6095520" cy="3428640"/>
          </a:xfrm>
          <a:prstGeom prst="rect">
            <a:avLst/>
          </a:prstGeom>
          <a:ln w="0">
            <a:noFill/>
          </a:ln>
        </p:spPr>
      </p:sp>
      <p:sp>
        <p:nvSpPr>
          <p:cNvPr id="128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C’est la même idée que le </a:t>
            </a:r>
            <a:r>
              <a:rPr b="0" lang="fr-FR" sz="2000" strike="noStrike" u="sng">
                <a:solidFill>
                  <a:srgbClr val="000000"/>
                </a:solidFill>
                <a:uFillTx/>
                <a:latin typeface="Arial"/>
              </a:rPr>
              <a:t>découpage en couches</a:t>
            </a:r>
            <a:r>
              <a:rPr b="0" lang="fr-FR" sz="2000" strike="noStrike" u="none">
                <a:solidFill>
                  <a:srgbClr val="000000"/>
                </a:solidFill>
                <a:uFillTx/>
                <a:latin typeface="Arial"/>
              </a:rPr>
              <a:t> qu’il faut veiller à appliquer le plus possible (ne pas seulement limiter aux cas précédemment cités) en se limitant à  un nombre raisonnable de classes</a:t>
            </a:r>
            <a:endParaRPr b="0" lang="fr-FR" sz="2000" strike="noStrike" u="none">
              <a:solidFill>
                <a:srgbClr val="000000"/>
              </a:solidFill>
              <a:uFillTx/>
              <a:latin typeface="Arial"/>
            </a:endParaRPr>
          </a:p>
        </p:txBody>
      </p:sp>
      <p:sp>
        <p:nvSpPr>
          <p:cNvPr id="1288" name="PlaceHolder 3"/>
          <p:cNvSpPr>
            <a:spLocks noGrp="1"/>
          </p:cNvSpPr>
          <p:nvPr>
            <p:ph type="sldNum" idx="49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9CB6E74-6815-4DE6-B152-0DA9C513B1D6}"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PlaceHolder 1"/>
          <p:cNvSpPr>
            <a:spLocks noGrp="1"/>
          </p:cNvSpPr>
          <p:nvPr>
            <p:ph type="sldImg"/>
          </p:nvPr>
        </p:nvSpPr>
        <p:spPr>
          <a:xfrm>
            <a:off x="380880" y="685800"/>
            <a:ext cx="6095520" cy="3428640"/>
          </a:xfrm>
          <a:prstGeom prst="rect">
            <a:avLst/>
          </a:prstGeom>
          <a:ln w="0">
            <a:noFill/>
          </a:ln>
        </p:spPr>
      </p:sp>
      <p:sp>
        <p:nvSpPr>
          <p:cNvPr id="129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91" name="PlaceHolder 3"/>
          <p:cNvSpPr>
            <a:spLocks noGrp="1"/>
          </p:cNvSpPr>
          <p:nvPr>
            <p:ph type="sldNum" idx="49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CD40FAC-78B3-4545-9C37-647BB9A64E5A}"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PlaceHolder 1"/>
          <p:cNvSpPr>
            <a:spLocks noGrp="1"/>
          </p:cNvSpPr>
          <p:nvPr>
            <p:ph type="sldImg"/>
          </p:nvPr>
        </p:nvSpPr>
        <p:spPr>
          <a:xfrm>
            <a:off x="380880" y="685800"/>
            <a:ext cx="6095520" cy="3428640"/>
          </a:xfrm>
          <a:prstGeom prst="rect">
            <a:avLst/>
          </a:prstGeom>
          <a:ln w="0">
            <a:noFill/>
          </a:ln>
        </p:spPr>
      </p:sp>
      <p:sp>
        <p:nvSpPr>
          <p:cNvPr id="129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294" name="PlaceHolder 3"/>
          <p:cNvSpPr>
            <a:spLocks noGrp="1"/>
          </p:cNvSpPr>
          <p:nvPr>
            <p:ph type="sldNum" idx="49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314AD5E-E642-4C22-A3B1-D2DA2188DF19}"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1"/>
          <p:cNvSpPr>
            <a:spLocks noGrp="1"/>
          </p:cNvSpPr>
          <p:nvPr>
            <p:ph type="sldImg"/>
          </p:nvPr>
        </p:nvSpPr>
        <p:spPr>
          <a:xfrm>
            <a:off x="380880" y="685800"/>
            <a:ext cx="6095520" cy="3428640"/>
          </a:xfrm>
          <a:prstGeom prst="rect">
            <a:avLst/>
          </a:prstGeom>
          <a:ln w="0">
            <a:noFill/>
          </a:ln>
        </p:spPr>
      </p:sp>
      <p:sp>
        <p:nvSpPr>
          <p:cNvPr id="129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Utiliser, en lieu et place de tout autre solution, les </a:t>
            </a:r>
            <a:r>
              <a:rPr b="1" lang="fr-FR" sz="2000" strike="noStrike" u="none">
                <a:solidFill>
                  <a:srgbClr val="000000"/>
                </a:solidFill>
                <a:uFillTx/>
                <a:latin typeface="Arial"/>
              </a:rPr>
              <a:t>énumérations Java</a:t>
            </a:r>
            <a:r>
              <a:rPr b="0" lang="fr-FR" sz="2000" strike="noStrike" u="none">
                <a:solidFill>
                  <a:srgbClr val="000000"/>
                </a:solidFill>
                <a:uFillTx/>
                <a:latin typeface="Arial"/>
              </a:rPr>
              <a:t> (mot clé Enum) dés lors que l’on veut gérer des listes finies de données. Ces classes spéciales sont avant tout des classes, elles sont </a:t>
            </a:r>
            <a:r>
              <a:rPr b="0" i="1" lang="fr-FR" sz="2000" strike="noStrike" u="none">
                <a:solidFill>
                  <a:srgbClr val="000000"/>
                </a:solidFill>
                <a:uFillTx/>
                <a:latin typeface="Arial"/>
              </a:rPr>
              <a:t>type-safe</a:t>
            </a:r>
            <a:r>
              <a:rPr b="0" lang="fr-FR" sz="2000" strike="noStrike" u="none">
                <a:solidFill>
                  <a:srgbClr val="000000"/>
                </a:solidFill>
                <a:uFillTx/>
                <a:latin typeface="Arial"/>
              </a:rPr>
              <a:t> et s’apparentent à des données statiques.</a:t>
            </a:r>
            <a:endParaRPr b="0" lang="fr-FR" sz="2000" strike="noStrike" u="none">
              <a:solidFill>
                <a:srgbClr val="000000"/>
              </a:solidFill>
              <a:uFillTx/>
              <a:latin typeface="Arial"/>
            </a:endParaRPr>
          </a:p>
        </p:txBody>
      </p:sp>
      <p:sp>
        <p:nvSpPr>
          <p:cNvPr id="1297" name="PlaceHolder 3"/>
          <p:cNvSpPr>
            <a:spLocks noGrp="1"/>
          </p:cNvSpPr>
          <p:nvPr>
            <p:ph type="sldNum" idx="49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6F0BD12-1143-438C-9D82-64CA5FB33BE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PlaceHolder 1"/>
          <p:cNvSpPr>
            <a:spLocks noGrp="1"/>
          </p:cNvSpPr>
          <p:nvPr>
            <p:ph type="sldImg"/>
          </p:nvPr>
        </p:nvSpPr>
        <p:spPr>
          <a:xfrm>
            <a:off x="380880" y="685800"/>
            <a:ext cx="6095520" cy="3428640"/>
          </a:xfrm>
          <a:prstGeom prst="rect">
            <a:avLst/>
          </a:prstGeom>
          <a:ln w="0">
            <a:noFill/>
          </a:ln>
        </p:spPr>
      </p:sp>
      <p:sp>
        <p:nvSpPr>
          <p:cNvPr id="129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00" name="PlaceHolder 3"/>
          <p:cNvSpPr>
            <a:spLocks noGrp="1"/>
          </p:cNvSpPr>
          <p:nvPr>
            <p:ph type="sldNum" idx="49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9464B80-618D-4A2F-A176-5D59664C2568}"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PlaceHolder 1"/>
          <p:cNvSpPr>
            <a:spLocks noGrp="1"/>
          </p:cNvSpPr>
          <p:nvPr>
            <p:ph type="sldImg"/>
          </p:nvPr>
        </p:nvSpPr>
        <p:spPr>
          <a:xfrm>
            <a:off x="380880" y="685800"/>
            <a:ext cx="6095520" cy="3428640"/>
          </a:xfrm>
          <a:prstGeom prst="rect">
            <a:avLst/>
          </a:prstGeom>
          <a:ln w="0">
            <a:noFill/>
          </a:ln>
        </p:spPr>
      </p:sp>
      <p:sp>
        <p:nvSpPr>
          <p:cNvPr id="130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03" name="PlaceHolder 3"/>
          <p:cNvSpPr>
            <a:spLocks noGrp="1"/>
          </p:cNvSpPr>
          <p:nvPr>
            <p:ph type="sldNum" idx="49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F4E5F2B-570F-4588-9710-6514A22F6E3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PlaceHolder 1"/>
          <p:cNvSpPr>
            <a:spLocks noGrp="1"/>
          </p:cNvSpPr>
          <p:nvPr>
            <p:ph type="sldImg"/>
          </p:nvPr>
        </p:nvSpPr>
        <p:spPr>
          <a:xfrm>
            <a:off x="380880" y="685800"/>
            <a:ext cx="6095520" cy="3428640"/>
          </a:xfrm>
          <a:prstGeom prst="rect">
            <a:avLst/>
          </a:prstGeom>
          <a:ln w="0">
            <a:noFill/>
          </a:ln>
        </p:spPr>
      </p:sp>
      <p:sp>
        <p:nvSpPr>
          <p:cNvPr id="130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06" name="PlaceHolder 3"/>
          <p:cNvSpPr>
            <a:spLocks noGrp="1"/>
          </p:cNvSpPr>
          <p:nvPr>
            <p:ph type="sldNum" idx="49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86DFE3C9-C3BC-422D-AD66-63AC42DE680F}"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PlaceHolder 1"/>
          <p:cNvSpPr>
            <a:spLocks noGrp="1"/>
          </p:cNvSpPr>
          <p:nvPr>
            <p:ph type="sldImg"/>
          </p:nvPr>
        </p:nvSpPr>
        <p:spPr>
          <a:xfrm>
            <a:off x="380880" y="685800"/>
            <a:ext cx="6095520" cy="3428640"/>
          </a:xfrm>
          <a:prstGeom prst="rect">
            <a:avLst/>
          </a:prstGeom>
          <a:ln w="0">
            <a:noFill/>
          </a:ln>
        </p:spPr>
      </p:sp>
      <p:sp>
        <p:nvSpPr>
          <p:cNvPr id="120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1" lang="fr-FR" sz="2000" strike="noStrike" u="sng">
                <a:solidFill>
                  <a:srgbClr val="000000"/>
                </a:solidFill>
                <a:uFillTx/>
                <a:latin typeface="Arial"/>
              </a:rPr>
              <a:t>Le cycle de vie d’un projet</a:t>
            </a:r>
            <a:r>
              <a:rPr b="0" lang="fr-FR" sz="2000" strike="noStrike" u="none">
                <a:solidFill>
                  <a:srgbClr val="000000"/>
                </a:solidFill>
                <a:uFillTx/>
                <a:latin typeface="Arial"/>
              </a:rPr>
              <a:t> correspond à l’ensemble des phases que l’on va enchainer jusqu’à l’aboutissement au produit</a:t>
            </a:r>
            <a:endParaRPr b="0" lang="fr-FR" sz="2000" strike="noStrike" u="none">
              <a:solidFill>
                <a:srgbClr val="000000"/>
              </a:solidFill>
              <a:uFillTx/>
              <a:latin typeface="Arial"/>
            </a:endParaRPr>
          </a:p>
        </p:txBody>
      </p:sp>
      <p:sp>
        <p:nvSpPr>
          <p:cNvPr id="1201" name="PlaceHolder 3"/>
          <p:cNvSpPr>
            <a:spLocks noGrp="1"/>
          </p:cNvSpPr>
          <p:nvPr>
            <p:ph type="sldNum" idx="46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A523DC3-3C46-4FFA-BCD6-AB73657CF335}"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PlaceHolder 1"/>
          <p:cNvSpPr>
            <a:spLocks noGrp="1"/>
          </p:cNvSpPr>
          <p:nvPr>
            <p:ph type="sldImg"/>
          </p:nvPr>
        </p:nvSpPr>
        <p:spPr>
          <a:xfrm>
            <a:off x="380880" y="685800"/>
            <a:ext cx="6095520" cy="3428640"/>
          </a:xfrm>
          <a:prstGeom prst="rect">
            <a:avLst/>
          </a:prstGeom>
          <a:ln w="0">
            <a:noFill/>
          </a:ln>
        </p:spPr>
      </p:sp>
      <p:sp>
        <p:nvSpPr>
          <p:cNvPr id="130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09" name="PlaceHolder 3"/>
          <p:cNvSpPr>
            <a:spLocks noGrp="1"/>
          </p:cNvSpPr>
          <p:nvPr>
            <p:ph type="sldNum" idx="49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8A452C56-550B-4B2E-B717-24CC4E26305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PlaceHolder 1"/>
          <p:cNvSpPr>
            <a:spLocks noGrp="1"/>
          </p:cNvSpPr>
          <p:nvPr>
            <p:ph type="sldImg"/>
          </p:nvPr>
        </p:nvSpPr>
        <p:spPr>
          <a:xfrm>
            <a:off x="380880" y="685800"/>
            <a:ext cx="6095520" cy="3428640"/>
          </a:xfrm>
          <a:prstGeom prst="rect">
            <a:avLst/>
          </a:prstGeom>
          <a:ln w="0">
            <a:noFill/>
          </a:ln>
        </p:spPr>
      </p:sp>
      <p:sp>
        <p:nvSpPr>
          <p:cNvPr id="131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12" name="PlaceHolder 3"/>
          <p:cNvSpPr>
            <a:spLocks noGrp="1"/>
          </p:cNvSpPr>
          <p:nvPr>
            <p:ph type="sldNum" idx="49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B6664DF-B19B-4088-BFCD-42DD1544F9C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PlaceHolder 1"/>
          <p:cNvSpPr>
            <a:spLocks noGrp="1"/>
          </p:cNvSpPr>
          <p:nvPr>
            <p:ph type="sldImg"/>
          </p:nvPr>
        </p:nvSpPr>
        <p:spPr>
          <a:xfrm>
            <a:off x="380880" y="685800"/>
            <a:ext cx="6095520" cy="3428640"/>
          </a:xfrm>
          <a:prstGeom prst="rect">
            <a:avLst/>
          </a:prstGeom>
          <a:ln w="0">
            <a:noFill/>
          </a:ln>
        </p:spPr>
      </p:sp>
      <p:sp>
        <p:nvSpPr>
          <p:cNvPr id="131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15" name="PlaceHolder 3"/>
          <p:cNvSpPr>
            <a:spLocks noGrp="1"/>
          </p:cNvSpPr>
          <p:nvPr>
            <p:ph type="sldNum" idx="49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7A30E23-6931-4136-810C-150B262D3F37}"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PlaceHolder 1"/>
          <p:cNvSpPr>
            <a:spLocks noGrp="1"/>
          </p:cNvSpPr>
          <p:nvPr>
            <p:ph type="sldImg"/>
          </p:nvPr>
        </p:nvSpPr>
        <p:spPr>
          <a:xfrm>
            <a:off x="380880" y="685800"/>
            <a:ext cx="6095520" cy="3428640"/>
          </a:xfrm>
          <a:prstGeom prst="rect">
            <a:avLst/>
          </a:prstGeom>
          <a:ln w="0">
            <a:noFill/>
          </a:ln>
        </p:spPr>
      </p:sp>
      <p:sp>
        <p:nvSpPr>
          <p:cNvPr id="131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18" name="PlaceHolder 3"/>
          <p:cNvSpPr>
            <a:spLocks noGrp="1"/>
          </p:cNvSpPr>
          <p:nvPr>
            <p:ph type="sldNum" idx="50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B05614F7-14B3-4380-A4E7-FEEE463DA1DB}"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PlaceHolder 1"/>
          <p:cNvSpPr>
            <a:spLocks noGrp="1"/>
          </p:cNvSpPr>
          <p:nvPr>
            <p:ph type="sldImg"/>
          </p:nvPr>
        </p:nvSpPr>
        <p:spPr>
          <a:xfrm>
            <a:off x="380880" y="685800"/>
            <a:ext cx="6095520" cy="3428640"/>
          </a:xfrm>
          <a:prstGeom prst="rect">
            <a:avLst/>
          </a:prstGeom>
          <a:ln w="0">
            <a:noFill/>
          </a:ln>
        </p:spPr>
      </p:sp>
      <p:sp>
        <p:nvSpPr>
          <p:cNvPr id="132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21" name="PlaceHolder 3"/>
          <p:cNvSpPr>
            <a:spLocks noGrp="1"/>
          </p:cNvSpPr>
          <p:nvPr>
            <p:ph type="sldNum" idx="50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F228A99-A712-4248-A0B6-55D21A6525E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2" name="PlaceHolder 1"/>
          <p:cNvSpPr>
            <a:spLocks noGrp="1"/>
          </p:cNvSpPr>
          <p:nvPr>
            <p:ph type="sldImg"/>
          </p:nvPr>
        </p:nvSpPr>
        <p:spPr>
          <a:xfrm>
            <a:off x="380880" y="685800"/>
            <a:ext cx="6095520" cy="3428640"/>
          </a:xfrm>
          <a:prstGeom prst="rect">
            <a:avLst/>
          </a:prstGeom>
          <a:ln w="0">
            <a:noFill/>
          </a:ln>
        </p:spPr>
      </p:sp>
      <p:sp>
        <p:nvSpPr>
          <p:cNvPr id="132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 </a:t>
            </a:r>
            <a:r>
              <a:rPr b="0" lang="fr-FR" sz="2000" strike="noStrike" u="none">
                <a:solidFill>
                  <a:srgbClr val="000000"/>
                </a:solidFill>
                <a:uFillTx/>
                <a:latin typeface="Arial"/>
              </a:rPr>
              <a:t>La classe String est la classe la plus utilisée, elles est immuable, préférer </a:t>
            </a:r>
            <a:r>
              <a:rPr b="1" lang="fr-FR" sz="2000" strike="noStrike" u="none">
                <a:solidFill>
                  <a:srgbClr val="000000"/>
                </a:solidFill>
                <a:uFillTx/>
                <a:latin typeface="Arial"/>
              </a:rPr>
              <a:t>StringBuffer</a:t>
            </a:r>
            <a:r>
              <a:rPr b="0" lang="fr-FR" sz="2000" strike="noStrike" u="none">
                <a:solidFill>
                  <a:srgbClr val="000000"/>
                </a:solidFill>
                <a:uFillTx/>
                <a:latin typeface="Arial"/>
              </a:rPr>
              <a:t> pour modifier des chaines lors de concaténation de façon à éviter des instanciation multiples. Petit truc "toto".equals(s) (au lieu de s.equals("toto")) évite de tester la nullité de s.  Pour les contrôles de données de type chaine utiliser les expressions régulières de la classe </a:t>
            </a:r>
            <a:r>
              <a:rPr b="1" lang="fr-FR" sz="2000" strike="noStrike" u="none">
                <a:solidFill>
                  <a:srgbClr val="000000"/>
                </a:solidFill>
                <a:uFillTx/>
                <a:latin typeface="Arial"/>
              </a:rPr>
              <a:t>Pattern</a:t>
            </a:r>
            <a:r>
              <a:rPr b="0" lang="fr-FR" sz="2000" strike="noStrike" u="none">
                <a:solidFill>
                  <a:srgbClr val="000000"/>
                </a:solidFill>
                <a:uFillTx/>
                <a:latin typeface="Arial"/>
              </a:rPr>
              <a:t> beaucoup plus </a:t>
            </a:r>
            <a:r>
              <a:rPr b="1" lang="fr-FR" sz="2000" strike="noStrike" u="none">
                <a:solidFill>
                  <a:srgbClr val="000000"/>
                </a:solidFill>
                <a:uFillTx/>
                <a:latin typeface="Arial"/>
              </a:rPr>
              <a:t>évolutive</a:t>
            </a:r>
            <a:r>
              <a:rPr b="0" lang="fr-FR" sz="2000" strike="noStrike" u="none">
                <a:solidFill>
                  <a:srgbClr val="000000"/>
                </a:solidFill>
                <a:uFillTx/>
                <a:latin typeface="Arial"/>
              </a:rPr>
              <a:t> et moins couteuse en maintenance qu’une écriture adhoc en java pur.</a:t>
            </a:r>
            <a:endParaRPr b="0" lang="fr-FR" sz="2000" strike="noStrike" u="none">
              <a:solidFill>
                <a:srgbClr val="000000"/>
              </a:solidFill>
              <a:uFillTx/>
              <a:latin typeface="Arial"/>
            </a:endParaRPr>
          </a:p>
        </p:txBody>
      </p:sp>
      <p:sp>
        <p:nvSpPr>
          <p:cNvPr id="1324" name="PlaceHolder 3"/>
          <p:cNvSpPr>
            <a:spLocks noGrp="1"/>
          </p:cNvSpPr>
          <p:nvPr>
            <p:ph type="sldNum" idx="50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6EE158B-0137-43B5-AE65-852F2542FB5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PlaceHolder 1"/>
          <p:cNvSpPr>
            <a:spLocks noGrp="1"/>
          </p:cNvSpPr>
          <p:nvPr>
            <p:ph type="sldImg"/>
          </p:nvPr>
        </p:nvSpPr>
        <p:spPr>
          <a:xfrm>
            <a:off x="380880" y="685800"/>
            <a:ext cx="6095520" cy="3428640"/>
          </a:xfrm>
          <a:prstGeom prst="rect">
            <a:avLst/>
          </a:prstGeom>
          <a:ln w="0">
            <a:noFill/>
          </a:ln>
        </p:spPr>
      </p:sp>
      <p:sp>
        <p:nvSpPr>
          <p:cNvPr id="132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27" name="PlaceHolder 3"/>
          <p:cNvSpPr>
            <a:spLocks noGrp="1"/>
          </p:cNvSpPr>
          <p:nvPr>
            <p:ph type="sldNum" idx="50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D94F31A-37FA-4D23-9008-3B45EE2771FD}"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8" name="PlaceHolder 1"/>
          <p:cNvSpPr>
            <a:spLocks noGrp="1"/>
          </p:cNvSpPr>
          <p:nvPr>
            <p:ph type="sldImg"/>
          </p:nvPr>
        </p:nvSpPr>
        <p:spPr>
          <a:xfrm>
            <a:off x="380880" y="685800"/>
            <a:ext cx="6095520" cy="3428640"/>
          </a:xfrm>
          <a:prstGeom prst="rect">
            <a:avLst/>
          </a:prstGeom>
          <a:ln w="0">
            <a:noFill/>
          </a:ln>
        </p:spPr>
      </p:sp>
      <p:sp>
        <p:nvSpPr>
          <p:cNvPr id="132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30" name="PlaceHolder 3"/>
          <p:cNvSpPr>
            <a:spLocks noGrp="1"/>
          </p:cNvSpPr>
          <p:nvPr>
            <p:ph type="sldNum" idx="50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D50D819-DA85-45A6-86DD-9F02E64867D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sldImg"/>
          </p:nvPr>
        </p:nvSpPr>
        <p:spPr>
          <a:xfrm>
            <a:off x="380880" y="685800"/>
            <a:ext cx="6095520" cy="3428640"/>
          </a:xfrm>
          <a:prstGeom prst="rect">
            <a:avLst/>
          </a:prstGeom>
          <a:ln w="0">
            <a:noFill/>
          </a:ln>
        </p:spPr>
      </p:sp>
      <p:sp>
        <p:nvSpPr>
          <p:cNvPr id="133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33" name="PlaceHolder 3"/>
          <p:cNvSpPr>
            <a:spLocks noGrp="1"/>
          </p:cNvSpPr>
          <p:nvPr>
            <p:ph type="sldNum" idx="50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88F16CE-6DA0-49F0-A9A9-61130988E2E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4" name="PlaceHolder 1"/>
          <p:cNvSpPr>
            <a:spLocks noGrp="1"/>
          </p:cNvSpPr>
          <p:nvPr>
            <p:ph type="sldImg"/>
          </p:nvPr>
        </p:nvSpPr>
        <p:spPr>
          <a:xfrm>
            <a:off x="380880" y="685800"/>
            <a:ext cx="6095520" cy="3428640"/>
          </a:xfrm>
          <a:prstGeom prst="rect">
            <a:avLst/>
          </a:prstGeom>
          <a:ln w="0">
            <a:noFill/>
          </a:ln>
        </p:spPr>
      </p:sp>
      <p:sp>
        <p:nvSpPr>
          <p:cNvPr id="133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On utilise les collections et map au lieu des tableaux pour gagner en lisibilité et en efficacité (par rapport à un développement spécifique). On utilise les interfaces plutôt que directement leurs implémentations. L’écriture de parcours de liste à retenir est celle ci : For (String s : chaines){….} ….. si List&lt;String&gt; s = ……</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336" name="PlaceHolder 3"/>
          <p:cNvSpPr>
            <a:spLocks noGrp="1"/>
          </p:cNvSpPr>
          <p:nvPr>
            <p:ph type="sldNum" idx="50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C99447D-7429-4963-B0F0-09826F91D718}"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PlaceHolder 1"/>
          <p:cNvSpPr>
            <a:spLocks noGrp="1"/>
          </p:cNvSpPr>
          <p:nvPr>
            <p:ph type="sldImg"/>
          </p:nvPr>
        </p:nvSpPr>
        <p:spPr>
          <a:xfrm>
            <a:off x="380880" y="685800"/>
            <a:ext cx="6095520" cy="3428640"/>
          </a:xfrm>
          <a:prstGeom prst="rect">
            <a:avLst/>
          </a:prstGeom>
          <a:ln w="0">
            <a:noFill/>
          </a:ln>
        </p:spPr>
      </p:sp>
      <p:sp>
        <p:nvSpPr>
          <p:cNvPr id="133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39" name="PlaceHolder 3"/>
          <p:cNvSpPr>
            <a:spLocks noGrp="1"/>
          </p:cNvSpPr>
          <p:nvPr>
            <p:ph type="sldNum" idx="50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F58B0126-F19A-44C8-9A7D-7C90C86DADE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PlaceHolder 1"/>
          <p:cNvSpPr>
            <a:spLocks noGrp="1"/>
          </p:cNvSpPr>
          <p:nvPr>
            <p:ph type="sldImg"/>
          </p:nvPr>
        </p:nvSpPr>
        <p:spPr>
          <a:xfrm>
            <a:off x="380880" y="685800"/>
            <a:ext cx="6095520" cy="3428640"/>
          </a:xfrm>
          <a:prstGeom prst="rect">
            <a:avLst/>
          </a:prstGeom>
          <a:ln w="0">
            <a:noFill/>
          </a:ln>
        </p:spPr>
      </p:sp>
      <p:sp>
        <p:nvSpPr>
          <p:cNvPr id="134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42" name="PlaceHolder 3"/>
          <p:cNvSpPr>
            <a:spLocks noGrp="1"/>
          </p:cNvSpPr>
          <p:nvPr>
            <p:ph type="sldNum" idx="50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29EC275-B1C0-463F-9063-A267CA57CA9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PlaceHolder 1"/>
          <p:cNvSpPr>
            <a:spLocks noGrp="1"/>
          </p:cNvSpPr>
          <p:nvPr>
            <p:ph type="sldImg"/>
          </p:nvPr>
        </p:nvSpPr>
        <p:spPr>
          <a:xfrm>
            <a:off x="380880" y="685800"/>
            <a:ext cx="6095520" cy="3428640"/>
          </a:xfrm>
          <a:prstGeom prst="rect">
            <a:avLst/>
          </a:prstGeom>
          <a:ln w="0">
            <a:noFill/>
          </a:ln>
        </p:spPr>
      </p:sp>
      <p:sp>
        <p:nvSpPr>
          <p:cNvPr id="134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Lorsque l’on veut comparer des objets on redéfinit la méthode Equals qui par défaut compare les références. Si les objets sont susceptibles d’être des clés de map, il faut redéfinir la méthode hashcode en respectant les règles de répartition (pas trop de hashcode identiques) et de lien avec Equals (même hashcode pour des objets égaux). Par simplicité s’appuyer sur l’assistant Eclipse en cochant les attributs utiles à la comparaison pour le equals</a:t>
            </a:r>
            <a:endParaRPr b="0" lang="fr-FR" sz="2000" strike="noStrike" u="none">
              <a:solidFill>
                <a:srgbClr val="000000"/>
              </a:solidFill>
              <a:uFillTx/>
              <a:latin typeface="Arial"/>
            </a:endParaRPr>
          </a:p>
        </p:txBody>
      </p:sp>
      <p:sp>
        <p:nvSpPr>
          <p:cNvPr id="1345" name="PlaceHolder 3"/>
          <p:cNvSpPr>
            <a:spLocks noGrp="1"/>
          </p:cNvSpPr>
          <p:nvPr>
            <p:ph type="sldNum" idx="50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82975535-45D4-45ED-B4E7-01AF62F18E8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6" name="PlaceHolder 1"/>
          <p:cNvSpPr>
            <a:spLocks noGrp="1"/>
          </p:cNvSpPr>
          <p:nvPr>
            <p:ph type="sldImg"/>
          </p:nvPr>
        </p:nvSpPr>
        <p:spPr>
          <a:xfrm>
            <a:off x="380880" y="685800"/>
            <a:ext cx="6095520" cy="3428640"/>
          </a:xfrm>
          <a:prstGeom prst="rect">
            <a:avLst/>
          </a:prstGeom>
          <a:ln w="0">
            <a:noFill/>
          </a:ln>
        </p:spPr>
      </p:sp>
      <p:sp>
        <p:nvSpPr>
          <p:cNvPr id="134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Pour toString ne pas le faire trop tôt : il faut les attributs</a:t>
            </a:r>
            <a:endParaRPr b="0" lang="fr-FR" sz="2000" strike="noStrike" u="none">
              <a:solidFill>
                <a:srgbClr val="000000"/>
              </a:solidFill>
              <a:uFillTx/>
              <a:latin typeface="Arial"/>
            </a:endParaRPr>
          </a:p>
        </p:txBody>
      </p:sp>
      <p:sp>
        <p:nvSpPr>
          <p:cNvPr id="1348" name="PlaceHolder 3"/>
          <p:cNvSpPr>
            <a:spLocks noGrp="1"/>
          </p:cNvSpPr>
          <p:nvPr>
            <p:ph type="sldNum" idx="51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04175216-28E9-4EF9-B302-501134CE8A68}"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PlaceHolder 1"/>
          <p:cNvSpPr>
            <a:spLocks noGrp="1"/>
          </p:cNvSpPr>
          <p:nvPr>
            <p:ph type="sldImg"/>
          </p:nvPr>
        </p:nvSpPr>
        <p:spPr>
          <a:xfrm>
            <a:off x="380880" y="685800"/>
            <a:ext cx="6095520" cy="3428640"/>
          </a:xfrm>
          <a:prstGeom prst="rect">
            <a:avLst/>
          </a:prstGeom>
          <a:ln w="0">
            <a:noFill/>
          </a:ln>
        </p:spPr>
      </p:sp>
      <p:sp>
        <p:nvSpPr>
          <p:cNvPr id="135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51" name="PlaceHolder 3"/>
          <p:cNvSpPr>
            <a:spLocks noGrp="1"/>
          </p:cNvSpPr>
          <p:nvPr>
            <p:ph type="sldNum" idx="51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276F29E6-D020-4CDB-BB30-97CCB76DF5F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PlaceHolder 1"/>
          <p:cNvSpPr>
            <a:spLocks noGrp="1"/>
          </p:cNvSpPr>
          <p:nvPr>
            <p:ph type="sldImg"/>
          </p:nvPr>
        </p:nvSpPr>
        <p:spPr>
          <a:xfrm>
            <a:off x="380880" y="685800"/>
            <a:ext cx="6095520" cy="3428640"/>
          </a:xfrm>
          <a:prstGeom prst="rect">
            <a:avLst/>
          </a:prstGeom>
          <a:ln w="0">
            <a:noFill/>
          </a:ln>
        </p:spPr>
      </p:sp>
      <p:sp>
        <p:nvSpPr>
          <p:cNvPr id="135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54" name="PlaceHolder 3"/>
          <p:cNvSpPr>
            <a:spLocks noGrp="1"/>
          </p:cNvSpPr>
          <p:nvPr>
            <p:ph type="sldNum" idx="51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7A7FC80-9F29-41B4-BD02-8190127FFBFD}"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PlaceHolder 1"/>
          <p:cNvSpPr>
            <a:spLocks noGrp="1"/>
          </p:cNvSpPr>
          <p:nvPr>
            <p:ph type="sldImg"/>
          </p:nvPr>
        </p:nvSpPr>
        <p:spPr>
          <a:xfrm>
            <a:off x="380880" y="685800"/>
            <a:ext cx="6095520" cy="3428640"/>
          </a:xfrm>
          <a:prstGeom prst="rect">
            <a:avLst/>
          </a:prstGeom>
          <a:ln w="0">
            <a:noFill/>
          </a:ln>
        </p:spPr>
      </p:sp>
      <p:sp>
        <p:nvSpPr>
          <p:cNvPr id="135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57" name="PlaceHolder 3"/>
          <p:cNvSpPr>
            <a:spLocks noGrp="1"/>
          </p:cNvSpPr>
          <p:nvPr>
            <p:ph type="sldNum" idx="51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9DFB036F-A702-49D8-A007-C7E1D0E7CBE3}"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PlaceHolder 1"/>
          <p:cNvSpPr>
            <a:spLocks noGrp="1"/>
          </p:cNvSpPr>
          <p:nvPr>
            <p:ph type="sldImg"/>
          </p:nvPr>
        </p:nvSpPr>
        <p:spPr>
          <a:xfrm>
            <a:off x="380880" y="685800"/>
            <a:ext cx="6095520" cy="3428640"/>
          </a:xfrm>
          <a:prstGeom prst="rect">
            <a:avLst/>
          </a:prstGeom>
          <a:ln w="0">
            <a:noFill/>
          </a:ln>
        </p:spPr>
      </p:sp>
      <p:sp>
        <p:nvSpPr>
          <p:cNvPr id="135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Le mécanisme de passage de paramètre en java donne la possibilité sur les objets un accès en cascade aux informations. Il faut, dans la mesure où le cout reste raisonnable </a:t>
            </a:r>
            <a:r>
              <a:rPr b="1" lang="fr-FR" sz="2000" strike="noStrike" u="none">
                <a:solidFill>
                  <a:srgbClr val="000000"/>
                </a:solidFill>
                <a:uFillTx/>
                <a:latin typeface="Arial"/>
              </a:rPr>
              <a:t>appliquer la loi Demeter</a:t>
            </a:r>
            <a:r>
              <a:rPr b="0" lang="fr-FR" sz="2000" strike="noStrike" u="none">
                <a:solidFill>
                  <a:srgbClr val="000000"/>
                </a:solidFill>
                <a:uFillTx/>
                <a:latin typeface="Arial"/>
              </a:rPr>
              <a:t> afin le logiciel reste facilement maintenable et surtout adaptable c’est à dire éligible à des interventions faciles.</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360" name="PlaceHolder 3"/>
          <p:cNvSpPr>
            <a:spLocks noGrp="1"/>
          </p:cNvSpPr>
          <p:nvPr>
            <p:ph type="sldNum" idx="51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28427DF-6BAF-4E69-AE4D-37B17ADFAE3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PlaceHolder 1"/>
          <p:cNvSpPr>
            <a:spLocks noGrp="1"/>
          </p:cNvSpPr>
          <p:nvPr>
            <p:ph type="sldImg"/>
          </p:nvPr>
        </p:nvSpPr>
        <p:spPr>
          <a:xfrm>
            <a:off x="380880" y="685800"/>
            <a:ext cx="6095520" cy="3428640"/>
          </a:xfrm>
          <a:prstGeom prst="rect">
            <a:avLst/>
          </a:prstGeom>
          <a:ln w="0">
            <a:noFill/>
          </a:ln>
        </p:spPr>
      </p:sp>
      <p:sp>
        <p:nvSpPr>
          <p:cNvPr id="120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façon de faire complètement </a:t>
            </a:r>
            <a:r>
              <a:rPr b="1" lang="fr-FR" sz="2000" strike="noStrike" u="none">
                <a:solidFill>
                  <a:srgbClr val="000000"/>
                </a:solidFill>
                <a:uFillTx/>
                <a:latin typeface="Arial"/>
              </a:rPr>
              <a:t>séquentielle</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chaque phase produit un </a:t>
            </a:r>
            <a:r>
              <a:rPr b="1" lang="fr-FR" sz="2000" strike="noStrike" u="none">
                <a:solidFill>
                  <a:srgbClr val="000000"/>
                </a:solidFill>
                <a:uFillTx/>
                <a:latin typeface="Arial"/>
              </a:rPr>
              <a:t>livrable (</a:t>
            </a:r>
            <a:r>
              <a:rPr b="0" lang="fr-FR" sz="2000" strike="noStrike" u="none">
                <a:solidFill>
                  <a:srgbClr val="000000"/>
                </a:solidFill>
                <a:uFillTx/>
                <a:latin typeface="Arial"/>
              </a:rPr>
              <a:t> de documents, version de l’application en cours de construction.</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Chaque livrable constitue une </a:t>
            </a:r>
            <a:r>
              <a:rPr b="0" lang="fr-FR" sz="2000" strike="noStrike" u="sng">
                <a:solidFill>
                  <a:srgbClr val="000000"/>
                </a:solidFill>
                <a:uFillTx/>
                <a:latin typeface="Arial"/>
              </a:rPr>
              <a:t>référence</a:t>
            </a:r>
            <a:r>
              <a:rPr b="0" lang="fr-FR" sz="2000" strike="noStrike" u="none">
                <a:solidFill>
                  <a:srgbClr val="000000"/>
                </a:solidFill>
                <a:uFillTx/>
                <a:latin typeface="Arial"/>
              </a:rPr>
              <a:t> au moment où il est produit</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Le </a:t>
            </a:r>
            <a:r>
              <a:rPr b="1" lang="fr-FR" sz="2000" strike="noStrike" u="none">
                <a:solidFill>
                  <a:srgbClr val="000000"/>
                </a:solidFill>
                <a:uFillTx/>
                <a:latin typeface="Arial"/>
              </a:rPr>
              <a:t>codage</a:t>
            </a:r>
            <a:r>
              <a:rPr b="0" lang="fr-FR" sz="2000" strike="noStrike" u="none">
                <a:solidFill>
                  <a:srgbClr val="000000"/>
                </a:solidFill>
                <a:uFillTx/>
                <a:latin typeface="Arial"/>
              </a:rPr>
              <a:t> occupe ici une place </a:t>
            </a:r>
            <a:r>
              <a:rPr b="0" lang="fr-FR" sz="2000" strike="noStrike" u="sng">
                <a:solidFill>
                  <a:srgbClr val="000000"/>
                </a:solidFill>
                <a:uFillTx/>
                <a:latin typeface="Arial"/>
              </a:rPr>
              <a:t>importante</a:t>
            </a:r>
            <a:r>
              <a:rPr b="0" lang="fr-FR" sz="2000" strike="noStrike" u="none">
                <a:solidFill>
                  <a:srgbClr val="000000"/>
                </a:solidFill>
                <a:uFillTx/>
                <a:latin typeface="Arial"/>
              </a:rPr>
              <a:t> en charge et en délai. Il y aura bien lieu de revenir sur les étapes de codage en fonction de ce que donnent les résultats des tests</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En général , plusieurs lots chacun en V DONC </a:t>
            </a:r>
            <a:r>
              <a:rPr b="1" lang="fr-FR" sz="2000" strike="noStrike" u="none">
                <a:solidFill>
                  <a:srgbClr val="000000"/>
                </a:solidFill>
                <a:uFillTx/>
                <a:latin typeface="Arial"/>
              </a:rPr>
              <a:t>plusieurs phases  de codage.</a:t>
            </a:r>
            <a:endParaRPr b="0" lang="fr-FR" sz="2000" strike="noStrike" u="none">
              <a:solidFill>
                <a:srgbClr val="000000"/>
              </a:solidFill>
              <a:uFillTx/>
              <a:latin typeface="Arial"/>
            </a:endParaRPr>
          </a:p>
          <a:p>
            <a:pPr marL="216000" indent="0">
              <a:lnSpc>
                <a:spcPct val="100000"/>
              </a:lnSpc>
              <a:buNone/>
            </a:pPr>
            <a:endParaRPr b="0" lang="fr-FR" sz="2000" strike="noStrike" u="none">
              <a:solidFill>
                <a:srgbClr val="000000"/>
              </a:solidFill>
              <a:uFillTx/>
              <a:latin typeface="Arial"/>
            </a:endParaRPr>
          </a:p>
        </p:txBody>
      </p:sp>
      <p:sp>
        <p:nvSpPr>
          <p:cNvPr id="1204" name="PlaceHolder 3"/>
          <p:cNvSpPr>
            <a:spLocks noGrp="1"/>
          </p:cNvSpPr>
          <p:nvPr>
            <p:ph type="sldNum" idx="46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637F703C-8DB2-47EE-8ED4-C4CDDABA6FD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sldImg"/>
          </p:nvPr>
        </p:nvSpPr>
        <p:spPr>
          <a:xfrm>
            <a:off x="380880" y="685800"/>
            <a:ext cx="6095520" cy="3428640"/>
          </a:xfrm>
          <a:prstGeom prst="rect">
            <a:avLst/>
          </a:prstGeom>
          <a:ln w="0">
            <a:noFill/>
          </a:ln>
        </p:spPr>
      </p:sp>
      <p:sp>
        <p:nvSpPr>
          <p:cNvPr id="136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63" name="PlaceHolder 3"/>
          <p:cNvSpPr>
            <a:spLocks noGrp="1"/>
          </p:cNvSpPr>
          <p:nvPr>
            <p:ph type="sldNum" idx="51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C224CB03-DEEE-4872-8DF8-0444F25C7E2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4" name="PlaceHolder 1"/>
          <p:cNvSpPr>
            <a:spLocks noGrp="1"/>
          </p:cNvSpPr>
          <p:nvPr>
            <p:ph type="sldImg"/>
          </p:nvPr>
        </p:nvSpPr>
        <p:spPr>
          <a:xfrm>
            <a:off x="380880" y="685800"/>
            <a:ext cx="6095520" cy="3428640"/>
          </a:xfrm>
          <a:prstGeom prst="rect">
            <a:avLst/>
          </a:prstGeom>
          <a:ln w="0">
            <a:noFill/>
          </a:ln>
        </p:spPr>
      </p:sp>
      <p:sp>
        <p:nvSpPr>
          <p:cNvPr id="136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66" name="PlaceHolder 3"/>
          <p:cNvSpPr>
            <a:spLocks noGrp="1"/>
          </p:cNvSpPr>
          <p:nvPr>
            <p:ph type="sldNum" idx="51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5E0B4B4-A44C-45F7-B78F-1AE30F072551}"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PlaceHolder 1"/>
          <p:cNvSpPr>
            <a:spLocks noGrp="1"/>
          </p:cNvSpPr>
          <p:nvPr>
            <p:ph type="sldImg"/>
          </p:nvPr>
        </p:nvSpPr>
        <p:spPr>
          <a:xfrm>
            <a:off x="380880" y="685800"/>
            <a:ext cx="6095520" cy="3428640"/>
          </a:xfrm>
          <a:prstGeom prst="rect">
            <a:avLst/>
          </a:prstGeom>
          <a:ln w="0">
            <a:noFill/>
          </a:ln>
        </p:spPr>
      </p:sp>
      <p:sp>
        <p:nvSpPr>
          <p:cNvPr id="136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69" name="PlaceHolder 3"/>
          <p:cNvSpPr>
            <a:spLocks noGrp="1"/>
          </p:cNvSpPr>
          <p:nvPr>
            <p:ph type="sldNum" idx="51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4818E8E6-5D59-4576-B5C0-31534996681D}"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0" name="PlaceHolder 1"/>
          <p:cNvSpPr>
            <a:spLocks noGrp="1"/>
          </p:cNvSpPr>
          <p:nvPr>
            <p:ph type="sldImg"/>
          </p:nvPr>
        </p:nvSpPr>
        <p:spPr>
          <a:xfrm>
            <a:off x="380880" y="685800"/>
            <a:ext cx="6095520" cy="3428640"/>
          </a:xfrm>
          <a:prstGeom prst="rect">
            <a:avLst/>
          </a:prstGeom>
          <a:ln w="0">
            <a:noFill/>
          </a:ln>
        </p:spPr>
      </p:sp>
      <p:sp>
        <p:nvSpPr>
          <p:cNvPr id="137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fr-FR" sz="2000" strike="noStrike" u="none">
                <a:solidFill>
                  <a:srgbClr val="000000"/>
                </a:solidFill>
                <a:uFillTx/>
                <a:latin typeface="Arial"/>
              </a:rPr>
              <a:t>Bonne pratique :</a:t>
            </a:r>
            <a:endParaRPr b="0" lang="fr-FR" sz="2000" strike="noStrike" u="none">
              <a:solidFill>
                <a:srgbClr val="000000"/>
              </a:solidFill>
              <a:uFillTx/>
              <a:latin typeface="Arial"/>
            </a:endParaRPr>
          </a:p>
          <a:p>
            <a:pPr marL="216000" indent="0">
              <a:lnSpc>
                <a:spcPct val="100000"/>
              </a:lnSpc>
              <a:buNone/>
            </a:pPr>
            <a:r>
              <a:rPr b="0" lang="fr-FR" sz="2000" strike="noStrike" u="none">
                <a:solidFill>
                  <a:srgbClr val="000000"/>
                </a:solidFill>
                <a:uFillTx/>
                <a:latin typeface="Arial"/>
              </a:rPr>
              <a:t> </a:t>
            </a:r>
            <a:r>
              <a:rPr b="0" lang="fr-FR" sz="2000" strike="noStrike" u="none">
                <a:solidFill>
                  <a:srgbClr val="000000"/>
                </a:solidFill>
                <a:uFillTx/>
                <a:latin typeface="Arial"/>
              </a:rPr>
              <a:t>Il faut surveiller la complexité cyclomatique des méthodes et en particulier on peut considérer qu’une méthode devrait avoir une </a:t>
            </a:r>
            <a:r>
              <a:rPr b="1" lang="fr-FR" sz="2000" strike="noStrike" u="none">
                <a:solidFill>
                  <a:srgbClr val="000000"/>
                </a:solidFill>
                <a:uFillTx/>
                <a:latin typeface="Arial"/>
              </a:rPr>
              <a:t>nombre cyclomatique inférieur à 15</a:t>
            </a:r>
            <a:r>
              <a:rPr b="0" lang="fr-FR" sz="2000" strike="noStrike" u="none">
                <a:solidFill>
                  <a:srgbClr val="000000"/>
                </a:solidFill>
                <a:uFillTx/>
                <a:latin typeface="Arial"/>
              </a:rPr>
              <a:t>. Si une méthode a plus de 15 chemins d'exécution, il est difficile de la comprendre et de la tester (pour un fichier on peut convenir d’un maximum de 100)</a:t>
            </a:r>
            <a:endParaRPr b="0" lang="fr-FR" sz="2000" strike="noStrike" u="none">
              <a:solidFill>
                <a:srgbClr val="000000"/>
              </a:solidFill>
              <a:uFillTx/>
              <a:latin typeface="Arial"/>
            </a:endParaRPr>
          </a:p>
        </p:txBody>
      </p:sp>
      <p:sp>
        <p:nvSpPr>
          <p:cNvPr id="1372" name="PlaceHolder 3"/>
          <p:cNvSpPr>
            <a:spLocks noGrp="1"/>
          </p:cNvSpPr>
          <p:nvPr>
            <p:ph type="sldNum" idx="51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5D6AD9F9-C43D-4833-9D8C-DEA9D899211B}"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PlaceHolder 1"/>
          <p:cNvSpPr>
            <a:spLocks noGrp="1"/>
          </p:cNvSpPr>
          <p:nvPr>
            <p:ph type="sldImg"/>
          </p:nvPr>
        </p:nvSpPr>
        <p:spPr>
          <a:xfrm>
            <a:off x="380880" y="685800"/>
            <a:ext cx="6095520" cy="3428640"/>
          </a:xfrm>
          <a:prstGeom prst="rect">
            <a:avLst/>
          </a:prstGeom>
          <a:ln w="0">
            <a:noFill/>
          </a:ln>
        </p:spPr>
      </p:sp>
      <p:sp>
        <p:nvSpPr>
          <p:cNvPr id="137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75" name="PlaceHolder 3"/>
          <p:cNvSpPr>
            <a:spLocks noGrp="1"/>
          </p:cNvSpPr>
          <p:nvPr>
            <p:ph type="sldNum" idx="51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DF44B84B-985D-44F5-A26F-F7BC23B6BBA4}"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6" name="PlaceHolder 1"/>
          <p:cNvSpPr>
            <a:spLocks noGrp="1"/>
          </p:cNvSpPr>
          <p:nvPr>
            <p:ph type="sldImg"/>
          </p:nvPr>
        </p:nvSpPr>
        <p:spPr>
          <a:xfrm>
            <a:off x="380880" y="685800"/>
            <a:ext cx="6095520" cy="3428640"/>
          </a:xfrm>
          <a:prstGeom prst="rect">
            <a:avLst/>
          </a:prstGeom>
          <a:ln w="0">
            <a:noFill/>
          </a:ln>
        </p:spPr>
      </p:sp>
      <p:sp>
        <p:nvSpPr>
          <p:cNvPr id="137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78" name="PlaceHolder 3"/>
          <p:cNvSpPr>
            <a:spLocks noGrp="1"/>
          </p:cNvSpPr>
          <p:nvPr>
            <p:ph type="sldNum" idx="52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7BC6E706-665C-4FD7-B3F9-140C10159680}"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PlaceHolder 1"/>
          <p:cNvSpPr>
            <a:spLocks noGrp="1"/>
          </p:cNvSpPr>
          <p:nvPr>
            <p:ph type="sldImg"/>
          </p:nvPr>
        </p:nvSpPr>
        <p:spPr>
          <a:xfrm>
            <a:off x="380880" y="685800"/>
            <a:ext cx="6095520" cy="3428640"/>
          </a:xfrm>
          <a:prstGeom prst="rect">
            <a:avLst/>
          </a:prstGeom>
          <a:ln w="0">
            <a:noFill/>
          </a:ln>
        </p:spPr>
      </p:sp>
      <p:sp>
        <p:nvSpPr>
          <p:cNvPr id="138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81" name="PlaceHolder 3"/>
          <p:cNvSpPr>
            <a:spLocks noGrp="1"/>
          </p:cNvSpPr>
          <p:nvPr>
            <p:ph type="sldNum" idx="52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1D60D9AD-F9E6-4D0C-8433-AA2CAA02683C}"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2" name="PlaceHolder 1"/>
          <p:cNvSpPr>
            <a:spLocks noGrp="1"/>
          </p:cNvSpPr>
          <p:nvPr>
            <p:ph type="sldImg"/>
          </p:nvPr>
        </p:nvSpPr>
        <p:spPr>
          <a:xfrm>
            <a:off x="380880" y="685800"/>
            <a:ext cx="6095520" cy="3428640"/>
          </a:xfrm>
          <a:prstGeom prst="rect">
            <a:avLst/>
          </a:prstGeom>
          <a:ln w="0">
            <a:noFill/>
          </a:ln>
        </p:spPr>
      </p:sp>
      <p:sp>
        <p:nvSpPr>
          <p:cNvPr id="138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84" name="PlaceHolder 3"/>
          <p:cNvSpPr>
            <a:spLocks noGrp="1"/>
          </p:cNvSpPr>
          <p:nvPr>
            <p:ph type="sldNum" idx="52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357F88FB-26D3-4E46-AD9B-BEA55BDA5932}"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PlaceHolder 1"/>
          <p:cNvSpPr>
            <a:spLocks noGrp="1"/>
          </p:cNvSpPr>
          <p:nvPr>
            <p:ph type="sldImg"/>
          </p:nvPr>
        </p:nvSpPr>
        <p:spPr>
          <a:xfrm>
            <a:off x="380880" y="685800"/>
            <a:ext cx="6095520" cy="3428640"/>
          </a:xfrm>
          <a:prstGeom prst="rect">
            <a:avLst/>
          </a:prstGeom>
          <a:ln w="0">
            <a:noFill/>
          </a:ln>
        </p:spPr>
      </p:sp>
      <p:sp>
        <p:nvSpPr>
          <p:cNvPr id="138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1387" name="PlaceHolder 3"/>
          <p:cNvSpPr>
            <a:spLocks noGrp="1"/>
          </p:cNvSpPr>
          <p:nvPr>
            <p:ph type="sldNum" idx="52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chemeClr val="dk1"/>
                </a:solidFill>
                <a:uFillTx/>
                <a:latin typeface="Times New Roman"/>
              </a:defRPr>
            </a:lvl1pPr>
          </a:lstStyle>
          <a:p>
            <a:pPr indent="0" algn="r">
              <a:lnSpc>
                <a:spcPct val="100000"/>
              </a:lnSpc>
              <a:buNone/>
            </a:pPr>
            <a:fld id="{E107C964-10DE-4891-8FD9-9572FB93575E}" type="slidenum">
              <a:rPr b="0" lang="fr-FR" sz="1200" strike="noStrike" u="none">
                <a:solidFill>
                  <a:schemeClr val="dk1"/>
                </a:solidFill>
                <a:uFillTx/>
                <a:latin typeface="Times New Roman"/>
              </a:rPr>
              <a:t>1</a:t>
            </a:fld>
            <a:endParaRPr b="0" lang="fr-FR"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7.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re et sous-titr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41DEE287-E40F-4F0D-831A-3E7CE2535FF5}" type="slidenum">
              <a:t>&lt;#&gt;</a:t>
            </a:fld>
          </a:p>
        </p:txBody>
      </p:sp>
      <p:sp>
        <p:nvSpPr>
          <p:cNvPr id="4" name="PlaceHolder 3"/>
          <p:cNvSpPr>
            <a:spLocks noGrp="1"/>
          </p:cNvSpPr>
          <p:nvPr>
            <p:ph type="dt" idx="1"/>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hapitr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8606655D-87ED-40E9-BC29-79C4F42C4A1B}"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re et contenu">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52E364BF-D487-4520-A227-9B3E1E9F48F8}" type="slidenum">
              <a:t>&lt;#&gt;</a:t>
            </a:fld>
          </a:p>
        </p:txBody>
      </p:sp>
      <p:sp>
        <p:nvSpPr>
          <p:cNvPr id="4" name="PlaceHolder 3"/>
          <p:cNvSpPr>
            <a:spLocks noGrp="1"/>
          </p:cNvSpPr>
          <p:nvPr>
            <p:ph type="dt" idx="7"/>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ommair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B6F87C55-C28C-4862-9F4A-91ACE14EB2D7}" type="slidenum">
              <a:t>&lt;#&gt;</a:t>
            </a:fld>
          </a:p>
        </p:txBody>
      </p:sp>
      <p:sp>
        <p:nvSpPr>
          <p:cNvPr id="4" name="PlaceHolder 3"/>
          <p:cNvSpPr>
            <a:spLocks noGrp="1"/>
          </p:cNvSpPr>
          <p:nvPr>
            <p:ph type="dt" idx="10"/>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re et contenu">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900000"/>
            <a:ext cx="8423640" cy="719640"/>
          </a:xfrm>
          <a:prstGeom prst="rect">
            <a:avLst/>
          </a:prstGeom>
          <a:noFill/>
          <a:ln w="0">
            <a:noFill/>
          </a:ln>
        </p:spPr>
        <p:txBody>
          <a:bodyPr lIns="0" rIns="0" tIns="0" bIns="0" anchor="ctr">
            <a:noAutofit/>
          </a:bodyPr>
          <a:p>
            <a:pPr indent="0">
              <a:buNone/>
            </a:pPr>
            <a:endParaRPr b="0" lang="fr-FR" sz="1800" strike="noStrike" u="none">
              <a:solidFill>
                <a:schemeClr val="dk1"/>
              </a:solidFill>
              <a:uFillTx/>
              <a:latin typeface="Arial"/>
            </a:endParaRPr>
          </a:p>
        </p:txBody>
      </p:sp>
      <p:sp>
        <p:nvSpPr>
          <p:cNvPr id="48" name="PlaceHolder 2"/>
          <p:cNvSpPr>
            <a:spLocks noGrp="1"/>
          </p:cNvSpPr>
          <p:nvPr>
            <p:ph/>
          </p:nvPr>
        </p:nvSpPr>
        <p:spPr>
          <a:xfrm>
            <a:off x="360000" y="1836000"/>
            <a:ext cx="8423640" cy="2573640"/>
          </a:xfrm>
          <a:prstGeom prst="rect">
            <a:avLst/>
          </a:prstGeom>
          <a:noFill/>
          <a:ln w="0">
            <a:noFill/>
          </a:ln>
        </p:spPr>
        <p:txBody>
          <a:bodyPr lIns="0" rIns="0" tIns="0" bIns="0" anchor="t">
            <a:normAutofit/>
          </a:bodyPr>
          <a:p>
            <a:pPr indent="0">
              <a:spcBef>
                <a:spcPts val="1417"/>
              </a:spcBef>
              <a:buNone/>
            </a:pPr>
            <a:endParaRPr b="0" lang="fr-FR" sz="1050" strike="noStrike" u="none">
              <a:solidFill>
                <a:schemeClr val="dk1"/>
              </a:solidFill>
              <a:uFillTx/>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51FB8D61-3FDE-41B5-A7F3-E14FE597A1CE}" type="slidenum">
              <a:t>&lt;#&gt;</a:t>
            </a:fld>
          </a:p>
        </p:txBody>
      </p:sp>
      <p:sp>
        <p:nvSpPr>
          <p:cNvPr id="6" name="PlaceHolder 5"/>
          <p:cNvSpPr>
            <a:spLocks noGrp="1"/>
          </p:cNvSpPr>
          <p:nvPr>
            <p:ph type="dt" idx="13"/>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re et contenu">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83F9D293-DE09-433E-80BF-88FFF344F364}" type="slidenum">
              <a:t>&lt;#&gt;</a:t>
            </a:fld>
          </a:p>
        </p:txBody>
      </p:sp>
      <p:sp>
        <p:nvSpPr>
          <p:cNvPr id="4" name="PlaceHolder 3"/>
          <p:cNvSpPr>
            <a:spLocks noGrp="1"/>
          </p:cNvSpPr>
          <p:nvPr>
            <p:ph type="dt" idx="13"/>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1_Titre et contenu">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900000"/>
            <a:ext cx="8423640" cy="719640"/>
          </a:xfrm>
          <a:prstGeom prst="rect">
            <a:avLst/>
          </a:prstGeom>
          <a:noFill/>
          <a:ln w="0">
            <a:noFill/>
          </a:ln>
        </p:spPr>
        <p:txBody>
          <a:bodyPr lIns="0" rIns="0" tIns="0" bIns="0" anchor="ctr">
            <a:noAutofit/>
          </a:bodyPr>
          <a:p>
            <a:pPr indent="0">
              <a:buNone/>
            </a:pPr>
            <a:endParaRPr b="0" lang="fr-FR" sz="1800" strike="noStrike" u="none">
              <a:solidFill>
                <a:schemeClr val="dk1"/>
              </a:solidFill>
              <a:uFillTx/>
              <a:latin typeface="Arial"/>
            </a:endParaRPr>
          </a:p>
        </p:txBody>
      </p:sp>
      <p:sp>
        <p:nvSpPr>
          <p:cNvPr id="50" name="PlaceHolder 2"/>
          <p:cNvSpPr>
            <a:spLocks noGrp="1"/>
          </p:cNvSpPr>
          <p:nvPr>
            <p:ph/>
          </p:nvPr>
        </p:nvSpPr>
        <p:spPr>
          <a:xfrm>
            <a:off x="360000" y="1836000"/>
            <a:ext cx="8423640" cy="2573640"/>
          </a:xfrm>
          <a:prstGeom prst="rect">
            <a:avLst/>
          </a:prstGeom>
          <a:noFill/>
          <a:ln w="0">
            <a:noFill/>
          </a:ln>
        </p:spPr>
        <p:txBody>
          <a:bodyPr lIns="0" rIns="0" tIns="0" bIns="0" anchor="t">
            <a:normAutofit/>
          </a:bodyPr>
          <a:p>
            <a:pPr indent="0">
              <a:spcBef>
                <a:spcPts val="1417"/>
              </a:spcBef>
              <a:buNone/>
            </a:pPr>
            <a:endParaRPr b="0" lang="fr-FR" sz="1050" strike="noStrike" u="none">
              <a:solidFill>
                <a:schemeClr val="dk1"/>
              </a:solidFill>
              <a:uFillTx/>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50E9313F-54B9-444D-964D-B7C8ABA8F3A0}" type="slidenum">
              <a:t>&lt;#&gt;</a:t>
            </a:fld>
          </a:p>
        </p:txBody>
      </p:sp>
      <p:sp>
        <p:nvSpPr>
          <p:cNvPr id="6" name="PlaceHolder 5"/>
          <p:cNvSpPr>
            <a:spLocks noGrp="1"/>
          </p:cNvSpPr>
          <p:nvPr>
            <p:ph type="dt" idx="13"/>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re et contenu">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9BA2C588-5049-4807-818A-7BB67C782654}" type="slidenum">
              <a:t>&lt;#&gt;</a:t>
            </a:fld>
          </a:p>
        </p:txBody>
      </p:sp>
      <p:sp>
        <p:nvSpPr>
          <p:cNvPr id="4" name="PlaceHolder 3"/>
          <p:cNvSpPr>
            <a:spLocks noGrp="1"/>
          </p:cNvSpPr>
          <p:nvPr>
            <p:ph type="dt" idx="16"/>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re et contenu_">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900000"/>
            <a:ext cx="8423640" cy="719640"/>
          </a:xfrm>
          <a:prstGeom prst="rect">
            <a:avLst/>
          </a:prstGeom>
          <a:noFill/>
          <a:ln w="0">
            <a:noFill/>
          </a:ln>
        </p:spPr>
        <p:txBody>
          <a:bodyPr lIns="0" rIns="0" tIns="0" bIns="0" anchor="ctr">
            <a:noAutofit/>
          </a:bodyPr>
          <a:p>
            <a:pPr indent="0">
              <a:buNone/>
            </a:pPr>
            <a:endParaRPr b="0" lang="fr-FR" sz="1800" strike="noStrike" u="none">
              <a:solidFill>
                <a:schemeClr val="dk1"/>
              </a:solidFill>
              <a:uFillTx/>
              <a:latin typeface="Arial"/>
            </a:endParaRPr>
          </a:p>
        </p:txBody>
      </p:sp>
      <p:sp>
        <p:nvSpPr>
          <p:cNvPr id="69" name="PlaceHolder 2"/>
          <p:cNvSpPr>
            <a:spLocks noGrp="1"/>
          </p:cNvSpPr>
          <p:nvPr>
            <p:ph/>
          </p:nvPr>
        </p:nvSpPr>
        <p:spPr>
          <a:xfrm>
            <a:off x="360000" y="1836000"/>
            <a:ext cx="8423640" cy="2573640"/>
          </a:xfrm>
          <a:prstGeom prst="rect">
            <a:avLst/>
          </a:prstGeom>
          <a:noFill/>
          <a:ln w="0">
            <a:noFill/>
          </a:ln>
        </p:spPr>
        <p:txBody>
          <a:bodyPr lIns="0" rIns="0" tIns="0" bIns="0" anchor="t">
            <a:normAutofit/>
          </a:bodyPr>
          <a:p>
            <a:pPr indent="0">
              <a:spcBef>
                <a:spcPts val="1417"/>
              </a:spcBef>
              <a:buNone/>
            </a:pPr>
            <a:endParaRPr b="0" lang="fr-FR" sz="1050" strike="noStrike" u="none">
              <a:solidFill>
                <a:schemeClr val="dk1"/>
              </a:solidFill>
              <a:uFillTx/>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80DD9A71-96B3-43C8-8BEC-FAFB70D455C9}" type="slidenum">
              <a:t>&lt;#&gt;</a:t>
            </a:fld>
          </a:p>
        </p:txBody>
      </p:sp>
      <p:sp>
        <p:nvSpPr>
          <p:cNvPr id="6" name="PlaceHolder 5"/>
          <p:cNvSpPr>
            <a:spLocks noGrp="1"/>
          </p:cNvSpPr>
          <p:nvPr>
            <p:ph type="dt" idx="21"/>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1.jpeg"/><Relationship Id="rId5" Type="http://schemas.openxmlformats.org/officeDocument/2006/relationships/image" Target="../media/image3.png"/><Relationship Id="rId6"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8.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0" name="Connecteur droit 9"/>
          <p:cNvCxnSpPr/>
          <p:nvPr/>
        </p:nvCxnSpPr>
        <p:spPr>
          <a:xfrm>
            <a:off x="360000" y="4784400"/>
            <a:ext cx="8424360" cy="360"/>
          </a:xfrm>
          <a:prstGeom prst="straightConnector1">
            <a:avLst/>
          </a:prstGeom>
          <a:ln w="10160">
            <a:solidFill>
              <a:srgbClr val="000000"/>
            </a:solidFill>
            <a:round/>
          </a:ln>
        </p:spPr>
      </p:cxnSp>
      <p:pic>
        <p:nvPicPr>
          <p:cNvPr id="1" name="Image 8" descr=""/>
          <p:cNvPicPr/>
          <p:nvPr/>
        </p:nvPicPr>
        <p:blipFill>
          <a:blip r:embed="rId2"/>
          <a:stretch/>
        </p:blipFill>
        <p:spPr>
          <a:xfrm>
            <a:off x="289440" y="110160"/>
            <a:ext cx="552600" cy="500400"/>
          </a:xfrm>
          <a:prstGeom prst="rect">
            <a:avLst/>
          </a:prstGeom>
          <a:noFill/>
          <a:ln w="0">
            <a:noFill/>
          </a:ln>
        </p:spPr>
      </p:pic>
      <p:pic>
        <p:nvPicPr>
          <p:cNvPr id="2" name="Image 10" descr=""/>
          <p:cNvPicPr/>
          <p:nvPr/>
        </p:nvPicPr>
        <p:blipFill>
          <a:blip r:embed="rId3"/>
          <a:stretch/>
        </p:blipFill>
        <p:spPr>
          <a:xfrm>
            <a:off x="1150560" y="182520"/>
            <a:ext cx="358200" cy="358200"/>
          </a:xfrm>
          <a:prstGeom prst="rect">
            <a:avLst/>
          </a:prstGeom>
          <a:noFill/>
          <a:ln w="0">
            <a:noFill/>
          </a:ln>
        </p:spPr>
      </p:pic>
      <p:sp>
        <p:nvSpPr>
          <p:cNvPr id="3" name="PlaceHolder 1"/>
          <p:cNvSpPr>
            <a:spLocks noGrp="1"/>
          </p:cNvSpPr>
          <p:nvPr>
            <p:ph type="title"/>
          </p:nvPr>
        </p:nvSpPr>
        <p:spPr>
          <a:xfrm>
            <a:off x="0" y="0"/>
            <a:ext cx="179640" cy="179640"/>
          </a:xfrm>
          <a:prstGeom prst="rect">
            <a:avLst/>
          </a:prstGeom>
          <a:noFill/>
          <a:ln w="0">
            <a:solidFill>
              <a:srgbClr val="000000">
                <a:alpha val="0"/>
              </a:srgbClr>
            </a:solidFill>
          </a:ln>
        </p:spPr>
        <p:txBody>
          <a:bodyPr lIns="0" rIns="0" tIns="0" bIns="0" anchor="t">
            <a:noAutofit/>
          </a:bodyPr>
          <a:p>
            <a:pPr indent="0" defTabSz="914400">
              <a:lnSpc>
                <a:spcPct val="90000"/>
              </a:lnSpc>
              <a:buNone/>
            </a:pPr>
            <a:r>
              <a:rPr b="1" lang="fr-FR" sz="100" strike="noStrike" u="none">
                <a:solidFill>
                  <a:schemeClr val="dk1">
                    <a:alpha val="0"/>
                  </a:schemeClr>
                </a:solidFill>
                <a:uFillTx/>
                <a:latin typeface="Arial"/>
              </a:rPr>
              <a:t>Titre</a:t>
            </a:r>
            <a:endParaRPr b="0" lang="fr-FR" sz="100" strike="noStrike" u="none">
              <a:solidFill>
                <a:schemeClr val="dk1"/>
              </a:solidFill>
              <a:uFillTx/>
              <a:latin typeface="Arial"/>
            </a:endParaRPr>
          </a:p>
        </p:txBody>
      </p:sp>
      <p:sp>
        <p:nvSpPr>
          <p:cNvPr id="4" name="PlaceHolder 2"/>
          <p:cNvSpPr>
            <a:spLocks noGrp="1"/>
          </p:cNvSpPr>
          <p:nvPr>
            <p:ph type="dt" idx="1"/>
          </p:nvPr>
        </p:nvSpPr>
        <p:spPr>
          <a:xfrm>
            <a:off x="7614000" y="4783680"/>
            <a:ext cx="116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cap="all">
                <a:solidFill>
                  <a:schemeClr val="dk1"/>
                </a:solidFill>
                <a:uFillTx/>
                <a:latin typeface="Arial"/>
              </a:defRPr>
            </a:lvl1pPr>
          </a:lstStyle>
          <a:p>
            <a:pPr indent="0" algn="r" defTabSz="914400">
              <a:lnSpc>
                <a:spcPct val="100000"/>
              </a:lnSpc>
              <a:buNone/>
            </a:pPr>
            <a:r>
              <a:rPr b="1" lang="fr-FR" sz="750" strike="noStrike" u="none" cap="all">
                <a:solidFill>
                  <a:schemeClr val="dk1"/>
                </a:solidFill>
                <a:uFillTx/>
                <a:latin typeface="Arial"/>
              </a:rPr>
              <a:t> </a:t>
            </a:r>
            <a:endParaRPr b="0" lang="fr-FR" sz="750" strike="noStrike" u="none">
              <a:solidFill>
                <a:srgbClr val="000000"/>
              </a:solidFill>
              <a:uFillTx/>
              <a:latin typeface="Times New Roman"/>
            </a:endParaRPr>
          </a:p>
        </p:txBody>
      </p:sp>
      <p:sp>
        <p:nvSpPr>
          <p:cNvPr id="5" name="PlaceHolder 3"/>
          <p:cNvSpPr>
            <a:spLocks noGrp="1"/>
          </p:cNvSpPr>
          <p:nvPr>
            <p:ph type="ftr" idx="2"/>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 </a:t>
            </a:r>
            <a:endParaRPr b="0" lang="fr-FR" sz="750" strike="noStrike" u="none">
              <a:solidFill>
                <a:srgbClr val="000000"/>
              </a:solidFill>
              <a:uFillTx/>
              <a:latin typeface="Times New Roman"/>
            </a:endParaRPr>
          </a:p>
        </p:txBody>
      </p:sp>
      <p:sp>
        <p:nvSpPr>
          <p:cNvPr id="6" name="PlaceHolder 4"/>
          <p:cNvSpPr>
            <a:spLocks noGrp="1"/>
          </p:cNvSpPr>
          <p:nvPr>
            <p:ph type="sldNum" idx="3"/>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9ED1D16-A526-48F7-BC3C-783A11548D11}" type="slidenum">
              <a:rPr b="1" lang="fr-FR" sz="750" strike="noStrike" u="none">
                <a:solidFill>
                  <a:schemeClr val="dk1"/>
                </a:solidFill>
                <a:uFillTx/>
                <a:latin typeface="Arial"/>
              </a:rPr>
              <a:t>136</a:t>
            </a:fld>
            <a:endParaRPr b="0" lang="fr-FR" sz="750" strike="noStrike" u="none">
              <a:solidFill>
                <a:srgbClr val="000000"/>
              </a:solidFill>
              <a:uFillTx/>
              <a:latin typeface="Times New Roman"/>
            </a:endParaRPr>
          </a:p>
        </p:txBody>
      </p:sp>
      <p:sp>
        <p:nvSpPr>
          <p:cNvPr id="7" name="PlaceHolder 5"/>
          <p:cNvSpPr>
            <a:spLocks noGrp="1"/>
          </p:cNvSpPr>
          <p:nvPr>
            <p:ph type="body"/>
          </p:nvPr>
        </p:nvSpPr>
        <p:spPr>
          <a:xfrm>
            <a:off x="360000" y="2346120"/>
            <a:ext cx="8423640" cy="2076840"/>
          </a:xfrm>
          <a:prstGeom prst="rect">
            <a:avLst/>
          </a:prstGeom>
          <a:noFill/>
          <a:ln w="0">
            <a:noFill/>
          </a:ln>
        </p:spPr>
        <p:txBody>
          <a:bodyPr lIns="0" rIns="0" tIns="0" bIns="0" anchor="t">
            <a:noAutofit/>
          </a:bodyPr>
          <a:p>
            <a:pPr indent="0" defTabSz="914400">
              <a:lnSpc>
                <a:spcPct val="90000"/>
              </a:lnSpc>
              <a:buNone/>
              <a:tabLst>
                <a:tab algn="l" pos="0"/>
              </a:tabLst>
            </a:pPr>
            <a:r>
              <a:rPr b="1" lang="fr-FR" sz="3250" strike="noStrike" u="none" cap="all">
                <a:solidFill>
                  <a:schemeClr val="dk1"/>
                </a:solidFill>
                <a:uFillTx/>
                <a:latin typeface="Arial"/>
              </a:rPr>
              <a:t>Titre</a:t>
            </a:r>
            <a:endParaRPr b="0" lang="fr-FR" sz="3250" strike="noStrike" u="none">
              <a:solidFill>
                <a:schemeClr val="dk1"/>
              </a:solidFill>
              <a:uFillTx/>
              <a:latin typeface="Arial"/>
            </a:endParaRPr>
          </a:p>
          <a:p>
            <a:pPr indent="0" defTabSz="914400">
              <a:lnSpc>
                <a:spcPct val="100000"/>
              </a:lnSpc>
              <a:spcBef>
                <a:spcPts val="499"/>
              </a:spcBef>
              <a:buNone/>
              <a:tabLst>
                <a:tab algn="l" pos="0"/>
              </a:tabLst>
            </a:pPr>
            <a:r>
              <a:rPr b="0" lang="fr-FR" sz="1850" strike="noStrike" u="none">
                <a:solidFill>
                  <a:schemeClr val="dk1"/>
                </a:solidFill>
                <a:uFillTx/>
                <a:latin typeface="Arial"/>
              </a:rPr>
              <a:t>Sous-titre</a:t>
            </a:r>
            <a:endParaRPr b="0" lang="fr-FR" sz="1850" strike="noStrike" u="none">
              <a:solidFill>
                <a:schemeClr val="dk1"/>
              </a:solidFill>
              <a:uFillTx/>
              <a:latin typeface="Arial"/>
            </a:endParaRPr>
          </a:p>
        </p:txBody>
      </p:sp>
      <p:cxnSp>
        <p:nvCxnSpPr>
          <p:cNvPr id="8" name="Connecteur droit 11"/>
          <p:cNvCxnSpPr/>
          <p:nvPr/>
        </p:nvCxnSpPr>
        <p:spPr>
          <a:xfrm>
            <a:off x="360000" y="4784400"/>
            <a:ext cx="8424360" cy="360"/>
          </a:xfrm>
          <a:prstGeom prst="straightConnector1">
            <a:avLst/>
          </a:prstGeom>
          <a:ln w="10160">
            <a:solidFill>
              <a:srgbClr val="000000"/>
            </a:solidFill>
            <a:round/>
          </a:ln>
        </p:spPr>
      </p:cxnSp>
      <p:pic>
        <p:nvPicPr>
          <p:cNvPr id="9" name="Image 8" descr=""/>
          <p:cNvPicPr/>
          <p:nvPr/>
        </p:nvPicPr>
        <p:blipFill>
          <a:blip r:embed="rId4"/>
          <a:stretch/>
        </p:blipFill>
        <p:spPr>
          <a:xfrm>
            <a:off x="159120" y="159480"/>
            <a:ext cx="1607040" cy="1455840"/>
          </a:xfrm>
          <a:prstGeom prst="rect">
            <a:avLst/>
          </a:prstGeom>
          <a:noFill/>
          <a:ln w="0">
            <a:noFill/>
          </a:ln>
        </p:spPr>
      </p:pic>
      <p:pic>
        <p:nvPicPr>
          <p:cNvPr id="10" name="Image 9" descr=""/>
          <p:cNvPicPr/>
          <p:nvPr/>
        </p:nvPicPr>
        <p:blipFill>
          <a:blip r:embed="rId5"/>
          <a:stretch/>
        </p:blipFill>
        <p:spPr>
          <a:xfrm>
            <a:off x="7653240" y="349200"/>
            <a:ext cx="1098360" cy="10983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49" r:id="rId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11" name="Connecteur droit 9"/>
          <p:cNvCxnSpPr/>
          <p:nvPr/>
        </p:nvCxnSpPr>
        <p:spPr>
          <a:xfrm>
            <a:off x="360000" y="4784400"/>
            <a:ext cx="8424360" cy="360"/>
          </a:xfrm>
          <a:prstGeom prst="straightConnector1">
            <a:avLst/>
          </a:prstGeom>
          <a:ln w="10160">
            <a:solidFill>
              <a:srgbClr val="000000"/>
            </a:solidFill>
            <a:round/>
          </a:ln>
        </p:spPr>
      </p:cxnSp>
      <p:pic>
        <p:nvPicPr>
          <p:cNvPr id="12" name="Image 8" descr=""/>
          <p:cNvPicPr/>
          <p:nvPr/>
        </p:nvPicPr>
        <p:blipFill>
          <a:blip r:embed="rId2"/>
          <a:stretch/>
        </p:blipFill>
        <p:spPr>
          <a:xfrm>
            <a:off x="289440" y="110160"/>
            <a:ext cx="552600" cy="500400"/>
          </a:xfrm>
          <a:prstGeom prst="rect">
            <a:avLst/>
          </a:prstGeom>
          <a:noFill/>
          <a:ln w="0">
            <a:noFill/>
          </a:ln>
        </p:spPr>
      </p:pic>
      <p:pic>
        <p:nvPicPr>
          <p:cNvPr id="13" name="Image 10" descr=""/>
          <p:cNvPicPr/>
          <p:nvPr/>
        </p:nvPicPr>
        <p:blipFill>
          <a:blip r:embed="rId3"/>
          <a:stretch/>
        </p:blipFill>
        <p:spPr>
          <a:xfrm>
            <a:off x="1150560" y="182520"/>
            <a:ext cx="358200" cy="358200"/>
          </a:xfrm>
          <a:prstGeom prst="rect">
            <a:avLst/>
          </a:prstGeom>
          <a:noFill/>
          <a:ln w="0">
            <a:noFill/>
          </a:ln>
        </p:spPr>
      </p:pic>
      <p:sp>
        <p:nvSpPr>
          <p:cNvPr id="14" name="Rectangle 5"/>
          <p:cNvSpPr/>
          <p:nvPr/>
        </p:nvSpPr>
        <p:spPr>
          <a:xfrm>
            <a:off x="0" y="627480"/>
            <a:ext cx="9143640" cy="4515480"/>
          </a:xfrm>
          <a:prstGeom prst="rect">
            <a:avLst/>
          </a:prstGeom>
          <a:solidFill>
            <a:schemeClr val="bg1">
              <a:lumMod val="85000"/>
            </a:schemeClr>
          </a:solidFill>
          <a:ln>
            <a:solidFill>
              <a:srgbClr val="ffffff">
                <a:lumMod val="85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uFillTx/>
              <a:latin typeface="Arial"/>
            </a:endParaRPr>
          </a:p>
        </p:txBody>
      </p:sp>
      <p:sp>
        <p:nvSpPr>
          <p:cNvPr id="15"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ctr">
            <a:noAutofit/>
          </a:bodyPr>
          <a:p>
            <a:pPr marL="396000" indent="-396000" defTabSz="914400">
              <a:lnSpc>
                <a:spcPct val="90000"/>
              </a:lnSpc>
              <a:buClr>
                <a:srgbClr val="000000"/>
              </a:buClr>
              <a:buFont typeface="Arial"/>
              <a:buAutoNum type="arabicPeriod"/>
            </a:pPr>
            <a:r>
              <a:rPr b="1" lang="fr-FR" sz="3250" strike="noStrike" u="none">
                <a:solidFill>
                  <a:schemeClr val="dk1"/>
                </a:solidFill>
                <a:uFillTx/>
                <a:latin typeface="Arial"/>
              </a:rPr>
              <a:t>Titre</a:t>
            </a:r>
            <a:endParaRPr b="0" lang="fr-FR" sz="3250" strike="noStrike" u="none">
              <a:solidFill>
                <a:schemeClr val="dk1"/>
              </a:solidFill>
              <a:uFillTx/>
              <a:latin typeface="Arial"/>
            </a:endParaRPr>
          </a:p>
        </p:txBody>
      </p:sp>
      <p:sp>
        <p:nvSpPr>
          <p:cNvPr id="16" name="PlaceHolder 2"/>
          <p:cNvSpPr>
            <a:spLocks noGrp="1"/>
          </p:cNvSpPr>
          <p:nvPr>
            <p:ph type="dt" idx="4"/>
          </p:nvPr>
        </p:nvSpPr>
        <p:spPr>
          <a:xfrm>
            <a:off x="7614000" y="4783680"/>
            <a:ext cx="116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cap="all">
                <a:solidFill>
                  <a:schemeClr val="dk1"/>
                </a:solidFill>
                <a:uFillTx/>
                <a:latin typeface="Arial"/>
              </a:defRPr>
            </a:lvl1pPr>
          </a:lstStyle>
          <a:p>
            <a:pPr indent="0" algn="r" defTabSz="914400">
              <a:lnSpc>
                <a:spcPct val="100000"/>
              </a:lnSpc>
              <a:buNone/>
            </a:pPr>
            <a:r>
              <a:rPr b="1" lang="fr-FR" sz="750" strike="noStrike" u="none" cap="all">
                <a:solidFill>
                  <a:schemeClr val="dk1"/>
                </a:solidFill>
                <a:uFillTx/>
                <a:latin typeface="Arial"/>
              </a:rPr>
              <a:t> </a:t>
            </a:r>
            <a:endParaRPr b="0" lang="fr-FR" sz="750" strike="noStrike" u="none">
              <a:solidFill>
                <a:srgbClr val="000000"/>
              </a:solidFill>
              <a:uFillTx/>
              <a:latin typeface="Times New Roman"/>
            </a:endParaRPr>
          </a:p>
        </p:txBody>
      </p:sp>
      <p:sp>
        <p:nvSpPr>
          <p:cNvPr id="17" name="PlaceHolder 3"/>
          <p:cNvSpPr>
            <a:spLocks noGrp="1"/>
          </p:cNvSpPr>
          <p:nvPr>
            <p:ph type="ftr" idx="5"/>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 </a:t>
            </a:r>
            <a:endParaRPr b="0" lang="fr-FR" sz="750" strike="noStrike" u="none">
              <a:solidFill>
                <a:srgbClr val="000000"/>
              </a:solidFill>
              <a:uFillTx/>
              <a:latin typeface="Times New Roman"/>
            </a:endParaRPr>
          </a:p>
        </p:txBody>
      </p:sp>
      <p:sp>
        <p:nvSpPr>
          <p:cNvPr id="18" name="PlaceHolder 4"/>
          <p:cNvSpPr>
            <a:spLocks noGrp="1"/>
          </p:cNvSpPr>
          <p:nvPr>
            <p:ph type="sldNum" idx="6"/>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FED279C-75F9-4FF5-8006-E862170BD41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9"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050" strike="noStrike" u="none">
                <a:solidFill>
                  <a:schemeClr val="dk1"/>
                </a:solidFill>
                <a:uFillTx/>
                <a:latin typeface="Arial"/>
              </a:rPr>
              <a:t>Cliquez pour éditer le format du plan de texte</a:t>
            </a:r>
            <a:endParaRPr b="0" lang="fr-FR" sz="1050" strike="noStrike" u="none">
              <a:solidFill>
                <a:schemeClr val="dk1"/>
              </a:solidFill>
              <a:uFillTx/>
              <a:latin typeface="Arial"/>
            </a:endParaRPr>
          </a:p>
          <a:p>
            <a:pPr lvl="1" marL="864000" indent="-324000">
              <a:spcBef>
                <a:spcPts val="1134"/>
              </a:spcBef>
              <a:buClr>
                <a:srgbClr val="000000"/>
              </a:buClr>
              <a:buSzPct val="75000"/>
              <a:buFont typeface="Symbol" charset="2"/>
              <a:buChar char=""/>
            </a:pPr>
            <a:r>
              <a:rPr b="0" lang="fr-FR" sz="850" strike="noStrike" u="none">
                <a:solidFill>
                  <a:schemeClr val="dk1"/>
                </a:solidFill>
                <a:uFillTx/>
                <a:latin typeface="Arial"/>
              </a:rPr>
              <a:t>Second niveau de plan</a:t>
            </a:r>
            <a:endParaRPr b="0" lang="fr-FR" sz="850" strike="noStrike" u="none">
              <a:solidFill>
                <a:schemeClr val="dk1"/>
              </a:solidFill>
              <a:uFillTx/>
              <a:latin typeface="Arial"/>
            </a:endParaRPr>
          </a:p>
          <a:p>
            <a:pPr lvl="2" marL="1296000" indent="-288000">
              <a:spcBef>
                <a:spcPts val="850"/>
              </a:spcBef>
              <a:buClr>
                <a:srgbClr val="000000"/>
              </a:buClr>
              <a:buSzPct val="45000"/>
              <a:buFont typeface="Wingdings" charset="2"/>
              <a:buChar char=""/>
            </a:pPr>
            <a:r>
              <a:rPr b="0" lang="fr-FR" sz="750" strike="noStrike" u="none">
                <a:solidFill>
                  <a:schemeClr val="dk1"/>
                </a:solidFill>
                <a:uFillTx/>
                <a:latin typeface="Arial"/>
              </a:rPr>
              <a:t>Troisième niveau de plan</a:t>
            </a:r>
            <a:endParaRPr b="0" lang="fr-FR" sz="750" strike="noStrike" u="none">
              <a:solidFill>
                <a:schemeClr val="dk1"/>
              </a:solidFill>
              <a:uFillTx/>
              <a:latin typeface="Arial"/>
            </a:endParaRPr>
          </a:p>
          <a:p>
            <a:pPr lvl="3" marL="1728000" indent="-216000">
              <a:spcBef>
                <a:spcPts val="567"/>
              </a:spcBef>
              <a:buClr>
                <a:srgbClr val="000000"/>
              </a:buClr>
              <a:buSzPct val="75000"/>
              <a:buFont typeface="Symbol" charset="2"/>
              <a:buChar char=""/>
            </a:pPr>
            <a:r>
              <a:rPr b="0" lang="fr-FR" sz="700" strike="noStrike" u="none">
                <a:solidFill>
                  <a:schemeClr val="dk1"/>
                </a:solidFill>
                <a:uFillTx/>
                <a:latin typeface="Arial"/>
              </a:rPr>
              <a:t>Quatrième niveau de plan</a:t>
            </a:r>
            <a:endParaRPr b="0" lang="fr-FR" sz="700" strike="noStrike" u="none">
              <a:solidFill>
                <a:schemeClr val="dk1"/>
              </a:solidFill>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Arial"/>
              </a:rPr>
              <a:t>Cinquième niveau de plan</a:t>
            </a:r>
            <a:endParaRPr b="0" lang="fr-FR" sz="2000" strike="noStrike" u="none">
              <a:solidFill>
                <a:schemeClr val="dk1"/>
              </a:solidFill>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Arial"/>
              </a:rPr>
              <a:t>Sixième niveau de plan</a:t>
            </a:r>
            <a:endParaRPr b="0" lang="fr-FR" sz="2000" strike="noStrike" u="none">
              <a:solidFill>
                <a:schemeClr val="dk1"/>
              </a:solidFill>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Arial"/>
              </a:rPr>
              <a:t>Septième niveau de plan</a:t>
            </a:r>
            <a:endParaRPr b="0" lang="fr-FR" sz="20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20" name="Connecteur droit 9"/>
          <p:cNvCxnSpPr/>
          <p:nvPr/>
        </p:nvCxnSpPr>
        <p:spPr>
          <a:xfrm>
            <a:off x="360000" y="4784400"/>
            <a:ext cx="8424360" cy="360"/>
          </a:xfrm>
          <a:prstGeom prst="straightConnector1">
            <a:avLst/>
          </a:prstGeom>
          <a:ln w="10160">
            <a:solidFill>
              <a:srgbClr val="000000"/>
            </a:solidFill>
            <a:round/>
          </a:ln>
        </p:spPr>
      </p:cxnSp>
      <p:pic>
        <p:nvPicPr>
          <p:cNvPr id="21" name="Image 8" descr=""/>
          <p:cNvPicPr/>
          <p:nvPr/>
        </p:nvPicPr>
        <p:blipFill>
          <a:blip r:embed="rId2"/>
          <a:stretch/>
        </p:blipFill>
        <p:spPr>
          <a:xfrm>
            <a:off x="289440" y="110160"/>
            <a:ext cx="552600" cy="500400"/>
          </a:xfrm>
          <a:prstGeom prst="rect">
            <a:avLst/>
          </a:prstGeom>
          <a:noFill/>
          <a:ln w="0">
            <a:noFill/>
          </a:ln>
        </p:spPr>
      </p:pic>
      <p:pic>
        <p:nvPicPr>
          <p:cNvPr id="22" name="Image 10" descr=""/>
          <p:cNvPicPr/>
          <p:nvPr/>
        </p:nvPicPr>
        <p:blipFill>
          <a:blip r:embed="rId3"/>
          <a:stretch/>
        </p:blipFill>
        <p:spPr>
          <a:xfrm>
            <a:off x="1150560" y="182520"/>
            <a:ext cx="358200" cy="358200"/>
          </a:xfrm>
          <a:prstGeom prst="rect">
            <a:avLst/>
          </a:prstGeom>
          <a:noFill/>
          <a:ln w="0">
            <a:noFill/>
          </a:ln>
        </p:spPr>
      </p:pic>
      <p:sp>
        <p:nvSpPr>
          <p:cNvPr id="23" name="PlaceHolder 1"/>
          <p:cNvSpPr>
            <a:spLocks noGrp="1"/>
          </p:cNvSpPr>
          <p:nvPr>
            <p:ph type="title"/>
          </p:nvPr>
        </p:nvSpPr>
        <p:spPr>
          <a:xfrm>
            <a:off x="360000" y="900000"/>
            <a:ext cx="8423640" cy="7196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Titre</a:t>
            </a:r>
            <a:endParaRPr b="0" lang="fr-FR" sz="2550" strike="noStrike" u="none">
              <a:solidFill>
                <a:schemeClr val="dk1"/>
              </a:solidFill>
              <a:uFillTx/>
              <a:latin typeface="Arial"/>
            </a:endParaRPr>
          </a:p>
        </p:txBody>
      </p:sp>
      <p:sp>
        <p:nvSpPr>
          <p:cNvPr id="24" name="PlaceHolder 2"/>
          <p:cNvSpPr>
            <a:spLocks noGrp="1"/>
          </p:cNvSpPr>
          <p:nvPr>
            <p:ph type="dt" idx="7"/>
          </p:nvPr>
        </p:nvSpPr>
        <p:spPr>
          <a:xfrm>
            <a:off x="7614000" y="4783680"/>
            <a:ext cx="116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cap="all">
                <a:solidFill>
                  <a:schemeClr val="dk1"/>
                </a:solidFill>
                <a:uFillTx/>
                <a:latin typeface="Arial"/>
              </a:defRPr>
            </a:lvl1pPr>
          </a:lstStyle>
          <a:p>
            <a:pPr indent="0" algn="r" defTabSz="914400">
              <a:lnSpc>
                <a:spcPct val="100000"/>
              </a:lnSpc>
              <a:buNone/>
            </a:pPr>
            <a:r>
              <a:rPr b="1" lang="fr-FR" sz="750" strike="noStrike" u="none" cap="all">
                <a:solidFill>
                  <a:schemeClr val="dk1"/>
                </a:solidFill>
                <a:uFillTx/>
                <a:latin typeface="Arial"/>
              </a:rPr>
              <a:t> </a:t>
            </a:r>
            <a:endParaRPr b="0" lang="fr-FR" sz="750" strike="noStrike" u="none">
              <a:solidFill>
                <a:srgbClr val="000000"/>
              </a:solidFill>
              <a:uFillTx/>
              <a:latin typeface="Times New Roman"/>
            </a:endParaRPr>
          </a:p>
        </p:txBody>
      </p:sp>
      <p:sp>
        <p:nvSpPr>
          <p:cNvPr id="25" name="PlaceHolder 3"/>
          <p:cNvSpPr>
            <a:spLocks noGrp="1"/>
          </p:cNvSpPr>
          <p:nvPr>
            <p:ph type="ftr" idx="8"/>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 </a:t>
            </a:r>
            <a:endParaRPr b="0" lang="fr-FR" sz="750" strike="noStrike" u="none">
              <a:solidFill>
                <a:srgbClr val="000000"/>
              </a:solidFill>
              <a:uFillTx/>
              <a:latin typeface="Times New Roman"/>
            </a:endParaRPr>
          </a:p>
        </p:txBody>
      </p:sp>
      <p:sp>
        <p:nvSpPr>
          <p:cNvPr id="26" name="PlaceHolder 4"/>
          <p:cNvSpPr>
            <a:spLocks noGrp="1"/>
          </p:cNvSpPr>
          <p:nvPr>
            <p:ph type="sldNum" idx="9"/>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D13DC59-F16C-4014-9D65-DCAA6BF4195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7" name="PlaceHolder 5"/>
          <p:cNvSpPr>
            <a:spLocks noGrp="1"/>
          </p:cNvSpPr>
          <p:nvPr>
            <p:ph type="body"/>
          </p:nvPr>
        </p:nvSpPr>
        <p:spPr>
          <a:xfrm>
            <a:off x="360000" y="1836000"/>
            <a:ext cx="8423640" cy="2573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050" strike="noStrike" u="none">
                <a:solidFill>
                  <a:schemeClr val="dk1"/>
                </a:solidFill>
                <a:uFillTx/>
                <a:latin typeface="Arial"/>
              </a:rPr>
              <a:t>Texte de niveau 1</a:t>
            </a:r>
            <a:endParaRPr b="0" lang="fr-FR" sz="105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950" strike="noStrike" u="none">
                <a:solidFill>
                  <a:schemeClr val="dk1"/>
                </a:solidFill>
                <a:uFillTx/>
                <a:latin typeface="Arial"/>
              </a:rPr>
              <a:t>Texte de niveau 2</a:t>
            </a:r>
            <a:endParaRPr b="0" lang="fr-FR" sz="95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850" strike="noStrike" u="none">
                <a:solidFill>
                  <a:schemeClr val="dk1"/>
                </a:solidFill>
                <a:uFillTx/>
                <a:latin typeface="Arial"/>
              </a:rPr>
              <a:t>Texte de niveau 3</a:t>
            </a:r>
            <a:endParaRPr b="0" lang="fr-FR" sz="850" strike="noStrike" u="none">
              <a:solidFill>
                <a:schemeClr val="dk1"/>
              </a:solidFill>
              <a:uFillTx/>
              <a:latin typeface="Arial"/>
            </a:endParaRPr>
          </a:p>
          <a:p>
            <a:pPr lvl="3" marL="612000" indent="-72000" defTabSz="914400">
              <a:lnSpc>
                <a:spcPct val="100000"/>
              </a:lnSpc>
              <a:spcBef>
                <a:spcPts val="99"/>
              </a:spcBef>
              <a:spcAft>
                <a:spcPts val="99"/>
              </a:spcAft>
              <a:buClr>
                <a:srgbClr val="000000"/>
              </a:buClr>
              <a:buFont typeface="Arial"/>
              <a:buChar char="•"/>
              <a:tabLst>
                <a:tab algn="l" pos="0"/>
              </a:tabLst>
            </a:pPr>
            <a:r>
              <a:rPr b="0" lang="fr-FR" sz="750" strike="noStrike" u="none">
                <a:solidFill>
                  <a:schemeClr val="dk1"/>
                </a:solidFill>
                <a:uFillTx/>
                <a:latin typeface="Arial"/>
              </a:rPr>
              <a:t>Texte de niveau 4</a:t>
            </a:r>
            <a:endParaRPr b="0" lang="fr-FR" sz="750" strike="noStrike" u="none">
              <a:solidFill>
                <a:schemeClr val="dk1"/>
              </a:solidFill>
              <a:uFillTx/>
              <a:latin typeface="Arial"/>
            </a:endParaRPr>
          </a:p>
          <a:p>
            <a:pPr lvl="4" marL="828000" indent="-72000" defTabSz="914400">
              <a:lnSpc>
                <a:spcPct val="100000"/>
              </a:lnSpc>
              <a:spcBef>
                <a:spcPts val="99"/>
              </a:spcBef>
              <a:spcAft>
                <a:spcPts val="99"/>
              </a:spcAft>
              <a:buClr>
                <a:srgbClr val="000000"/>
              </a:buClr>
              <a:buFont typeface="Arial"/>
              <a:buChar char="•"/>
              <a:tabLst>
                <a:tab algn="l" pos="0"/>
              </a:tabLst>
            </a:pPr>
            <a:r>
              <a:rPr b="0" lang="fr-FR" sz="700" strike="noStrike" u="none">
                <a:solidFill>
                  <a:schemeClr val="dk1"/>
                </a:solidFill>
                <a:uFillTx/>
                <a:latin typeface="Arial"/>
              </a:rPr>
              <a:t>Texte de niveau 5</a:t>
            </a:r>
            <a:endParaRPr b="0" lang="fr-FR" sz="700" strike="noStrike" u="none">
              <a:solidFill>
                <a:schemeClr val="dk1"/>
              </a:solidFill>
              <a:uFillTx/>
              <a:latin typeface="Arial"/>
            </a:endParaRPr>
          </a:p>
        </p:txBody>
      </p:sp>
      <p:sp>
        <p:nvSpPr>
          <p:cNvPr id="28" name="PlaceHolder 6"/>
          <p:cNvSpPr>
            <a:spLocks noGrp="1"/>
          </p:cNvSpPr>
          <p:nvPr>
            <p:ph type="body"/>
          </p:nvPr>
        </p:nvSpPr>
        <p:spPr>
          <a:xfrm>
            <a:off x="3312000" y="180000"/>
            <a:ext cx="5471640" cy="359640"/>
          </a:xfrm>
          <a:prstGeom prst="rect">
            <a:avLst/>
          </a:prstGeom>
          <a:noFill/>
          <a:ln w="0">
            <a:noFill/>
          </a:ln>
        </p:spPr>
        <p:txBody>
          <a:bodyPr lIns="0" rIns="0" tIns="0" bIns="0" anchor="t">
            <a:noAutofit/>
          </a:bodyPr>
          <a:p>
            <a:pPr marL="108000" indent="-108000" algn="r" defTabSz="914400">
              <a:lnSpc>
                <a:spcPct val="100000"/>
              </a:lnSpc>
              <a:buClr>
                <a:srgbClr val="000000"/>
              </a:buClr>
              <a:buFont typeface="Arial"/>
              <a:buAutoNum type="arabicPeriod"/>
            </a:pPr>
            <a:r>
              <a:rPr b="1" lang="fr-FR" sz="750" strike="noStrike" u="none">
                <a:solidFill>
                  <a:schemeClr val="dk1"/>
                </a:solidFill>
                <a:uFillTx/>
                <a:latin typeface="Arial"/>
              </a:rPr>
              <a:t>Titre</a:t>
            </a:r>
            <a:endParaRPr b="0" lang="fr-FR" sz="750" strike="noStrike" u="none">
              <a:solidFill>
                <a:schemeClr val="dk1"/>
              </a:solidFill>
              <a:uFillTx/>
              <a:latin typeface="Arial"/>
            </a:endParaRPr>
          </a:p>
          <a:p>
            <a:pPr lvl="1" marL="108000" indent="-108000" algn="r" defTabSz="914400">
              <a:lnSpc>
                <a:spcPct val="100000"/>
              </a:lnSpc>
              <a:buClr>
                <a:srgbClr val="000000"/>
              </a:buClr>
              <a:buFont typeface="Arial"/>
              <a:buAutoNum type="alphaLcPeriod"/>
            </a:pPr>
            <a:r>
              <a:rPr b="0" lang="fr-FR" sz="750" strike="noStrike" u="none">
                <a:solidFill>
                  <a:schemeClr val="dk1"/>
                </a:solidFill>
                <a:uFillTx/>
                <a:latin typeface="Arial"/>
              </a:rPr>
              <a:t>Sous-titre</a:t>
            </a:r>
            <a:endParaRPr b="0" lang="fr-FR" sz="75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29" name="Connecteur droit 9"/>
          <p:cNvCxnSpPr/>
          <p:nvPr/>
        </p:nvCxnSpPr>
        <p:spPr>
          <a:xfrm>
            <a:off x="360000" y="4784400"/>
            <a:ext cx="8424360" cy="360"/>
          </a:xfrm>
          <a:prstGeom prst="straightConnector1">
            <a:avLst/>
          </a:prstGeom>
          <a:ln w="10160">
            <a:solidFill>
              <a:srgbClr val="000000"/>
            </a:solidFill>
            <a:round/>
          </a:ln>
        </p:spPr>
      </p:cxnSp>
      <p:pic>
        <p:nvPicPr>
          <p:cNvPr id="30" name="Image 8" descr=""/>
          <p:cNvPicPr/>
          <p:nvPr/>
        </p:nvPicPr>
        <p:blipFill>
          <a:blip r:embed="rId2"/>
          <a:stretch/>
        </p:blipFill>
        <p:spPr>
          <a:xfrm>
            <a:off x="289440" y="110160"/>
            <a:ext cx="552600" cy="500400"/>
          </a:xfrm>
          <a:prstGeom prst="rect">
            <a:avLst/>
          </a:prstGeom>
          <a:noFill/>
          <a:ln w="0">
            <a:noFill/>
          </a:ln>
        </p:spPr>
      </p:pic>
      <p:pic>
        <p:nvPicPr>
          <p:cNvPr id="31" name="Image 10" descr=""/>
          <p:cNvPicPr/>
          <p:nvPr/>
        </p:nvPicPr>
        <p:blipFill>
          <a:blip r:embed="rId3"/>
          <a:stretch/>
        </p:blipFill>
        <p:spPr>
          <a:xfrm>
            <a:off x="1150560" y="182520"/>
            <a:ext cx="358200" cy="358200"/>
          </a:xfrm>
          <a:prstGeom prst="rect">
            <a:avLst/>
          </a:prstGeom>
          <a:noFill/>
          <a:ln w="0">
            <a:noFill/>
          </a:ln>
        </p:spPr>
      </p:pic>
      <p:sp>
        <p:nvSpPr>
          <p:cNvPr id="32" name="PlaceHolder 1"/>
          <p:cNvSpPr>
            <a:spLocks noGrp="1"/>
          </p:cNvSpPr>
          <p:nvPr>
            <p:ph type="title"/>
          </p:nvPr>
        </p:nvSpPr>
        <p:spPr>
          <a:xfrm>
            <a:off x="360000" y="900000"/>
            <a:ext cx="8423640" cy="7196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Titre</a:t>
            </a:r>
            <a:endParaRPr b="0" lang="fr-FR" sz="2550" strike="noStrike" u="none">
              <a:solidFill>
                <a:schemeClr val="dk1"/>
              </a:solidFill>
              <a:uFillTx/>
              <a:latin typeface="Arial"/>
            </a:endParaRPr>
          </a:p>
        </p:txBody>
      </p:sp>
      <p:sp>
        <p:nvSpPr>
          <p:cNvPr id="33" name="PlaceHolder 2"/>
          <p:cNvSpPr>
            <a:spLocks noGrp="1"/>
          </p:cNvSpPr>
          <p:nvPr>
            <p:ph type="dt" idx="10"/>
          </p:nvPr>
        </p:nvSpPr>
        <p:spPr>
          <a:xfrm>
            <a:off x="7614000" y="4783680"/>
            <a:ext cx="116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cap="all">
                <a:solidFill>
                  <a:schemeClr val="dk1"/>
                </a:solidFill>
                <a:uFillTx/>
                <a:latin typeface="Arial"/>
              </a:defRPr>
            </a:lvl1pPr>
          </a:lstStyle>
          <a:p>
            <a:pPr indent="0" algn="r" defTabSz="914400">
              <a:lnSpc>
                <a:spcPct val="100000"/>
              </a:lnSpc>
              <a:buNone/>
            </a:pPr>
            <a:r>
              <a:rPr b="1" lang="fr-FR" sz="750" strike="noStrike" u="none" cap="all">
                <a:solidFill>
                  <a:schemeClr val="dk1"/>
                </a:solidFill>
                <a:uFillTx/>
                <a:latin typeface="Arial"/>
              </a:rPr>
              <a:t> </a:t>
            </a:r>
            <a:endParaRPr b="0" lang="fr-FR" sz="750" strike="noStrike" u="none">
              <a:solidFill>
                <a:srgbClr val="000000"/>
              </a:solidFill>
              <a:uFillTx/>
              <a:latin typeface="Times New Roman"/>
            </a:endParaRPr>
          </a:p>
        </p:txBody>
      </p:sp>
      <p:sp>
        <p:nvSpPr>
          <p:cNvPr id="34" name="PlaceHolder 3"/>
          <p:cNvSpPr>
            <a:spLocks noGrp="1"/>
          </p:cNvSpPr>
          <p:nvPr>
            <p:ph type="ftr" idx="11"/>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 </a:t>
            </a:r>
            <a:endParaRPr b="0" lang="fr-FR" sz="750" strike="noStrike" u="none">
              <a:solidFill>
                <a:srgbClr val="000000"/>
              </a:solidFill>
              <a:uFillTx/>
              <a:latin typeface="Times New Roman"/>
            </a:endParaRPr>
          </a:p>
        </p:txBody>
      </p:sp>
      <p:sp>
        <p:nvSpPr>
          <p:cNvPr id="35" name="PlaceHolder 4"/>
          <p:cNvSpPr>
            <a:spLocks noGrp="1"/>
          </p:cNvSpPr>
          <p:nvPr>
            <p:ph type="sldNum" idx="12"/>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A5AF558-024F-4EC6-A6E1-79EB7196F5B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6" name="PlaceHolder 5"/>
          <p:cNvSpPr>
            <a:spLocks noGrp="1"/>
          </p:cNvSpPr>
          <p:nvPr>
            <p:ph type="body"/>
          </p:nvPr>
        </p:nvSpPr>
        <p:spPr>
          <a:xfrm>
            <a:off x="360000" y="1891800"/>
            <a:ext cx="2519640" cy="2530440"/>
          </a:xfrm>
          <a:prstGeom prst="rect">
            <a:avLst/>
          </a:prstGeom>
          <a:noFill/>
          <a:ln w="0">
            <a:noFill/>
          </a:ln>
        </p:spPr>
        <p:txBody>
          <a:bodyPr lIns="0" rIns="0" tIns="0" bIns="0" anchor="t">
            <a:noAutofit/>
          </a:bodyPr>
          <a:p>
            <a:pPr marL="144000" indent="-144000" defTabSz="914400">
              <a:lnSpc>
                <a:spcPct val="100000"/>
              </a:lnSpc>
              <a:spcBef>
                <a:spcPts val="400"/>
              </a:spcBef>
              <a:spcAft>
                <a:spcPts val="799"/>
              </a:spcAft>
              <a:buClr>
                <a:srgbClr val="000000"/>
              </a:buClr>
              <a:buFont typeface="Arial"/>
              <a:buAutoNum type="arabicPeriod"/>
            </a:pPr>
            <a:r>
              <a:rPr b="1" lang="fr-FR" sz="1050" strike="noStrike" u="none">
                <a:solidFill>
                  <a:schemeClr val="dk1"/>
                </a:solidFill>
                <a:uFillTx/>
                <a:latin typeface="Arial"/>
              </a:rPr>
              <a:t>Titre de la partie</a:t>
            </a:r>
            <a:endParaRPr b="0" lang="fr-FR" sz="1050" strike="noStrike" u="none">
              <a:solidFill>
                <a:schemeClr val="dk1"/>
              </a:solidFill>
              <a:uFillTx/>
              <a:latin typeface="Arial"/>
            </a:endParaRPr>
          </a:p>
          <a:p>
            <a:pPr lvl="1" marL="324000" indent="-144000" defTabSz="914400">
              <a:lnSpc>
                <a:spcPct val="100000"/>
              </a:lnSpc>
              <a:spcBef>
                <a:spcPts val="601"/>
              </a:spcBef>
              <a:spcAft>
                <a:spcPts val="799"/>
              </a:spcAft>
              <a:buClr>
                <a:srgbClr val="000000"/>
              </a:buClr>
              <a:buFont typeface="Arial"/>
              <a:buAutoNum type="alphaLcPeriod"/>
            </a:pPr>
            <a:r>
              <a:rPr b="0" lang="fr-FR" sz="950" strike="noStrike" u="none">
                <a:solidFill>
                  <a:schemeClr val="dk1"/>
                </a:solidFill>
                <a:uFillTx/>
                <a:latin typeface="Arial"/>
              </a:rPr>
              <a:t>Deuxième niveau</a:t>
            </a:r>
            <a:endParaRPr b="0" lang="fr-FR" sz="950" strike="noStrike" u="none">
              <a:solidFill>
                <a:schemeClr val="dk1"/>
              </a:solidFill>
              <a:uFillTx/>
              <a:latin typeface="Arial"/>
            </a:endParaRPr>
          </a:p>
        </p:txBody>
      </p:sp>
      <p:sp>
        <p:nvSpPr>
          <p:cNvPr id="37" name="PlaceHolder 6"/>
          <p:cNvSpPr>
            <a:spLocks noGrp="1"/>
          </p:cNvSpPr>
          <p:nvPr>
            <p:ph type="body"/>
          </p:nvPr>
        </p:nvSpPr>
        <p:spPr>
          <a:xfrm>
            <a:off x="3312000" y="1893600"/>
            <a:ext cx="2519640" cy="2530440"/>
          </a:xfrm>
          <a:prstGeom prst="rect">
            <a:avLst/>
          </a:prstGeom>
          <a:noFill/>
          <a:ln w="0">
            <a:noFill/>
          </a:ln>
        </p:spPr>
        <p:txBody>
          <a:bodyPr lIns="0" rIns="0" tIns="0" bIns="0" anchor="t">
            <a:noAutofit/>
          </a:bodyPr>
          <a:p>
            <a:pPr marL="144000" indent="-144000" defTabSz="914400">
              <a:lnSpc>
                <a:spcPct val="100000"/>
              </a:lnSpc>
              <a:spcBef>
                <a:spcPts val="400"/>
              </a:spcBef>
              <a:spcAft>
                <a:spcPts val="799"/>
              </a:spcAft>
              <a:buClr>
                <a:srgbClr val="000000"/>
              </a:buClr>
              <a:buFont typeface="Arial"/>
              <a:buAutoNum type="arabicPeriod"/>
            </a:pPr>
            <a:r>
              <a:rPr b="1" lang="fr-FR" sz="1050" strike="noStrike" u="none">
                <a:solidFill>
                  <a:schemeClr val="dk1"/>
                </a:solidFill>
                <a:uFillTx/>
                <a:latin typeface="Arial"/>
              </a:rPr>
              <a:t>Titre de la partie</a:t>
            </a:r>
            <a:endParaRPr b="0" lang="fr-FR" sz="1050" strike="noStrike" u="none">
              <a:solidFill>
                <a:schemeClr val="dk1"/>
              </a:solidFill>
              <a:uFillTx/>
              <a:latin typeface="Arial"/>
            </a:endParaRPr>
          </a:p>
          <a:p>
            <a:pPr lvl="1" marL="324000" indent="-144000" defTabSz="914400">
              <a:lnSpc>
                <a:spcPct val="100000"/>
              </a:lnSpc>
              <a:spcBef>
                <a:spcPts val="601"/>
              </a:spcBef>
              <a:spcAft>
                <a:spcPts val="799"/>
              </a:spcAft>
              <a:buClr>
                <a:srgbClr val="000000"/>
              </a:buClr>
              <a:buFont typeface="Arial"/>
              <a:buAutoNum type="alphaLcPeriod"/>
            </a:pPr>
            <a:r>
              <a:rPr b="0" lang="fr-FR" sz="950" strike="noStrike" u="none">
                <a:solidFill>
                  <a:schemeClr val="dk1"/>
                </a:solidFill>
                <a:uFillTx/>
                <a:latin typeface="Arial"/>
              </a:rPr>
              <a:t>Deuxième niveau</a:t>
            </a:r>
            <a:endParaRPr b="0" lang="fr-FR" sz="950" strike="noStrike" u="none">
              <a:solidFill>
                <a:schemeClr val="dk1"/>
              </a:solidFill>
              <a:uFillTx/>
              <a:latin typeface="Arial"/>
            </a:endParaRPr>
          </a:p>
        </p:txBody>
      </p:sp>
      <p:sp>
        <p:nvSpPr>
          <p:cNvPr id="38" name="PlaceHolder 7"/>
          <p:cNvSpPr>
            <a:spLocks noGrp="1"/>
          </p:cNvSpPr>
          <p:nvPr>
            <p:ph type="body"/>
          </p:nvPr>
        </p:nvSpPr>
        <p:spPr>
          <a:xfrm>
            <a:off x="6264000" y="1893600"/>
            <a:ext cx="2519640" cy="2530440"/>
          </a:xfrm>
          <a:prstGeom prst="rect">
            <a:avLst/>
          </a:prstGeom>
          <a:noFill/>
          <a:ln w="0">
            <a:noFill/>
          </a:ln>
        </p:spPr>
        <p:txBody>
          <a:bodyPr lIns="0" rIns="0" tIns="0" bIns="0" anchor="t">
            <a:noAutofit/>
          </a:bodyPr>
          <a:p>
            <a:pPr marL="144000" indent="-144000" defTabSz="914400">
              <a:lnSpc>
                <a:spcPct val="100000"/>
              </a:lnSpc>
              <a:spcBef>
                <a:spcPts val="400"/>
              </a:spcBef>
              <a:spcAft>
                <a:spcPts val="799"/>
              </a:spcAft>
              <a:buClr>
                <a:srgbClr val="000000"/>
              </a:buClr>
              <a:buFont typeface="Arial"/>
              <a:buAutoNum type="arabicPeriod"/>
            </a:pPr>
            <a:r>
              <a:rPr b="1" lang="fr-FR" sz="1050" strike="noStrike" u="none">
                <a:solidFill>
                  <a:schemeClr val="dk1"/>
                </a:solidFill>
                <a:uFillTx/>
                <a:latin typeface="Arial"/>
              </a:rPr>
              <a:t>Titre de la partie</a:t>
            </a:r>
            <a:endParaRPr b="0" lang="fr-FR" sz="1050" strike="noStrike" u="none">
              <a:solidFill>
                <a:schemeClr val="dk1"/>
              </a:solidFill>
              <a:uFillTx/>
              <a:latin typeface="Arial"/>
            </a:endParaRPr>
          </a:p>
          <a:p>
            <a:pPr lvl="1" marL="324000" indent="-144000" defTabSz="914400">
              <a:lnSpc>
                <a:spcPct val="100000"/>
              </a:lnSpc>
              <a:spcBef>
                <a:spcPts val="601"/>
              </a:spcBef>
              <a:spcAft>
                <a:spcPts val="799"/>
              </a:spcAft>
              <a:buClr>
                <a:srgbClr val="000000"/>
              </a:buClr>
              <a:buFont typeface="Arial"/>
              <a:buAutoNum type="alphaLcPeriod"/>
            </a:pPr>
            <a:r>
              <a:rPr b="0" lang="fr-FR" sz="950" strike="noStrike" u="none">
                <a:solidFill>
                  <a:schemeClr val="dk1"/>
                </a:solidFill>
                <a:uFillTx/>
                <a:latin typeface="Arial"/>
              </a:rPr>
              <a:t>Deuxième niveau</a:t>
            </a:r>
            <a:endParaRPr b="0" lang="fr-FR" sz="95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9" name="Connecteur droit 9"/>
          <p:cNvCxnSpPr/>
          <p:nvPr/>
        </p:nvCxnSpPr>
        <p:spPr>
          <a:xfrm>
            <a:off x="360000" y="4784400"/>
            <a:ext cx="8424360" cy="360"/>
          </a:xfrm>
          <a:prstGeom prst="straightConnector1">
            <a:avLst/>
          </a:prstGeom>
          <a:ln w="10160">
            <a:solidFill>
              <a:srgbClr val="000000"/>
            </a:solidFill>
            <a:round/>
          </a:ln>
        </p:spPr>
      </p:cxnSp>
      <p:pic>
        <p:nvPicPr>
          <p:cNvPr id="40" name="Image 8" descr=""/>
          <p:cNvPicPr/>
          <p:nvPr/>
        </p:nvPicPr>
        <p:blipFill>
          <a:blip r:embed="rId2"/>
          <a:stretch/>
        </p:blipFill>
        <p:spPr>
          <a:xfrm>
            <a:off x="289440" y="110160"/>
            <a:ext cx="552600" cy="500400"/>
          </a:xfrm>
          <a:prstGeom prst="rect">
            <a:avLst/>
          </a:prstGeom>
          <a:noFill/>
          <a:ln w="0">
            <a:noFill/>
          </a:ln>
        </p:spPr>
      </p:pic>
      <p:pic>
        <p:nvPicPr>
          <p:cNvPr id="41" name="Image 10" descr=""/>
          <p:cNvPicPr/>
          <p:nvPr/>
        </p:nvPicPr>
        <p:blipFill>
          <a:blip r:embed="rId3"/>
          <a:stretch/>
        </p:blipFill>
        <p:spPr>
          <a:xfrm>
            <a:off x="1150560" y="182520"/>
            <a:ext cx="358200" cy="358200"/>
          </a:xfrm>
          <a:prstGeom prst="rect">
            <a:avLst/>
          </a:prstGeom>
          <a:noFill/>
          <a:ln w="0">
            <a:noFill/>
          </a:ln>
        </p:spPr>
      </p:pic>
      <p:sp>
        <p:nvSpPr>
          <p:cNvPr id="42" name="PlaceHolder 1"/>
          <p:cNvSpPr>
            <a:spLocks noGrp="1"/>
          </p:cNvSpPr>
          <p:nvPr>
            <p:ph type="title"/>
          </p:nvPr>
        </p:nvSpPr>
        <p:spPr>
          <a:xfrm>
            <a:off x="360000" y="900000"/>
            <a:ext cx="8423640" cy="7196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Cliquez pour modifier le style du titre</a:t>
            </a:r>
            <a:endParaRPr b="0" lang="fr-FR" sz="2550" strike="noStrike" u="none">
              <a:solidFill>
                <a:schemeClr val="dk1"/>
              </a:solidFill>
              <a:uFillTx/>
              <a:latin typeface="Arial"/>
            </a:endParaRPr>
          </a:p>
        </p:txBody>
      </p:sp>
      <p:sp>
        <p:nvSpPr>
          <p:cNvPr id="43" name="PlaceHolder 2"/>
          <p:cNvSpPr>
            <a:spLocks noGrp="1"/>
          </p:cNvSpPr>
          <p:nvPr>
            <p:ph type="body"/>
          </p:nvPr>
        </p:nvSpPr>
        <p:spPr>
          <a:xfrm>
            <a:off x="360000" y="1836000"/>
            <a:ext cx="8423640" cy="2573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050" strike="noStrike" u="none">
                <a:solidFill>
                  <a:schemeClr val="dk1"/>
                </a:solidFill>
                <a:uFillTx/>
                <a:latin typeface="Arial"/>
              </a:rPr>
              <a:t>Cliquez pour modifier les styles du texte du masque</a:t>
            </a:r>
            <a:endParaRPr b="0" lang="fr-FR" sz="105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950" strike="noStrike" u="none">
                <a:solidFill>
                  <a:schemeClr val="dk1"/>
                </a:solidFill>
                <a:uFillTx/>
                <a:latin typeface="Arial"/>
              </a:rPr>
              <a:t>Deuxième niveau</a:t>
            </a:r>
            <a:endParaRPr b="0" lang="fr-FR" sz="95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850" strike="noStrike" u="none">
                <a:solidFill>
                  <a:schemeClr val="dk1"/>
                </a:solidFill>
                <a:uFillTx/>
                <a:latin typeface="Arial"/>
              </a:rPr>
              <a:t>Troisième niveau</a:t>
            </a:r>
            <a:endParaRPr b="0" lang="fr-FR" sz="850" strike="noStrike" u="none">
              <a:solidFill>
                <a:schemeClr val="dk1"/>
              </a:solidFill>
              <a:uFillTx/>
              <a:latin typeface="Arial"/>
            </a:endParaRPr>
          </a:p>
          <a:p>
            <a:pPr lvl="3" marL="612000" indent="-72000" defTabSz="914400">
              <a:lnSpc>
                <a:spcPct val="100000"/>
              </a:lnSpc>
              <a:spcBef>
                <a:spcPts val="99"/>
              </a:spcBef>
              <a:spcAft>
                <a:spcPts val="99"/>
              </a:spcAft>
              <a:buClr>
                <a:srgbClr val="000000"/>
              </a:buClr>
              <a:buFont typeface="Arial"/>
              <a:buChar char="•"/>
              <a:tabLst>
                <a:tab algn="l" pos="0"/>
              </a:tabLst>
            </a:pPr>
            <a:r>
              <a:rPr b="0" lang="fr-FR" sz="750" strike="noStrike" u="none">
                <a:solidFill>
                  <a:schemeClr val="dk1"/>
                </a:solidFill>
                <a:uFillTx/>
                <a:latin typeface="Arial"/>
              </a:rPr>
              <a:t>Quatrième niveau</a:t>
            </a:r>
            <a:endParaRPr b="0" lang="fr-FR" sz="750" strike="noStrike" u="none">
              <a:solidFill>
                <a:schemeClr val="dk1"/>
              </a:solidFill>
              <a:uFillTx/>
              <a:latin typeface="Arial"/>
            </a:endParaRPr>
          </a:p>
          <a:p>
            <a:pPr lvl="4" marL="828000" indent="-72000" defTabSz="914400">
              <a:lnSpc>
                <a:spcPct val="100000"/>
              </a:lnSpc>
              <a:spcBef>
                <a:spcPts val="99"/>
              </a:spcBef>
              <a:spcAft>
                <a:spcPts val="99"/>
              </a:spcAft>
              <a:buClr>
                <a:srgbClr val="000000"/>
              </a:buClr>
              <a:buFont typeface="Arial"/>
              <a:buChar char="•"/>
              <a:tabLst>
                <a:tab algn="l" pos="0"/>
              </a:tabLst>
            </a:pPr>
            <a:r>
              <a:rPr b="0" lang="fr-FR" sz="700" strike="noStrike" u="none">
                <a:solidFill>
                  <a:schemeClr val="dk1"/>
                </a:solidFill>
                <a:uFillTx/>
                <a:latin typeface="Arial"/>
              </a:rPr>
              <a:t>Cinquième niveau</a:t>
            </a:r>
            <a:endParaRPr b="0" lang="fr-FR" sz="700" strike="noStrike" u="none">
              <a:solidFill>
                <a:schemeClr val="dk1"/>
              </a:solidFill>
              <a:uFillTx/>
              <a:latin typeface="Arial"/>
            </a:endParaRPr>
          </a:p>
        </p:txBody>
      </p:sp>
      <p:sp>
        <p:nvSpPr>
          <p:cNvPr id="44" name="PlaceHolder 3"/>
          <p:cNvSpPr>
            <a:spLocks noGrp="1"/>
          </p:cNvSpPr>
          <p:nvPr>
            <p:ph type="dt" idx="13"/>
          </p:nvPr>
        </p:nvSpPr>
        <p:spPr>
          <a:xfrm>
            <a:off x="7614000" y="4783680"/>
            <a:ext cx="1169640" cy="359640"/>
          </a:xfrm>
          <a:prstGeom prst="rect">
            <a:avLst/>
          </a:prstGeom>
          <a:noFill/>
          <a:ln w="0">
            <a:noFill/>
          </a:ln>
        </p:spPr>
        <p:txBody>
          <a:bodyPr lIns="0" rIns="0" tIns="0" bIns="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45" name="PlaceHolder 4"/>
          <p:cNvSpPr>
            <a:spLocks noGrp="1"/>
          </p:cNvSpPr>
          <p:nvPr>
            <p:ph type="ftr" idx="14"/>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 </a:t>
            </a:r>
            <a:endParaRPr b="0" lang="fr-FR" sz="750" strike="noStrike" u="none">
              <a:solidFill>
                <a:srgbClr val="000000"/>
              </a:solidFill>
              <a:uFillTx/>
              <a:latin typeface="Times New Roman"/>
            </a:endParaRPr>
          </a:p>
        </p:txBody>
      </p:sp>
      <p:sp>
        <p:nvSpPr>
          <p:cNvPr id="46" name="PlaceHolder 5"/>
          <p:cNvSpPr>
            <a:spLocks noGrp="1"/>
          </p:cNvSpPr>
          <p:nvPr>
            <p:ph type="sldNum" idx="15"/>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D342B70-70AE-4E94-B377-BF033093CD2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4"/>
    <p:sldLayoutId id="2147483658" r:id="rId5"/>
    <p:sldLayoutId id="2147483659" r:id="rId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51" name="Connecteur droit 9"/>
          <p:cNvCxnSpPr/>
          <p:nvPr/>
        </p:nvCxnSpPr>
        <p:spPr>
          <a:xfrm>
            <a:off x="360000" y="4784400"/>
            <a:ext cx="8424360" cy="360"/>
          </a:xfrm>
          <a:prstGeom prst="straightConnector1">
            <a:avLst/>
          </a:prstGeom>
          <a:ln w="10160">
            <a:solidFill>
              <a:srgbClr val="000000"/>
            </a:solidFill>
            <a:round/>
          </a:ln>
        </p:spPr>
      </p:cxnSp>
      <p:pic>
        <p:nvPicPr>
          <p:cNvPr id="52" name="Image 8" descr=""/>
          <p:cNvPicPr/>
          <p:nvPr/>
        </p:nvPicPr>
        <p:blipFill>
          <a:blip r:embed="rId2"/>
          <a:stretch/>
        </p:blipFill>
        <p:spPr>
          <a:xfrm>
            <a:off x="289440" y="110160"/>
            <a:ext cx="552600" cy="500400"/>
          </a:xfrm>
          <a:prstGeom prst="rect">
            <a:avLst/>
          </a:prstGeom>
          <a:noFill/>
          <a:ln w="0">
            <a:noFill/>
          </a:ln>
        </p:spPr>
      </p:pic>
      <p:pic>
        <p:nvPicPr>
          <p:cNvPr id="53" name="Image 10" descr=""/>
          <p:cNvPicPr/>
          <p:nvPr/>
        </p:nvPicPr>
        <p:blipFill>
          <a:blip r:embed="rId3"/>
          <a:stretch/>
        </p:blipFill>
        <p:spPr>
          <a:xfrm>
            <a:off x="1150560" y="182520"/>
            <a:ext cx="358200" cy="358200"/>
          </a:xfrm>
          <a:prstGeom prst="rect">
            <a:avLst/>
          </a:prstGeom>
          <a:noFill/>
          <a:ln w="0">
            <a:noFill/>
          </a:ln>
        </p:spPr>
      </p:pic>
      <p:sp>
        <p:nvSpPr>
          <p:cNvPr id="54" name="PlaceHolder 1"/>
          <p:cNvSpPr>
            <a:spLocks noGrp="1"/>
          </p:cNvSpPr>
          <p:nvPr>
            <p:ph type="title"/>
          </p:nvPr>
        </p:nvSpPr>
        <p:spPr>
          <a:xfrm>
            <a:off x="1835640" y="32040"/>
            <a:ext cx="5903640" cy="719640"/>
          </a:xfrm>
          <a:prstGeom prst="rect">
            <a:avLst/>
          </a:prstGeom>
          <a:noFill/>
          <a:ln w="0">
            <a:noFill/>
          </a:ln>
        </p:spPr>
        <p:txBody>
          <a:bodyPr lIns="0" rIns="0" tIns="0" bIns="0" anchor="ctr">
            <a:noAutofit/>
          </a:bodyPr>
          <a:p>
            <a:pPr indent="0" defTabSz="914400">
              <a:lnSpc>
                <a:spcPct val="90000"/>
              </a:lnSpc>
              <a:buNone/>
            </a:pPr>
            <a:r>
              <a:rPr b="1" lang="fr-FR" sz="2550" strike="noStrike" u="none">
                <a:solidFill>
                  <a:schemeClr val="dk1"/>
                </a:solidFill>
                <a:uFillTx/>
                <a:latin typeface="Arial"/>
              </a:rPr>
              <a:t>Cliquez pour modifier le style du titre</a:t>
            </a:r>
            <a:endParaRPr b="0" lang="fr-FR" sz="2550" strike="noStrike" u="none">
              <a:solidFill>
                <a:schemeClr val="dk1"/>
              </a:solidFill>
              <a:uFillTx/>
              <a:latin typeface="Arial"/>
            </a:endParaRPr>
          </a:p>
        </p:txBody>
      </p:sp>
      <p:sp>
        <p:nvSpPr>
          <p:cNvPr id="55" name="PlaceHolder 2"/>
          <p:cNvSpPr>
            <a:spLocks noGrp="1"/>
          </p:cNvSpPr>
          <p:nvPr>
            <p:ph type="dt" idx="16"/>
          </p:nvPr>
        </p:nvSpPr>
        <p:spPr>
          <a:xfrm>
            <a:off x="7614000" y="4783680"/>
            <a:ext cx="1169640" cy="359640"/>
          </a:xfrm>
          <a:prstGeom prst="rect">
            <a:avLst/>
          </a:prstGeom>
          <a:noFill/>
          <a:ln w="0">
            <a:noFill/>
          </a:ln>
        </p:spPr>
        <p:txBody>
          <a:bodyPr lIns="0" rIns="0" tIns="0" bIns="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56" name="PlaceHolder 3"/>
          <p:cNvSpPr>
            <a:spLocks noGrp="1"/>
          </p:cNvSpPr>
          <p:nvPr>
            <p:ph type="ftr" idx="17"/>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 </a:t>
            </a:r>
            <a:endParaRPr b="0" lang="fr-FR" sz="750" strike="noStrike" u="none">
              <a:solidFill>
                <a:srgbClr val="000000"/>
              </a:solidFill>
              <a:uFillTx/>
              <a:latin typeface="Times New Roman"/>
            </a:endParaRPr>
          </a:p>
        </p:txBody>
      </p:sp>
      <p:sp>
        <p:nvSpPr>
          <p:cNvPr id="57" name="PlaceHolder 4"/>
          <p:cNvSpPr>
            <a:spLocks noGrp="1"/>
          </p:cNvSpPr>
          <p:nvPr>
            <p:ph type="sldNum" idx="18"/>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805A8DF-1726-4447-A54E-B57787396DB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8" name="ZoneTexte 6"/>
          <p:cNvSpPr/>
          <p:nvPr/>
        </p:nvSpPr>
        <p:spPr>
          <a:xfrm>
            <a:off x="360720" y="771480"/>
            <a:ext cx="8422920" cy="2880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fr-FR" sz="1800" strike="noStrike" u="none">
              <a:solidFill>
                <a:schemeClr val="dk1"/>
              </a:solidFill>
              <a:uFillTx/>
              <a:latin typeface="Arial"/>
            </a:endParaRPr>
          </a:p>
        </p:txBody>
      </p:sp>
      <p:sp>
        <p:nvSpPr>
          <p:cNvPr id="59"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050" strike="noStrike" u="none">
                <a:solidFill>
                  <a:schemeClr val="dk1"/>
                </a:solidFill>
                <a:uFillTx/>
                <a:latin typeface="Arial"/>
              </a:rPr>
              <a:t>Cliquez pour éditer le format du plan de texte</a:t>
            </a:r>
            <a:endParaRPr b="0" lang="fr-FR" sz="1050" strike="noStrike" u="none">
              <a:solidFill>
                <a:schemeClr val="dk1"/>
              </a:solidFill>
              <a:uFillTx/>
              <a:latin typeface="Arial"/>
            </a:endParaRPr>
          </a:p>
          <a:p>
            <a:pPr lvl="1" marL="864000" indent="-324000">
              <a:spcBef>
                <a:spcPts val="1134"/>
              </a:spcBef>
              <a:buClr>
                <a:srgbClr val="000000"/>
              </a:buClr>
              <a:buSzPct val="75000"/>
              <a:buFont typeface="Symbol" charset="2"/>
              <a:buChar char=""/>
            </a:pPr>
            <a:r>
              <a:rPr b="0" lang="fr-FR" sz="850" strike="noStrike" u="none">
                <a:solidFill>
                  <a:schemeClr val="dk1"/>
                </a:solidFill>
                <a:uFillTx/>
                <a:latin typeface="Arial"/>
              </a:rPr>
              <a:t>Second niveau de plan</a:t>
            </a:r>
            <a:endParaRPr b="0" lang="fr-FR" sz="850" strike="noStrike" u="none">
              <a:solidFill>
                <a:schemeClr val="dk1"/>
              </a:solidFill>
              <a:uFillTx/>
              <a:latin typeface="Arial"/>
            </a:endParaRPr>
          </a:p>
          <a:p>
            <a:pPr lvl="2" marL="1296000" indent="-288000">
              <a:spcBef>
                <a:spcPts val="850"/>
              </a:spcBef>
              <a:buClr>
                <a:srgbClr val="000000"/>
              </a:buClr>
              <a:buSzPct val="45000"/>
              <a:buFont typeface="Wingdings" charset="2"/>
              <a:buChar char=""/>
            </a:pPr>
            <a:r>
              <a:rPr b="0" lang="fr-FR" sz="750" strike="noStrike" u="none">
                <a:solidFill>
                  <a:schemeClr val="dk1"/>
                </a:solidFill>
                <a:uFillTx/>
                <a:latin typeface="Arial"/>
              </a:rPr>
              <a:t>Troisième niveau de plan</a:t>
            </a:r>
            <a:endParaRPr b="0" lang="fr-FR" sz="750" strike="noStrike" u="none">
              <a:solidFill>
                <a:schemeClr val="dk1"/>
              </a:solidFill>
              <a:uFillTx/>
              <a:latin typeface="Arial"/>
            </a:endParaRPr>
          </a:p>
          <a:p>
            <a:pPr lvl="3" marL="1728000" indent="-216000">
              <a:spcBef>
                <a:spcPts val="567"/>
              </a:spcBef>
              <a:buClr>
                <a:srgbClr val="000000"/>
              </a:buClr>
              <a:buSzPct val="75000"/>
              <a:buFont typeface="Symbol" charset="2"/>
              <a:buChar char=""/>
            </a:pPr>
            <a:r>
              <a:rPr b="0" lang="fr-FR" sz="700" strike="noStrike" u="none">
                <a:solidFill>
                  <a:schemeClr val="dk1"/>
                </a:solidFill>
                <a:uFillTx/>
                <a:latin typeface="Arial"/>
              </a:rPr>
              <a:t>Quatrième niveau de plan</a:t>
            </a:r>
            <a:endParaRPr b="0" lang="fr-FR" sz="700" strike="noStrike" u="none">
              <a:solidFill>
                <a:schemeClr val="dk1"/>
              </a:solidFill>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Arial"/>
              </a:rPr>
              <a:t>Cinquième niveau de plan</a:t>
            </a:r>
            <a:endParaRPr b="0" lang="fr-FR" sz="2000" strike="noStrike" u="none">
              <a:solidFill>
                <a:schemeClr val="dk1"/>
              </a:solidFill>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Arial"/>
              </a:rPr>
              <a:t>Sixième niveau de plan</a:t>
            </a:r>
            <a:endParaRPr b="0" lang="fr-FR" sz="2000" strike="noStrike" u="none">
              <a:solidFill>
                <a:schemeClr val="dk1"/>
              </a:solidFill>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Arial"/>
              </a:rPr>
              <a:t>Septième niveau de plan</a:t>
            </a:r>
            <a:endParaRPr b="0" lang="fr-FR" sz="20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61"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60" name="Connecteur droit 9"/>
          <p:cNvCxnSpPr/>
          <p:nvPr/>
        </p:nvCxnSpPr>
        <p:spPr>
          <a:xfrm>
            <a:off x="360000" y="4784400"/>
            <a:ext cx="8424360" cy="360"/>
          </a:xfrm>
          <a:prstGeom prst="straightConnector1">
            <a:avLst/>
          </a:prstGeom>
          <a:ln w="10160">
            <a:solidFill>
              <a:srgbClr val="000000"/>
            </a:solidFill>
            <a:round/>
          </a:ln>
        </p:spPr>
      </p:cxnSp>
      <p:pic>
        <p:nvPicPr>
          <p:cNvPr id="61" name="Image 8" descr=""/>
          <p:cNvPicPr/>
          <p:nvPr/>
        </p:nvPicPr>
        <p:blipFill>
          <a:blip r:embed="rId2"/>
          <a:stretch/>
        </p:blipFill>
        <p:spPr>
          <a:xfrm>
            <a:off x="289440" y="110160"/>
            <a:ext cx="552600" cy="500400"/>
          </a:xfrm>
          <a:prstGeom prst="rect">
            <a:avLst/>
          </a:prstGeom>
          <a:noFill/>
          <a:ln w="0">
            <a:noFill/>
          </a:ln>
        </p:spPr>
      </p:pic>
      <p:pic>
        <p:nvPicPr>
          <p:cNvPr id="62" name="Image 10" descr=""/>
          <p:cNvPicPr/>
          <p:nvPr/>
        </p:nvPicPr>
        <p:blipFill>
          <a:blip r:embed="rId3"/>
          <a:stretch/>
        </p:blipFill>
        <p:spPr>
          <a:xfrm>
            <a:off x="1150560" y="182520"/>
            <a:ext cx="358200" cy="358200"/>
          </a:xfrm>
          <a:prstGeom prst="rect">
            <a:avLst/>
          </a:prstGeom>
          <a:noFill/>
          <a:ln w="0">
            <a:noFill/>
          </a:ln>
        </p:spPr>
      </p:pic>
      <p:sp>
        <p:nvSpPr>
          <p:cNvPr id="63" name="PlaceHolder 1"/>
          <p:cNvSpPr>
            <a:spLocks noGrp="1"/>
          </p:cNvSpPr>
          <p:nvPr>
            <p:ph type="title"/>
          </p:nvPr>
        </p:nvSpPr>
        <p:spPr>
          <a:xfrm>
            <a:off x="360000" y="900000"/>
            <a:ext cx="8422560" cy="718560"/>
          </a:xfrm>
          <a:prstGeom prst="rect">
            <a:avLst/>
          </a:prstGeom>
          <a:noFill/>
          <a:ln w="0">
            <a:noFill/>
          </a:ln>
        </p:spPr>
        <p:txBody>
          <a:bodyPr lIns="0" rIns="0" tIns="0" bIns="0" anchor="ctr">
            <a:noAutofit/>
          </a:bodyPr>
          <a:p>
            <a:pPr indent="0">
              <a:buNone/>
            </a:pPr>
            <a:r>
              <a:rPr b="0" lang="fr-FR" sz="2550" strike="noStrike" u="none">
                <a:solidFill>
                  <a:schemeClr val="dk1"/>
                </a:solidFill>
                <a:uFillTx/>
                <a:latin typeface="Arial"/>
              </a:rPr>
              <a:t>Cliquez pour éditer le format du texte-titre</a:t>
            </a:r>
            <a:endParaRPr b="0" lang="fr-FR" sz="2550" strike="noStrike" u="none">
              <a:solidFill>
                <a:schemeClr val="dk1"/>
              </a:solidFill>
              <a:uFillTx/>
              <a:latin typeface="Arial"/>
            </a:endParaRPr>
          </a:p>
        </p:txBody>
      </p:sp>
      <p:sp>
        <p:nvSpPr>
          <p:cNvPr id="64" name="PlaceHolder 2"/>
          <p:cNvSpPr>
            <a:spLocks noGrp="1"/>
          </p:cNvSpPr>
          <p:nvPr>
            <p:ph type="body"/>
          </p:nvPr>
        </p:nvSpPr>
        <p:spPr>
          <a:xfrm>
            <a:off x="360000" y="1836000"/>
            <a:ext cx="8422560" cy="2572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chemeClr val="dk1"/>
                </a:solidFill>
                <a:uFillTx/>
                <a:latin typeface="Arial"/>
              </a:rPr>
              <a:t>Cliquez pour éditer le format du plan de texte</a:t>
            </a:r>
            <a:endParaRPr b="0" lang="fr-FR" sz="1800" strike="noStrike" u="none">
              <a:solidFill>
                <a:schemeClr val="dk1"/>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chemeClr val="dk1"/>
                </a:solidFill>
                <a:uFillTx/>
                <a:latin typeface="Arial"/>
              </a:rPr>
              <a:t>Second niveau de plan</a:t>
            </a:r>
            <a:endParaRPr b="0" lang="fr-FR" sz="1800" strike="noStrike" u="none">
              <a:solidFill>
                <a:schemeClr val="dk1"/>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chemeClr val="dk1"/>
                </a:solidFill>
                <a:uFillTx/>
                <a:latin typeface="Arial"/>
              </a:rPr>
              <a:t>Troisième niveau de plan</a:t>
            </a:r>
            <a:endParaRPr b="0" lang="fr-FR" sz="1800" strike="noStrike" u="none">
              <a:solidFill>
                <a:schemeClr val="dk1"/>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chemeClr val="dk1"/>
                </a:solidFill>
                <a:uFillTx/>
                <a:latin typeface="Arial"/>
              </a:rPr>
              <a:t>Quatrième niveau de plan</a:t>
            </a:r>
            <a:endParaRPr b="0" lang="fr-FR" sz="1800" strike="noStrike" u="none">
              <a:solidFill>
                <a:schemeClr val="dk1"/>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chemeClr val="dk1"/>
                </a:solidFill>
                <a:uFillTx/>
                <a:latin typeface="Arial"/>
              </a:rPr>
              <a:t>Cinquième niveau de plan</a:t>
            </a:r>
            <a:endParaRPr b="0" lang="fr-FR" sz="1800" strike="noStrike" u="none">
              <a:solidFill>
                <a:schemeClr val="dk1"/>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chemeClr val="dk1"/>
                </a:solidFill>
                <a:uFillTx/>
                <a:latin typeface="Arial"/>
              </a:rPr>
              <a:t>Sixième niveau de plan</a:t>
            </a:r>
            <a:endParaRPr b="0" lang="fr-FR" sz="1800" strike="noStrike" u="none">
              <a:solidFill>
                <a:schemeClr val="dk1"/>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chemeClr val="dk1"/>
                </a:solidFill>
                <a:uFillTx/>
                <a:latin typeface="Arial"/>
              </a:rPr>
              <a:t>Septième niveau de plan</a:t>
            </a:r>
            <a:endParaRPr b="0" lang="fr-FR" sz="1800" strike="noStrike" u="none">
              <a:solidFill>
                <a:schemeClr val="dk1"/>
              </a:solidFill>
              <a:uFillTx/>
              <a:latin typeface="Arial"/>
            </a:endParaRPr>
          </a:p>
        </p:txBody>
      </p:sp>
      <p:sp>
        <p:nvSpPr>
          <p:cNvPr id="65" name="PlaceHolder 3"/>
          <p:cNvSpPr>
            <a:spLocks noGrp="1"/>
          </p:cNvSpPr>
          <p:nvPr>
            <p:ph type="ftr" idx="19"/>
          </p:nvPr>
        </p:nvSpPr>
        <p:spPr>
          <a:xfrm>
            <a:off x="360000" y="4783680"/>
            <a:ext cx="5903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&lt;pied de page&gt;</a:t>
            </a:r>
            <a:endParaRPr b="0" lang="fr-FR" sz="750" strike="noStrike" u="none">
              <a:solidFill>
                <a:srgbClr val="000000"/>
              </a:solidFill>
              <a:uFillTx/>
              <a:latin typeface="Times New Roman"/>
            </a:endParaRPr>
          </a:p>
        </p:txBody>
      </p:sp>
      <p:sp>
        <p:nvSpPr>
          <p:cNvPr id="66" name="PlaceHolder 4"/>
          <p:cNvSpPr>
            <a:spLocks noGrp="1"/>
          </p:cNvSpPr>
          <p:nvPr>
            <p:ph type="sldNum" idx="20"/>
          </p:nvPr>
        </p:nvSpPr>
        <p:spPr>
          <a:xfrm>
            <a:off x="6264000" y="478368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9023F74-BBB8-4101-B6F4-6E4558D5DA1E}" type="slidenum">
              <a:rPr b="1" lang="fr-FR" sz="750" strike="noStrike" u="none">
                <a:solidFill>
                  <a:schemeClr val="dk1"/>
                </a:solidFill>
                <a:uFillTx/>
                <a:latin typeface="Arial"/>
              </a:rPr>
              <a:t>&lt;numéro&gt;</a:t>
            </a:fld>
            <a:endParaRPr b="0" lang="fr-FR" sz="750" strike="noStrike" u="none">
              <a:solidFill>
                <a:srgbClr val="000000"/>
              </a:solidFill>
              <a:uFillTx/>
              <a:latin typeface="Times New Roman"/>
            </a:endParaRPr>
          </a:p>
        </p:txBody>
      </p:sp>
      <p:sp>
        <p:nvSpPr>
          <p:cNvPr id="67" name="PlaceHolder 5"/>
          <p:cNvSpPr>
            <a:spLocks noGrp="1"/>
          </p:cNvSpPr>
          <p:nvPr>
            <p:ph type="dt" idx="21"/>
          </p:nvPr>
        </p:nvSpPr>
        <p:spPr>
          <a:xfrm>
            <a:off x="7614000" y="4783680"/>
            <a:ext cx="1169640" cy="359640"/>
          </a:xfrm>
          <a:prstGeom prst="rect">
            <a:avLst/>
          </a:prstGeom>
          <a:noFill/>
          <a:ln w="0">
            <a:noFill/>
          </a:ln>
        </p:spPr>
        <p:txBody>
          <a:bodyPr lIns="0" rIns="0" tIns="0" bIns="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&lt;date/heure&gt;</a:t>
            </a:r>
            <a:endParaRPr b="0" lang="fr-FR"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xml"/><Relationship Id="rId3"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43.wmf"/><Relationship Id="rId3" Type="http://schemas.openxmlformats.org/officeDocument/2006/relationships/slideLayout" Target="../slideLayouts/slideLayout5.xml"/><Relationship Id="rId4"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10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5.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hyperlink" Target="https://haslab.github.io/SAFER/scp21.pdf?utm_source=chatgpt.com" TargetMode="External"/><Relationship Id="rId2" Type="http://schemas.openxmlformats.org/officeDocument/2006/relationships/hyperlink" Target="https://haslab.github.io/SAFER/scp21.pdf?utm_source=chatgpt.com" TargetMode="External"/><Relationship Id="rId3" Type="http://schemas.openxmlformats.org/officeDocument/2006/relationships/hyperlink" Target="https://haslab.github.io/SAFER/scp21.pdf?utm_source=chatgpt.com" TargetMode="External"/><Relationship Id="rId4" Type="http://schemas.openxmlformats.org/officeDocument/2006/relationships/slideLayout" Target="../slideLayouts/slideLayout5.xml"/><Relationship Id="rId5"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hyperlink" Target="file:///C:/Users/BKAUIB/workspaces/workspaces-eclipse/bpj-tp/STAGE_6990_BPJ_v20250907/STAGE/1_HRef/La%20Gestion%20de%20Produit%20Agile%20en%20deux%20mots%20(720p_30fps_H264-192kbit_AAC).mp4" TargetMode="Externa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5.xml"/>
</Relationships>
</file>

<file path=ppt/slides/_rels/slide12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5.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hyperlink" Target="https://www.graalvm.org/downloads/" TargetMode="External"/><Relationship Id="rId2" Type="http://schemas.openxmlformats.org/officeDocument/2006/relationships/hyperlink" Target="https://www.oracle.com/fr/java/technologies/downloads/archive/#GraalVM" TargetMode="External"/><Relationship Id="rId3" Type="http://schemas.openxmlformats.org/officeDocument/2006/relationships/slideLayout" Target="../slideLayouts/slideLayout5.xml"/><Relationship Id="rId4"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hyperlink" Target="https://green-code-initiative.org/" TargetMode="External"/><Relationship Id="rId2" Type="http://schemas.openxmlformats.org/officeDocument/2006/relationships/image" Target="../media/image46.png"/><Relationship Id="rId3" Type="http://schemas.openxmlformats.org/officeDocument/2006/relationships/slideLayout" Target="../slideLayouts/slideLayout5.xml"/><Relationship Id="rId4"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hyperlink" Target="https://green-code-initiative.org/#contact" TargetMode="External"/><Relationship Id="rId2" Type="http://schemas.openxmlformats.org/officeDocument/2006/relationships/image" Target="../media/image47.png"/><Relationship Id="rId3" Type="http://schemas.openxmlformats.org/officeDocument/2006/relationships/slideLayout" Target="../slideLayouts/slideLayout5.xml"/><Relationship Id="rId4"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5.xml"/><Relationship Id="rId3"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5.xml"/>
</Relationships>
</file>

<file path=ppt/slides/_rels/slide130.xml.rels><?xml version="1.0" encoding="UTF-8"?>
<Relationships xmlns="http://schemas.openxmlformats.org/package/2006/relationships"><Relationship Id="rId1" Type="http://schemas.openxmlformats.org/officeDocument/2006/relationships/hyperlink" Target="https://visualvm.github.io/index.html" TargetMode="External"/><Relationship Id="rId2" Type="http://schemas.openxmlformats.org/officeDocument/2006/relationships/slideLayout" Target="../slideLayouts/slideLayout5.xml"/><Relationship Id="rId3"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hyperlink" Target="https://visualvm.github.io/idesupport.html" TargetMode="External"/><Relationship Id="rId2" Type="http://schemas.openxmlformats.org/officeDocument/2006/relationships/slideLayout" Target="../slideLayouts/slideLayout5.xml"/><Relationship Id="rId3"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5.xml"/><Relationship Id="rId3"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5.xml"/><Relationship Id="rId4"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hyperlink" Target="https://ecoresponsable.numerique.gouv.fr/ressources/documents-reference/referentiel-general-ecoconception/numecodiag/" TargetMode="External"/><Relationship Id="rId2" Type="http://schemas.openxmlformats.org/officeDocument/2006/relationships/image" Target="../media/image52.png"/><Relationship Id="rId3" Type="http://schemas.openxmlformats.org/officeDocument/2006/relationships/slideLayout" Target="../slideLayouts/slideLayout5.xml"/><Relationship Id="rId4"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3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9.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38.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hyperlink" Target="https://gitlab.insee.fr/sic/atelier-de-conception/bowie-deployments" TargetMode="External"/><Relationship Id="rId3" Type="http://schemas.openxmlformats.org/officeDocument/2006/relationships/hyperlink" Target="https://gitlab.insee.fr/sic/atelier-de-conception/bowie-environnements/-/pipeline_schedules" TargetMode="External"/><Relationship Id="rId4" Type="http://schemas.openxmlformats.org/officeDocument/2006/relationships/slideLayout" Target="../slideLayouts/slideLayout9.xml"/>
</Relationships>
</file>

<file path=ppt/slides/_rels/slide139.xml.rels><?xml version="1.0" encoding="UTF-8"?>
<Relationships xmlns="http://schemas.openxmlformats.org/package/2006/relationships"><Relationship Id="rId1" Type="http://schemas.openxmlformats.org/officeDocument/2006/relationships/hyperlink" Target="https://w3c.github.io/sustainableweb-wsg/" TargetMode="External"/><Relationship Id="rId2" Type="http://schemas.openxmlformats.org/officeDocument/2006/relationships/hyperlink" Target="https://github.com/API-Green-Score/APIGreenScore?tab=readme-ov-file" TargetMode="External"/><Relationship Id="rId3" Type="http://schemas.openxmlformats.org/officeDocument/2006/relationships/hyperlink" Target="https://digitaldecarb.org/data-carbon-ladder/" TargetMode="External"/><Relationship Id="rId4" Type="http://schemas.openxmlformats.org/officeDocument/2006/relationships/hyperlink" Target="https://www.fresquedunumerique.org/" TargetMode="External"/><Relationship Id="rId5"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5.xml"/><Relationship Id="rId4"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9.xml"/>
</Relationships>
</file>

<file path=ppt/slides/_rels/slide14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9.xml"/>
</Relationships>
</file>

<file path=ppt/slides/_rels/slide14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9.xml"/>
</Relationships>
</file>

<file path=ppt/slides/_rels/slide14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9.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5.xml"/>
</Relationships>
</file>

<file path=ppt/slides/_rels/slide15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0.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slideLayout" Target="../slideLayouts/slideLayout9.xml"/>
</Relationships>
</file>

<file path=ppt/slides/_rels/slide151.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9.xml"/>
</Relationships>
</file>

<file path=ppt/slides/_rels/slide15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9.xml"/>
</Relationships>
</file>

<file path=ppt/slides/_rels/slide15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5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9.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76.png"/><Relationship Id="rId3" Type="http://schemas.openxmlformats.org/officeDocument/2006/relationships/slideLayout" Target="../slideLayouts/slideLayout5.xml"/><Relationship Id="rId4"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
</Relationships>
</file>

<file path=ppt/slides/_rels/slide16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5.xml"/><Relationship Id="rId3" Type="http://schemas.openxmlformats.org/officeDocument/2006/relationships/notesSlide" Target="../notesSlides/notesSlide168.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
</Relationships>
</file>

<file path=ppt/slides/_rels/slide173.xml.rels><?xml version="1.0" encoding="UTF-8"?>
<Relationships xmlns="http://schemas.openxmlformats.org/package/2006/relationships"><Relationship Id="rId1" Type="http://schemas.openxmlformats.org/officeDocument/2006/relationships/hyperlink" Target="http://docs.oracle.com/javase/6/docs/api/" TargetMode="External"/><Relationship Id="rId2" Type="http://schemas.openxmlformats.org/officeDocument/2006/relationships/slideLayout" Target="../slideLayouts/slideLayout5.xml"/><Relationship Id="rId3" Type="http://schemas.openxmlformats.org/officeDocument/2006/relationships/notesSlide" Target="../notesSlides/notesSlide173.xml"/>
</Relationships>
</file>

<file path=ppt/slides/_rels/slide174.xml.rels><?xml version="1.0" encoding="UTF-8"?>
<Relationships xmlns="http://schemas.openxmlformats.org/package/2006/relationships"><Relationship Id="rId1" Type="http://schemas.openxmlformats.org/officeDocument/2006/relationships/hyperlink" Target="http://docs.oracle.com/javase/6/docs/api/" TargetMode="External"/><Relationship Id="rId2" Type="http://schemas.openxmlformats.org/officeDocument/2006/relationships/slideLayout" Target="../slideLayouts/slideLayout5.xml"/><Relationship Id="rId3" Type="http://schemas.openxmlformats.org/officeDocument/2006/relationships/notesSlide" Target="../notesSlides/notesSlide174.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
</Relationships>
</file>

<file path=ppt/slides/_rels/slide18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5.xml"/><Relationship Id="rId3" Type="http://schemas.openxmlformats.org/officeDocument/2006/relationships/notesSlide" Target="../notesSlides/notesSlide181.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
</Relationships>
</file>

<file path=ppt/slides/_rels/slide187.xml.rels><?xml version="1.0" encoding="UTF-8"?>
<Relationships xmlns="http://schemas.openxmlformats.org/package/2006/relationships"><Relationship Id="rId1" Type="http://schemas.openxmlformats.org/officeDocument/2006/relationships/hyperlink" Target="http://checkstyle.sourceforge.net/availablechecks.html" TargetMode="External"/><Relationship Id="rId2" Type="http://schemas.openxmlformats.org/officeDocument/2006/relationships/slideLayout" Target="../slideLayouts/slideLayout5.xml"/><Relationship Id="rId3" Type="http://schemas.openxmlformats.org/officeDocument/2006/relationships/notesSlide" Target="../notesSlides/notesSlide187.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
</Relationships>
</file>

<file path=ppt/slides/_rels/slide190.xml.rels><?xml version="1.0" encoding="UTF-8"?>
<Relationships xmlns="http://schemas.openxmlformats.org/package/2006/relationships"><Relationship Id="rId1" Type="http://schemas.openxmlformats.org/officeDocument/2006/relationships/hyperlink" Target="http://www.hortis.ch/" TargetMode="External"/><Relationship Id="rId2" Type="http://schemas.openxmlformats.org/officeDocument/2006/relationships/hyperlink" Target="http://www.sonarsource.com/" TargetMode="External"/><Relationship Id="rId3" Type="http://schemas.openxmlformats.org/officeDocument/2006/relationships/slideLayout" Target="../slideLayouts/slideLayout5.xml"/><Relationship Id="rId4" Type="http://schemas.openxmlformats.org/officeDocument/2006/relationships/notesSlide" Target="../notesSlides/notesSlide190.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
</Relationships>
</file>

<file path=ppt/slides/_rels/slide19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5.xml"/><Relationship Id="rId3" Type="http://schemas.openxmlformats.org/officeDocument/2006/relationships/notesSlide" Target="../notesSlides/notesSlide192.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
</Relationships>
</file>

<file path=ppt/slides/_rels/slide19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0.png"/><Relationship Id="rId3" Type="http://schemas.openxmlformats.org/officeDocument/2006/relationships/slideLayout" Target="../slideLayouts/slideLayout5.xml"/><Relationship Id="rId4" Type="http://schemas.openxmlformats.org/officeDocument/2006/relationships/notesSlide" Target="../notesSlides/notesSlide194.xml"/>
</Relationships>
</file>

<file path=ppt/slides/_rels/slide195.xml.rels><?xml version="1.0" encoding="UTF-8"?>
<Relationships xmlns="http://schemas.openxmlformats.org/package/2006/relationships"><Relationship Id="rId1" Type="http://schemas.openxmlformats.org/officeDocument/2006/relationships/hyperlink" Target="mailto:SelectChannelConnector@0.0.0.0:9000" TargetMode="External"/><Relationship Id="rId2" Type="http://schemas.openxmlformats.org/officeDocument/2006/relationships/hyperlink" Target="mailto:SelectChannelConnector@0.0.0.0:9000" TargetMode="External"/><Relationship Id="rId3" Type="http://schemas.openxmlformats.org/officeDocument/2006/relationships/hyperlink" Target="http://urlduserveurousetrouvesonar:9000/" TargetMode="External"/><Relationship Id="rId4" Type="http://schemas.openxmlformats.org/officeDocument/2006/relationships/slideLayout" Target="../slideLayouts/slideLayout5.xml"/><Relationship Id="rId5" Type="http://schemas.openxmlformats.org/officeDocument/2006/relationships/notesSlide" Target="../notesSlides/notesSlide195.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
</Relationships>
</file>

<file path=ppt/slides/_rels/slide19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1.png"/><Relationship Id="rId3" Type="http://schemas.openxmlformats.org/officeDocument/2006/relationships/slideLayout" Target="../slideLayouts/slideLayout5.xml"/><Relationship Id="rId4" Type="http://schemas.openxmlformats.org/officeDocument/2006/relationships/notesSlide" Target="../notesSlides/notesSlide197.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
</Relationships>
</file>

<file path=ppt/slides/_rels/slide2.xml.rels><?xml version="1.0" encoding="UTF-8"?>
<Relationships xmlns="http://schemas.openxmlformats.org/package/2006/relationships"><Relationship Id="rId1" Type="http://schemas.openxmlformats.org/officeDocument/2006/relationships/hyperlink" Target="https://catalogue.igpde.finances.gouv.fr/" TargetMode="Externa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slideLayout" Target="../slideLayouts/slideLayout5.xml"/><Relationship Id="rId11"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Relationship Id="rId3" Type="http://schemas.openxmlformats.org/officeDocument/2006/relationships/notesSlide" Target="../notesSlides/notesSlide20.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
</Relationships>
</file>

<file path=ppt/slides/_rels/slide201.xml.rels><?xml version="1.0" encoding="UTF-8"?>
<Relationships xmlns="http://schemas.openxmlformats.org/package/2006/relationships"><Relationship Id="rId1" Type="http://schemas.openxmlformats.org/officeDocument/2006/relationships/hyperlink" Target="http://docs.codehaus.org/display/SONAR/Plugin+Library" TargetMode="External"/><Relationship Id="rId2" Type="http://schemas.openxmlformats.org/officeDocument/2006/relationships/slideLayout" Target="../slideLayouts/slideLayout5.xml"/><Relationship Id="rId3" Type="http://schemas.openxmlformats.org/officeDocument/2006/relationships/notesSlide" Target="../notesSlides/notesSlide201.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
</Relationships>
</file>

<file path=ppt/slides/_rels/slide2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
</Relationships>
</file>

<file path=ppt/slides/_rels/slide20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2.png"/><Relationship Id="rId3" Type="http://schemas.openxmlformats.org/officeDocument/2006/relationships/slideLayout" Target="../slideLayouts/slideLayout5.xml"/><Relationship Id="rId4" Type="http://schemas.openxmlformats.org/officeDocument/2006/relationships/notesSlide" Target="../notesSlides/notesSlide206.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
</Relationships>
</file>

<file path=ppt/slides/_rels/slide21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5.xml"/><Relationship Id="rId3" Type="http://schemas.openxmlformats.org/officeDocument/2006/relationships/notesSlide" Target="../notesSlides/notesSlide213.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
</Relationships>
</file>

<file path=ppt/slides/_rels/slide2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
</Relationships>
</file>

<file path=ppt/slides/_rels/slide218.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5.xml"/><Relationship Id="rId3" Type="http://schemas.openxmlformats.org/officeDocument/2006/relationships/notesSlide" Target="../notesSlides/notesSlide218.xml"/>
</Relationships>
</file>

<file path=ppt/slides/_rels/slide2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file:///C:/Users/BKAUIB/workspaces/workspaces-eclipse/bpj-tp/3-TP/TP_TestsAuto_Quizz_(&#233;nonc&#233;)%20V1.0.doc" TargetMode="External"/><Relationship Id="rId2" Type="http://schemas.openxmlformats.org/officeDocument/2006/relationships/slideLayout" Target="../slideLayouts/slideLayout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hyperlink" Target="http://1_HRef/Single%20responsibility%20principle%20-%20Wikipedia.pdf" TargetMode="External"/><Relationship Id="rId2" Type="http://schemas.openxmlformats.org/officeDocument/2006/relationships/hyperlink" Target="http://1_HRef/Single%20responsibility%20principle%20-%20Wikipedia.pdf" TargetMode="External"/><Relationship Id="rId3" Type="http://schemas.openxmlformats.org/officeDocument/2006/relationships/hyperlink" Target="http://1_HRef/Principe%20de%20substitution%20de%20Liskov%20&#8212;%20Wikip&#233;dia.pdf" TargetMode="External"/><Relationship Id="rId4" Type="http://schemas.openxmlformats.org/officeDocument/2006/relationships/hyperlink" Target="http://1_HRef/Principe%20de%20substitution%20de%20Liskov%20&#8212;%20Wikip&#233;dia.pdf" TargetMode="External"/><Relationship Id="rId5" Type="http://schemas.openxmlformats.org/officeDocument/2006/relationships/hyperlink" Target="http://1_HRef/Interface%20segregation%20principle%20-%20Wikipedia.pdf" TargetMode="External"/><Relationship Id="rId6" Type="http://schemas.openxmlformats.org/officeDocument/2006/relationships/hyperlink" Target="http://1_HRef/Interface%20segregation%20principle%20-%20Wikipedia.pdf" TargetMode="External"/><Relationship Id="rId7" Type="http://schemas.openxmlformats.org/officeDocument/2006/relationships/slideLayout" Target="../slideLayouts/slideLayout5.xml"/><Relationship Id="rId8"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app.wooclap.com/LCNKUX" TargetMode="External"/><Relationship Id="rId2" Type="http://schemas.openxmlformats.org/officeDocument/2006/relationships/image" Target="../media/image24.png"/><Relationship Id="rId3" Type="http://schemas.openxmlformats.org/officeDocument/2006/relationships/slideLayout" Target="../slideLayouts/slideLayout5.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3.jpeg"/><Relationship Id="rId3" Type="http://schemas.openxmlformats.org/officeDocument/2006/relationships/image" Target="../media/image13.jpeg"/><Relationship Id="rId4" Type="http://schemas.openxmlformats.org/officeDocument/2006/relationships/slideLayout" Target="../slideLayouts/slideLayout4.xml"/>
</Relationships>
</file>

<file path=ppt/slides/_rels/slide5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5.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5.xml"/>
</Relationships>
</file>

<file path=ppt/slides/_rels/slide5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5.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6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31.wmf"/><Relationship Id="rId3" Type="http://schemas.openxmlformats.org/officeDocument/2006/relationships/slideLayout" Target="../slideLayouts/slideLayout5.xml"/><Relationship Id="rId4"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32.wmf"/><Relationship Id="rId3" Type="http://schemas.openxmlformats.org/officeDocument/2006/relationships/package" Target="../embeddings/oleObject2.docx"/><Relationship Id="rId4" Type="http://schemas.openxmlformats.org/officeDocument/2006/relationships/image" Target="../media/image33.wmf"/><Relationship Id="rId5" Type="http://schemas.openxmlformats.org/officeDocument/2006/relationships/slideLayout" Target="../slideLayouts/slideLayout5.xml"/><Relationship Id="rId6"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5.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hyperlink" Target="http://docs.oracle.com/javase/6/docs/api/java/util/regex/Pattern.html" TargetMode="External"/><Relationship Id="rId2" Type="http://schemas.openxmlformats.org/officeDocument/2006/relationships/slideLayout" Target="../slideLayouts/slideLayout5.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5.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5.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5.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5.xml"/><Relationship Id="rId4"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5.xml"/><Relationship Id="rId4"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42.wmf"/><Relationship Id="rId3" Type="http://schemas.openxmlformats.org/officeDocument/2006/relationships/slideLayout" Target="../slideLayouts/slideLayout5.xml"/><Relationship Id="rId4"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0" y="0"/>
            <a:ext cx="179640" cy="179640"/>
          </a:xfrm>
          <a:prstGeom prst="rect">
            <a:avLst/>
          </a:prstGeom>
          <a:noFill/>
          <a:ln w="0">
            <a:solidFill>
              <a:srgbClr val="000000">
                <a:alpha val="0"/>
              </a:srgbClr>
            </a:solidFill>
          </a:ln>
        </p:spPr>
        <p:txBody>
          <a:bodyPr lIns="0" rIns="0" tIns="0" bIns="0" anchor="t">
            <a:noAutofit/>
          </a:bodyPr>
          <a:p>
            <a:pPr indent="0">
              <a:buNone/>
            </a:pPr>
            <a:endParaRPr b="1" lang="fr-FR" sz="100" strike="noStrike" u="none">
              <a:solidFill>
                <a:schemeClr val="dk1">
                  <a:alpha val="0"/>
                </a:schemeClr>
              </a:solidFill>
              <a:uFillTx/>
              <a:latin typeface="Arial"/>
            </a:endParaRPr>
          </a:p>
        </p:txBody>
      </p:sp>
      <p:sp>
        <p:nvSpPr>
          <p:cNvPr id="77" name="PlaceHolder 2"/>
          <p:cNvSpPr>
            <a:spLocks noGrp="1"/>
          </p:cNvSpPr>
          <p:nvPr>
            <p:ph/>
          </p:nvPr>
        </p:nvSpPr>
        <p:spPr>
          <a:xfrm>
            <a:off x="360000" y="2346120"/>
            <a:ext cx="8423640" cy="2076840"/>
          </a:xfrm>
          <a:prstGeom prst="rect">
            <a:avLst/>
          </a:prstGeom>
          <a:noFill/>
          <a:ln w="0">
            <a:noFill/>
          </a:ln>
        </p:spPr>
        <p:txBody>
          <a:bodyPr lIns="0" rIns="0" tIns="0" bIns="0" anchor="t">
            <a:noAutofit/>
          </a:bodyPr>
          <a:p>
            <a:pPr indent="0" defTabSz="914400">
              <a:lnSpc>
                <a:spcPct val="90000"/>
              </a:lnSpc>
              <a:buNone/>
              <a:tabLst>
                <a:tab algn="l" pos="0"/>
              </a:tabLst>
            </a:pPr>
            <a:r>
              <a:rPr b="1" lang="fr-FR" sz="3250" strike="noStrike" u="none" cap="all">
                <a:solidFill>
                  <a:schemeClr val="dk1"/>
                </a:solidFill>
                <a:uFillTx/>
                <a:latin typeface="Arial"/>
              </a:rPr>
              <a:t>Les bonnes pratiques Java</a:t>
            </a:r>
            <a:endParaRPr b="0" lang="fr-FR" sz="3250" strike="noStrike" u="none">
              <a:solidFill>
                <a:schemeClr val="dk1"/>
              </a:solidFill>
              <a:uFillTx/>
              <a:latin typeface="Arial"/>
            </a:endParaRPr>
          </a:p>
        </p:txBody>
      </p:sp>
      <p:sp>
        <p:nvSpPr>
          <p:cNvPr id="78" name="PlaceHolder 3"/>
          <p:cNvSpPr>
            <a:spLocks noGrp="1"/>
          </p:cNvSpPr>
          <p:nvPr>
            <p:ph type="dt" idx="25"/>
          </p:nvPr>
        </p:nvSpPr>
        <p:spPr>
          <a:xfrm>
            <a:off x="7614000" y="4783680"/>
            <a:ext cx="116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cap="all">
                <a:solidFill>
                  <a:schemeClr val="dk1"/>
                </a:solidFill>
                <a:uFillTx/>
                <a:latin typeface="Arial"/>
              </a:defRPr>
            </a:lvl1pPr>
          </a:lstStyle>
          <a:p>
            <a:pPr indent="0" algn="r" defTabSz="914400">
              <a:lnSpc>
                <a:spcPct val="100000"/>
              </a:lnSpc>
              <a:buNone/>
            </a:pPr>
            <a:r>
              <a:rPr b="1" lang="fr-FR" sz="750" strike="noStrike" u="none" cap="all">
                <a:solidFill>
                  <a:schemeClr val="dk1"/>
                </a:solidFill>
                <a:uFillTx/>
                <a:latin typeface="Arial"/>
              </a:rPr>
              <a:t>XX/XX/XXXX</a:t>
            </a:r>
            <a:endParaRPr b="0" lang="fr-FR" sz="750" strike="noStrike" u="none">
              <a:solidFill>
                <a:srgbClr val="000000"/>
              </a:solidFill>
              <a:uFillTx/>
              <a:latin typeface="Times New Roman"/>
            </a:endParaRPr>
          </a:p>
        </p:txBody>
      </p:sp>
      <p:sp>
        <p:nvSpPr>
          <p:cNvPr id="79" name="ZoneTexte 9"/>
          <p:cNvSpPr/>
          <p:nvPr/>
        </p:nvSpPr>
        <p:spPr>
          <a:xfrm>
            <a:off x="1311480" y="3672720"/>
            <a:ext cx="6453000" cy="303120"/>
          </a:xfrm>
          <a:prstGeom prst="rect">
            <a:avLst/>
          </a:prstGeom>
          <a:noFill/>
          <a:ln w="0">
            <a:noFill/>
          </a:ln>
        </p:spPr>
        <p:style>
          <a:lnRef idx="0"/>
          <a:fillRef idx="0"/>
          <a:effectRef idx="0"/>
          <a:fontRef idx="minor"/>
        </p:style>
        <p:txBody>
          <a:bodyPr lIns="90000" rIns="90000" tIns="45000" bIns="45000" anchor="t">
            <a:spAutoFit/>
          </a:bodyPr>
          <a:p>
            <a:pPr marL="428760" indent="-428760" defTabSz="914400">
              <a:lnSpc>
                <a:spcPct val="100000"/>
              </a:lnSpc>
              <a:buClr>
                <a:srgbClr val="002060"/>
              </a:buClr>
              <a:buFont typeface="Wingdings" charset="2"/>
              <a:buChar char=""/>
            </a:pPr>
            <a:r>
              <a:rPr b="0" lang="fr-FR" sz="1400" strike="noStrike" u="none">
                <a:solidFill>
                  <a:srgbClr val="002060"/>
                </a:solidFill>
                <a:uFillTx/>
                <a:latin typeface="Arial"/>
              </a:rPr>
              <a:t>mettre en œuvre les bonnes pratiques java dans les applications.</a:t>
            </a:r>
            <a:endParaRPr b="0" lang="fr-FR" sz="1400" strike="noStrike" u="none">
              <a:solidFill>
                <a:srgbClr val="000000"/>
              </a:solidFill>
              <a:uFillTx/>
              <a:latin typeface="Arial"/>
            </a:endParaRPr>
          </a:p>
        </p:txBody>
      </p:sp>
      <p:sp>
        <p:nvSpPr>
          <p:cNvPr id="80" name="ZoneTexte 10"/>
          <p:cNvSpPr/>
          <p:nvPr/>
        </p:nvSpPr>
        <p:spPr>
          <a:xfrm>
            <a:off x="360000" y="3162240"/>
            <a:ext cx="4590000" cy="295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350" strike="noStrike" u="none">
                <a:solidFill>
                  <a:srgbClr val="002060"/>
                </a:solidFill>
                <a:uFillTx/>
                <a:latin typeface="Arial"/>
              </a:rPr>
              <a:t>Objectif de la formation </a:t>
            </a:r>
            <a:endParaRPr b="0" lang="fr-FR" sz="1350" strike="noStrike" u="none">
              <a:solidFill>
                <a:srgbClr val="000000"/>
              </a:solidFill>
              <a:uFillTx/>
              <a:latin typeface="Arial"/>
            </a:endParaRPr>
          </a:p>
        </p:txBody>
      </p:sp>
      <p:sp>
        <p:nvSpPr>
          <p:cNvPr id="81" name="TextBox 2"/>
          <p:cNvSpPr/>
          <p:nvPr/>
        </p:nvSpPr>
        <p:spPr>
          <a:xfrm>
            <a:off x="5479920" y="2864160"/>
            <a:ext cx="1955880" cy="30456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400" strike="noStrike" u="none">
                <a:solidFill>
                  <a:schemeClr val="dk1"/>
                </a:solidFill>
                <a:uFillTx/>
                <a:latin typeface="Arial"/>
              </a:rPr>
              <a:t>Version </a:t>
            </a:r>
            <a:r>
              <a:rPr b="0" lang="en-US" sz="1400" strike="noStrike" u="none">
                <a:solidFill>
                  <a:schemeClr val="dk1"/>
                </a:solidFill>
                <a:uFillTx/>
                <a:latin typeface="Arial"/>
                <a:ea typeface="Arial"/>
              </a:rPr>
              <a:t>20251101</a:t>
            </a:r>
            <a:endParaRPr b="0" lang="fr-FR" sz="1400" strike="noStrike" u="none">
              <a:solidFill>
                <a:srgbClr val="000000"/>
              </a:solidFill>
              <a:uFillTx/>
              <a:latin typeface="Arial"/>
            </a:endParaRPr>
          </a:p>
        </p:txBody>
      </p:sp>
      <p:sp>
        <p:nvSpPr>
          <p:cNvPr id="5" name="PlaceHolder 4"/>
          <p:cNvSpPr>
            <a:spLocks noGrp="1"/>
          </p:cNvSpPr>
          <p:nvPr>
            <p:ph type="ftr" idx="2"/>
          </p:nvPr>
        </p:nvSpPr>
        <p:spPr/>
        <p:txBody>
          <a:bodyPr/>
          <a:p>
            <a:r>
              <a:t>Institut de la Gestion publique et du Développement économique</a:t>
            </a:r>
          </a:p>
        </p:txBody>
      </p:sp>
      <p:sp>
        <p:nvSpPr>
          <p:cNvPr id="6" name="PlaceHolder 5"/>
          <p:cNvSpPr>
            <a:spLocks noGrp="1"/>
          </p:cNvSpPr>
          <p:nvPr>
            <p:ph type="sldNum" idx="3"/>
          </p:nvPr>
        </p:nvSpPr>
        <p:spPr/>
        <p:txBody>
          <a:bodyPr/>
          <a:p>
            <a:fld id="{E7E3334E-6C88-490A-97AC-78AA3DE71E31}"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en V</a:t>
            </a:r>
            <a:endParaRPr b="0" lang="fr-FR" sz="2550" strike="noStrike" u="none">
              <a:solidFill>
                <a:schemeClr val="dk1"/>
              </a:solidFill>
              <a:uFillTx/>
              <a:latin typeface="Arial"/>
            </a:endParaRPr>
          </a:p>
        </p:txBody>
      </p:sp>
      <p:sp>
        <p:nvSpPr>
          <p:cNvPr id="131" name="PlaceHolder 2"/>
          <p:cNvSpPr>
            <a:spLocks noGrp="1"/>
          </p:cNvSpPr>
          <p:nvPr>
            <p:ph type="sldNum" idx="4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84A0323-5E4D-4345-81B7-5563F354A5D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32" name="PlaceHolder 3"/>
          <p:cNvSpPr>
            <a:spLocks noGrp="1"/>
          </p:cNvSpPr>
          <p:nvPr>
            <p:ph type="ftr" idx="4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133" name="Espace réservé du contenu 3" descr="Une image contenant texte, capture d’écran, Police, diagramme&#10;&#10;Description générée automatiquement"/>
          <p:cNvPicPr/>
          <p:nvPr/>
        </p:nvPicPr>
        <p:blipFill>
          <a:blip r:embed="rId1"/>
          <a:stretch/>
        </p:blipFill>
        <p:spPr>
          <a:xfrm>
            <a:off x="1235880" y="824400"/>
            <a:ext cx="5903280" cy="3368520"/>
          </a:xfrm>
          <a:prstGeom prst="rect">
            <a:avLst/>
          </a:prstGeom>
          <a:noFill/>
          <a:ln w="0">
            <a:noFill/>
          </a:ln>
        </p:spPr>
      </p:pic>
      <p:sp>
        <p:nvSpPr>
          <p:cNvPr id="134" name="ZoneTexte 4"/>
          <p:cNvSpPr/>
          <p:nvPr/>
        </p:nvSpPr>
        <p:spPr>
          <a:xfrm>
            <a:off x="2977200" y="3696120"/>
            <a:ext cx="1030320" cy="405360"/>
          </a:xfrm>
          <a:prstGeom prst="roundRect">
            <a:avLst>
              <a:gd name="adj" fmla="val 16667"/>
            </a:avLst>
          </a:prstGeom>
          <a:noFill/>
          <a:ln w="0">
            <a:solidFill>
              <a:srgbClr val="000000"/>
            </a:solidFill>
          </a:ln>
          <a:effectLst>
            <a:outerShdw blurRad="63360" dir="2700000" dist="37674">
              <a:srgbClr val="000000">
                <a:alpha val="40000"/>
              </a:srgbClr>
            </a:outerShdw>
          </a:effectLst>
        </p:spPr>
        <p:style>
          <a:lnRef idx="0"/>
          <a:fillRef idx="0"/>
          <a:effectRef idx="0"/>
          <a:fontRef idx="minor"/>
        </p:style>
        <p:txBody>
          <a:bodyPr numCol="1" spcCol="0" horzOverflow="overflow" anchor="t">
            <a:spAutoFit/>
          </a:bodyPr>
          <a:p>
            <a:pPr defTabSz="914400">
              <a:lnSpc>
                <a:spcPct val="100000"/>
              </a:lnSpc>
            </a:pPr>
            <a:r>
              <a:rPr b="0" lang="fr-FR" sz="1800" strike="noStrike" u="none">
                <a:solidFill>
                  <a:schemeClr val="dk1"/>
                </a:solidFill>
                <a:uFillTx/>
                <a:latin typeface="Arial"/>
              </a:rPr>
              <a:t>Codage</a:t>
            </a:r>
            <a:endParaRPr b="0" lang="fr-FR" sz="1800" strike="noStrike" u="none">
              <a:solidFill>
                <a:srgbClr val="000000"/>
              </a:solidFill>
              <a:uFillTx/>
              <a:latin typeface="Arial"/>
            </a:endParaRPr>
          </a:p>
        </p:txBody>
      </p:sp>
    </p:spTree>
  </p:cSld>
  <p:transition>
    <p:blinds dir="horz"/>
  </p:transition>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Une bonne gestion des erreurs</a:t>
            </a:r>
            <a:endParaRPr b="0" lang="fr-FR" sz="2550" strike="noStrike" u="none">
              <a:solidFill>
                <a:schemeClr val="dk1"/>
              </a:solidFill>
              <a:uFillTx/>
              <a:latin typeface="Arial"/>
            </a:endParaRPr>
          </a:p>
        </p:txBody>
      </p:sp>
      <p:graphicFrame>
        <p:nvGraphicFramePr>
          <p:cNvPr id="581" name="Objet 7"/>
          <p:cNvGraphicFramePr/>
          <p:nvPr/>
        </p:nvGraphicFramePr>
        <p:xfrm>
          <a:off x="1177560" y="728640"/>
          <a:ext cx="5844240" cy="4579200"/>
        </p:xfrm>
        <a:graphic>
          <a:graphicData uri="http://schemas.openxmlformats.org/presentationml/2006/ole">
            <p:oleObj progId="Word.Document.12" r:id="rId1" spid="">
              <p:embed/>
              <p:pic>
                <p:nvPicPr>
                  <p:cNvPr id="582" name="Objet 7" descr=""/>
                  <p:cNvPicPr/>
                  <p:nvPr/>
                </p:nvPicPr>
                <p:blipFill>
                  <a:blip r:embed="rId2"/>
                  <a:stretch/>
                </p:blipFill>
                <p:spPr>
                  <a:xfrm>
                    <a:off x="1177560" y="728640"/>
                    <a:ext cx="5844240" cy="4579200"/>
                  </a:xfrm>
                  <a:prstGeom prst="rect">
                    <a:avLst/>
                  </a:prstGeom>
                  <a:noFill/>
                  <a:ln w="0">
                    <a:noFill/>
                  </a:ln>
                </p:spPr>
              </p:pic>
            </p:oleObj>
          </a:graphicData>
        </a:graphic>
      </p:graphicFrame>
      <p:cxnSp>
        <p:nvCxnSpPr>
          <p:cNvPr id="583" name="Connecteur droit avec flèche 6"/>
          <p:cNvCxnSpPr/>
          <p:nvPr/>
        </p:nvCxnSpPr>
        <p:spPr>
          <a:xfrm flipH="1">
            <a:off x="4089600" y="1446480"/>
            <a:ext cx="1554120" cy="750240"/>
          </a:xfrm>
          <a:prstGeom prst="straightConnector1">
            <a:avLst/>
          </a:prstGeom>
          <a:ln w="9525">
            <a:solidFill>
              <a:srgbClr val="99ffcc"/>
            </a:solidFill>
            <a:miter/>
            <a:tailEnd len="med" type="arrow" w="med"/>
          </a:ln>
        </p:spPr>
      </p:cxnSp>
      <p:sp>
        <p:nvSpPr>
          <p:cNvPr id="584" name="ZoneTexte 8"/>
          <p:cNvSpPr/>
          <p:nvPr/>
        </p:nvSpPr>
        <p:spPr>
          <a:xfrm>
            <a:off x="4747320" y="803520"/>
            <a:ext cx="3036960" cy="638280"/>
          </a:xfrm>
          <a:prstGeom prst="rect">
            <a:avLst/>
          </a:prstGeom>
          <a:noFill/>
          <a:ln w="9525">
            <a:solidFill>
              <a:srgbClr val="005841"/>
            </a:solidFill>
            <a:miter/>
          </a:ln>
        </p:spPr>
        <p:style>
          <a:lnRef idx="0"/>
          <a:fillRef idx="0"/>
          <a:effectRef idx="0"/>
          <a:fontRef idx="minor"/>
        </p:style>
        <p:txBody>
          <a:bodyPr wrap="none" lIns="90000" rIns="90000" tIns="45000" bIns="45000" anchor="t">
            <a:spAutoFit/>
          </a:bodyPr>
          <a:p>
            <a:pPr defTabSz="914400">
              <a:lnSpc>
                <a:spcPct val="100000"/>
              </a:lnSpc>
            </a:pPr>
            <a:r>
              <a:rPr b="0" lang="fr-FR" sz="1800" strike="noStrike" u="none">
                <a:solidFill>
                  <a:srgbClr val="005c92"/>
                </a:solidFill>
                <a:uFillTx/>
                <a:latin typeface="Tahoma"/>
              </a:rPr>
              <a:t>Bloc try … catch</a:t>
            </a:r>
            <a:endParaRPr b="0" lang="fr-FR" sz="1800" strike="noStrike" u="none">
              <a:solidFill>
                <a:srgbClr val="000000"/>
              </a:solidFill>
              <a:uFillTx/>
              <a:latin typeface="Arial"/>
            </a:endParaRPr>
          </a:p>
          <a:p>
            <a:pPr defTabSz="914400">
              <a:lnSpc>
                <a:spcPct val="100000"/>
              </a:lnSpc>
            </a:pPr>
            <a:r>
              <a:rPr b="0" lang="fr-FR" sz="1800" strike="noStrike" u="none">
                <a:solidFill>
                  <a:srgbClr val="005c92"/>
                </a:solidFill>
                <a:uFillTx/>
                <a:latin typeface="Tahoma"/>
              </a:rPr>
              <a:t>Dans la couche </a:t>
            </a:r>
            <a:r>
              <a:rPr b="0" lang="fr-FR" sz="1800" strike="noStrike" u="none">
                <a:solidFill>
                  <a:srgbClr val="009900"/>
                </a:solidFill>
                <a:uFillTx/>
                <a:latin typeface="Tahoma"/>
              </a:rPr>
              <a:t>présentation</a:t>
            </a:r>
            <a:endParaRPr b="0" lang="fr-FR" sz="1800" strike="noStrike" u="none">
              <a:solidFill>
                <a:srgbClr val="000000"/>
              </a:solidFill>
              <a:uFillTx/>
              <a:latin typeface="Arial"/>
            </a:endParaRPr>
          </a:p>
        </p:txBody>
      </p:sp>
      <p:sp>
        <p:nvSpPr>
          <p:cNvPr id="585" name="PlaceHolder 2"/>
          <p:cNvSpPr>
            <a:spLocks noGrp="1"/>
          </p:cNvSpPr>
          <p:nvPr>
            <p:ph type="sldNum" idx="21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7D10CF8-C32D-4693-B34F-E39AEEBB654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86" name="PlaceHolder 3"/>
          <p:cNvSpPr>
            <a:spLocks noGrp="1"/>
          </p:cNvSpPr>
          <p:nvPr>
            <p:ph type="ftr" idx="21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Si pas le temps de finir l’implem …</a:t>
            </a:r>
            <a:endParaRPr b="0" lang="fr-FR" sz="2550" strike="noStrike" u="none">
              <a:solidFill>
                <a:schemeClr val="dk1"/>
              </a:solidFill>
              <a:uFillTx/>
              <a:latin typeface="Arial"/>
            </a:endParaRPr>
          </a:p>
        </p:txBody>
      </p:sp>
      <p:sp>
        <p:nvSpPr>
          <p:cNvPr id="588" name="PlaceHolder 2"/>
          <p:cNvSpPr>
            <a:spLocks noGrp="1"/>
          </p:cNvSpPr>
          <p:nvPr>
            <p:ph/>
          </p:nvPr>
        </p:nvSpPr>
        <p:spPr>
          <a:xfrm>
            <a:off x="343080" y="799920"/>
            <a:ext cx="8816400" cy="21369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Il faut propager une exception afin de l’indiquer au développeur qui utiliserait notre méthode non terminée</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Wingdings"/>
              </a:rPr>
              <a:t></a:t>
            </a:r>
            <a:r>
              <a:rPr b="0" lang="fr-FR" sz="2100" strike="noStrike" u="none">
                <a:solidFill>
                  <a:schemeClr val="dk1"/>
                </a:solidFill>
                <a:uFillTx/>
                <a:latin typeface="Arial"/>
              </a:rPr>
              <a:t> </a:t>
            </a:r>
            <a:r>
              <a:rPr b="0" lang="fr-FR" sz="2100" strike="noStrike" u="none">
                <a:solidFill>
                  <a:schemeClr val="dk1"/>
                </a:solidFill>
                <a:uFillTx/>
                <a:latin typeface="Arial"/>
              </a:rPr>
              <a:t>Conseillé : </a:t>
            </a:r>
            <a:r>
              <a:rPr b="0" lang="fr-FR" sz="1800" strike="noStrike" u="none">
                <a:solidFill>
                  <a:srgbClr val="000000"/>
                </a:solidFill>
                <a:uFillTx/>
                <a:latin typeface="Courier New"/>
                <a:ea typeface="Times New Roman"/>
              </a:rPr>
              <a:t>UnsupportedOperationException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ea typeface="Times New Roman"/>
              </a:rPr>
              <a:t>Usage possible de template Eclipse </a:t>
            </a:r>
            <a:r>
              <a:rPr b="0" lang="fr-FR" sz="1800" strike="noStrike" u="none">
                <a:solidFill>
                  <a:schemeClr val="dk1"/>
                </a:solidFill>
                <a:uFillTx/>
                <a:latin typeface="Arial"/>
                <a:ea typeface="Times New Roman"/>
              </a:rPr>
              <a:t>(Préférences \ Java  \ Editor \ Templates)</a:t>
            </a:r>
            <a:endParaRPr b="0" lang="fr-FR" sz="1800" strike="noStrike" u="none">
              <a:solidFill>
                <a:schemeClr val="dk1"/>
              </a:solidFill>
              <a:uFillTx/>
              <a:latin typeface="Arial"/>
            </a:endParaRPr>
          </a:p>
        </p:txBody>
      </p:sp>
      <p:sp>
        <p:nvSpPr>
          <p:cNvPr id="589" name="Rectangle 2"/>
          <p:cNvSpPr/>
          <p:nvPr/>
        </p:nvSpPr>
        <p:spPr>
          <a:xfrm>
            <a:off x="1128600" y="2890440"/>
            <a:ext cx="6857640" cy="17352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fr-FR" sz="1200" strike="noStrike" u="none">
                <a:solidFill>
                  <a:srgbClr val="3f5fbf"/>
                </a:solidFill>
                <a:uFillTx/>
                <a:latin typeface="Courier New"/>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3f5fbf"/>
                </a:solidFill>
                <a:uFillTx/>
                <a:latin typeface="Courier New"/>
                <a:ea typeface="Times New Roman"/>
              </a:rPr>
              <a:t> </a:t>
            </a:r>
            <a:r>
              <a:rPr b="0" lang="fr-FR" sz="1200" strike="noStrike" u="none">
                <a:solidFill>
                  <a:srgbClr val="3f5fbf"/>
                </a:solidFill>
                <a:uFillTx/>
                <a:latin typeface="Courier New"/>
                <a:ea typeface="Times New Roman"/>
              </a:rPr>
              <a:t>* </a:t>
            </a:r>
            <a:r>
              <a:rPr b="0" lang="fr-FR" sz="1200" strike="noStrike" u="sng">
                <a:solidFill>
                  <a:srgbClr val="3f5fbf"/>
                </a:solidFill>
                <a:uFillTx/>
                <a:latin typeface="Courier New"/>
                <a:ea typeface="Times New Roman"/>
              </a:rPr>
              <a:t>Exemple</a:t>
            </a:r>
            <a:r>
              <a:rPr b="0" lang="fr-FR" sz="1200" strike="noStrike" u="none">
                <a:solidFill>
                  <a:srgbClr val="3f5fbf"/>
                </a:solidFill>
                <a:uFillTx/>
                <a:latin typeface="Courier New"/>
                <a:ea typeface="Times New Roman"/>
              </a:rPr>
              <a:t> </a:t>
            </a:r>
            <a:r>
              <a:rPr b="0" lang="fr-FR" sz="1200" strike="noStrike" u="sng">
                <a:solidFill>
                  <a:srgbClr val="3f5fbf"/>
                </a:solidFill>
                <a:uFillTx/>
                <a:latin typeface="Courier New"/>
                <a:ea typeface="Times New Roman"/>
              </a:rPr>
              <a:t>de</a:t>
            </a:r>
            <a:r>
              <a:rPr b="0" lang="fr-FR" sz="1200" strike="noStrike" u="none">
                <a:solidFill>
                  <a:srgbClr val="3f5fbf"/>
                </a:solidFill>
                <a:uFillTx/>
                <a:latin typeface="Courier New"/>
                <a:ea typeface="Times New Roman"/>
              </a:rPr>
              <a:t> </a:t>
            </a:r>
            <a:r>
              <a:rPr b="0" lang="fr-FR" sz="1200" strike="noStrike" u="sng">
                <a:solidFill>
                  <a:srgbClr val="3f5fbf"/>
                </a:solidFill>
                <a:uFillTx/>
                <a:latin typeface="Courier New"/>
                <a:ea typeface="Times New Roman"/>
              </a:rPr>
              <a:t>m</a:t>
            </a:r>
            <a:r>
              <a:rPr b="0" lang="fr-FR" sz="1200" strike="noStrike" u="sng">
                <a:solidFill>
                  <a:srgbClr val="3f5fbf"/>
                </a:solidFill>
                <a:uFillTx/>
                <a:latin typeface="Tahoma"/>
                <a:ea typeface="Times New Roman"/>
              </a:rPr>
              <a:t>é</a:t>
            </a:r>
            <a:r>
              <a:rPr b="0" lang="fr-FR" sz="1200" strike="noStrike" u="sng">
                <a:solidFill>
                  <a:srgbClr val="3f5fbf"/>
                </a:solidFill>
                <a:uFillTx/>
                <a:latin typeface="Courier New"/>
                <a:ea typeface="Times New Roman"/>
              </a:rPr>
              <a:t>thode</a:t>
            </a:r>
            <a:r>
              <a:rPr b="0" lang="fr-FR" sz="1200" strike="noStrike" u="none">
                <a:solidFill>
                  <a:srgbClr val="3f5fbf"/>
                </a:solidFill>
                <a:uFillTx/>
                <a:latin typeface="Courier New"/>
                <a:ea typeface="Times New Roman"/>
              </a:rPr>
              <a:t> non </a:t>
            </a:r>
            <a:r>
              <a:rPr b="0" lang="fr-FR" sz="1200" strike="noStrike" u="sng">
                <a:solidFill>
                  <a:srgbClr val="3f5fbf"/>
                </a:solidFill>
                <a:uFillTx/>
                <a:latin typeface="Courier New"/>
                <a:ea typeface="Times New Roman"/>
              </a:rPr>
              <a:t>impl</a:t>
            </a:r>
            <a:r>
              <a:rPr b="0" lang="fr-FR" sz="1200" strike="noStrike" u="sng">
                <a:solidFill>
                  <a:srgbClr val="3f5fbf"/>
                </a:solidFill>
                <a:uFillTx/>
                <a:latin typeface="Tahoma"/>
                <a:ea typeface="Times New Roman"/>
              </a:rPr>
              <a:t>é</a:t>
            </a:r>
            <a:r>
              <a:rPr b="0" lang="fr-FR" sz="1200" strike="noStrike" u="sng">
                <a:solidFill>
                  <a:srgbClr val="3f5fbf"/>
                </a:solidFill>
                <a:uFillTx/>
                <a:latin typeface="Courier New"/>
                <a:ea typeface="Times New Roman"/>
              </a:rPr>
              <a:t>ment</a:t>
            </a:r>
            <a:r>
              <a:rPr b="0" lang="fr-FR" sz="1200" strike="noStrike" u="sng">
                <a:solidFill>
                  <a:srgbClr val="3f5fbf"/>
                </a:solidFill>
                <a:uFillTx/>
                <a:latin typeface="Tahoma"/>
                <a:ea typeface="Times New Roman"/>
              </a:rPr>
              <a:t>é</a:t>
            </a:r>
            <a:r>
              <a:rPr b="0" lang="fr-FR" sz="1200" strike="noStrike" u="sng">
                <a:solidFill>
                  <a:srgbClr val="3f5fbf"/>
                </a:solidFill>
                <a:uFillTx/>
                <a:latin typeface="Courier New"/>
                <a:ea typeface="Times New Roman"/>
              </a:rPr>
              <a:t>e</a:t>
            </a:r>
            <a:r>
              <a:rPr b="0" lang="fr-FR" sz="1200" strike="noStrike" u="none">
                <a:solidFill>
                  <a:srgbClr val="3f5fbf"/>
                </a:solidFill>
                <a:uFillTx/>
                <a:latin typeface="Courier New"/>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3f5fbf"/>
                </a:solidFill>
                <a:uFillTx/>
                <a:latin typeface="Courier New"/>
                <a:ea typeface="Times New Roman"/>
              </a:rPr>
              <a:t> </a:t>
            </a:r>
            <a:r>
              <a:rPr b="0" lang="fr-FR" sz="1200" strike="noStrike" u="none">
                <a:solidFill>
                  <a:srgbClr val="3f5fbf"/>
                </a:solidFill>
                <a:uFillTx/>
                <a:latin typeface="Courier New"/>
                <a:ea typeface="Times New Roman"/>
              </a:rPr>
              <a:t>*/</a:t>
            </a:r>
            <a:endParaRPr b="0" lang="fr-FR" sz="1200" strike="noStrike" u="none">
              <a:solidFill>
                <a:srgbClr val="000000"/>
              </a:solidFill>
              <a:uFillTx/>
              <a:latin typeface="Arial"/>
            </a:endParaRPr>
          </a:p>
          <a:p>
            <a:pPr defTabSz="914400">
              <a:lnSpc>
                <a:spcPct val="100000"/>
              </a:lnSpc>
            </a:pPr>
            <a:r>
              <a:rPr b="1" lang="fr-FR" sz="1200" strike="noStrike" u="none">
                <a:solidFill>
                  <a:srgbClr val="7f0055"/>
                </a:solidFill>
                <a:uFillTx/>
                <a:latin typeface="Courier New"/>
                <a:ea typeface="Times New Roman"/>
              </a:rPr>
              <a:t>public</a:t>
            </a:r>
            <a:r>
              <a:rPr b="0" lang="fr-FR" sz="1200" strike="noStrike" u="none">
                <a:solidFill>
                  <a:srgbClr val="000000"/>
                </a:solidFill>
                <a:uFillTx/>
                <a:latin typeface="Courier New"/>
                <a:ea typeface="Times New Roman"/>
              </a:rPr>
              <a:t> </a:t>
            </a:r>
            <a:r>
              <a:rPr b="1" lang="fr-FR" sz="1200" strike="noStrike" u="none">
                <a:solidFill>
                  <a:srgbClr val="7f0055"/>
                </a:solidFill>
                <a:uFillTx/>
                <a:latin typeface="Courier New"/>
                <a:ea typeface="Times New Roman"/>
              </a:rPr>
              <a:t>void</a:t>
            </a:r>
            <a:r>
              <a:rPr b="0" lang="fr-FR" sz="1200" strike="noStrike" u="none">
                <a:solidFill>
                  <a:srgbClr val="000000"/>
                </a:solidFill>
                <a:uFillTx/>
                <a:latin typeface="Courier New"/>
                <a:ea typeface="Times New Roman"/>
              </a:rPr>
              <a:t> methodNotEnded() {</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uFillTx/>
                <a:latin typeface="Courier New"/>
                <a:ea typeface="Times New Roman"/>
              </a:rPr>
              <a:t>   </a:t>
            </a:r>
            <a:r>
              <a:rPr b="0" lang="fr-FR" sz="1200" strike="noStrike" u="none">
                <a:solidFill>
                  <a:srgbClr val="3f7f5f"/>
                </a:solidFill>
                <a:uFillTx/>
                <a:latin typeface="Courier New"/>
                <a:ea typeface="Times New Roman"/>
              </a:rPr>
              <a:t>// </a:t>
            </a:r>
            <a:r>
              <a:rPr b="1" lang="fr-FR" sz="1200" strike="noStrike" u="none">
                <a:solidFill>
                  <a:srgbClr val="7f9fbf"/>
                </a:solidFill>
                <a:uFillTx/>
                <a:latin typeface="Courier New"/>
                <a:ea typeface="Times New Roman"/>
              </a:rPr>
              <a:t>TODO</a:t>
            </a:r>
            <a:r>
              <a:rPr b="0" lang="fr-FR" sz="1200" strike="noStrike" u="none">
                <a:solidFill>
                  <a:srgbClr val="3f7f5f"/>
                </a:solidFill>
                <a:uFillTx/>
                <a:latin typeface="Courier New"/>
                <a:ea typeface="Times New Roman"/>
              </a:rPr>
              <a:t> 'methodNotEnded' : </a:t>
            </a:r>
            <a:r>
              <a:rPr b="0" lang="fr-FR" sz="1200" strike="noStrike" u="sng">
                <a:solidFill>
                  <a:srgbClr val="3f7f5f"/>
                </a:solidFill>
                <a:uFillTx/>
                <a:latin typeface="Courier New"/>
                <a:ea typeface="Times New Roman"/>
              </a:rPr>
              <a:t>M</a:t>
            </a:r>
            <a:r>
              <a:rPr b="0" lang="fr-FR" sz="1200" strike="noStrike" u="sng">
                <a:solidFill>
                  <a:srgbClr val="3f7f5f"/>
                </a:solidFill>
                <a:uFillTx/>
                <a:latin typeface="Tahoma"/>
                <a:ea typeface="Times New Roman"/>
              </a:rPr>
              <a:t>é</a:t>
            </a:r>
            <a:r>
              <a:rPr b="0" lang="fr-FR" sz="1200" strike="noStrike" u="sng">
                <a:solidFill>
                  <a:srgbClr val="3f7f5f"/>
                </a:solidFill>
                <a:uFillTx/>
                <a:latin typeface="Courier New"/>
                <a:ea typeface="Times New Roman"/>
              </a:rPr>
              <a:t>thode</a:t>
            </a:r>
            <a:r>
              <a:rPr b="0" lang="fr-FR" sz="1200" strike="noStrike" u="none">
                <a:solidFill>
                  <a:srgbClr val="3f7f5f"/>
                </a:solidFill>
                <a:uFillTx/>
                <a:latin typeface="Courier New"/>
                <a:ea typeface="Times New Roman"/>
              </a:rPr>
              <a:t> non </a:t>
            </a:r>
            <a:r>
              <a:rPr b="0" lang="fr-FR" sz="1200" strike="noStrike" u="sng">
                <a:solidFill>
                  <a:srgbClr val="3f7f5f"/>
                </a:solidFill>
                <a:uFillTx/>
                <a:latin typeface="Courier New"/>
                <a:ea typeface="Times New Roman"/>
              </a:rPr>
              <a:t>impl</a:t>
            </a:r>
            <a:r>
              <a:rPr b="0" lang="fr-FR" sz="1200" strike="noStrike" u="sng">
                <a:solidFill>
                  <a:srgbClr val="3f7f5f"/>
                </a:solidFill>
                <a:uFillTx/>
                <a:latin typeface="Tahoma"/>
                <a:ea typeface="Times New Roman"/>
              </a:rPr>
              <a:t>é</a:t>
            </a:r>
            <a:r>
              <a:rPr b="0" lang="fr-FR" sz="1200" strike="noStrike" u="sng">
                <a:solidFill>
                  <a:srgbClr val="3f7f5f"/>
                </a:solidFill>
                <a:uFillTx/>
                <a:latin typeface="Courier New"/>
                <a:ea typeface="Times New Roman"/>
              </a:rPr>
              <a:t>ment</a:t>
            </a:r>
            <a:r>
              <a:rPr b="0" lang="fr-FR" sz="1200" strike="noStrike" u="sng">
                <a:solidFill>
                  <a:srgbClr val="3f7f5f"/>
                </a:solidFill>
                <a:uFillTx/>
                <a:latin typeface="Tahoma"/>
                <a:ea typeface="Times New Roman"/>
              </a:rPr>
              <a:t>é</a:t>
            </a:r>
            <a:r>
              <a:rPr b="0" lang="fr-FR" sz="1200" strike="noStrike" u="sng">
                <a:solidFill>
                  <a:srgbClr val="3f7f5f"/>
                </a:solidFill>
                <a:uFillTx/>
                <a:latin typeface="Courier New"/>
                <a:ea typeface="Times New Roman"/>
              </a:rPr>
              <a:t>e</a:t>
            </a:r>
            <a:r>
              <a:rPr b="0" lang="fr-FR" sz="1200" strike="noStrike" u="none">
                <a:solidFill>
                  <a:srgbClr val="3f7f5f"/>
                </a:solidFill>
                <a:uFillTx/>
                <a:latin typeface="Courier New"/>
                <a:ea typeface="Times New Roman"/>
              </a:rPr>
              <a:t> pour l'instant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uFillTx/>
                <a:latin typeface="Courier New"/>
                <a:ea typeface="Times New Roman"/>
              </a:rPr>
              <a:t>   </a:t>
            </a:r>
            <a:r>
              <a:rPr b="1" lang="fr-FR" sz="1200" strike="noStrike" u="none">
                <a:solidFill>
                  <a:srgbClr val="7f0055"/>
                </a:solidFill>
                <a:uFillTx/>
                <a:latin typeface="Courier New"/>
                <a:ea typeface="Times New Roman"/>
              </a:rPr>
              <a:t>throw</a:t>
            </a:r>
            <a:r>
              <a:rPr b="0" lang="fr-FR" sz="1200" strike="noStrike" u="none">
                <a:solidFill>
                  <a:srgbClr val="000000"/>
                </a:solidFill>
                <a:uFillTx/>
                <a:latin typeface="Courier New"/>
                <a:ea typeface="Times New Roman"/>
              </a:rPr>
              <a:t> </a:t>
            </a:r>
            <a:r>
              <a:rPr b="1" lang="fr-FR" sz="1200" strike="noStrike" u="none">
                <a:solidFill>
                  <a:srgbClr val="7f0055"/>
                </a:solidFill>
                <a:uFillTx/>
                <a:latin typeface="Courier New"/>
                <a:ea typeface="Times New Roman"/>
              </a:rPr>
              <a:t>new</a:t>
            </a:r>
            <a:r>
              <a:rPr b="0" lang="fr-FR" sz="1200" strike="noStrike" u="none">
                <a:solidFill>
                  <a:srgbClr val="000000"/>
                </a:solidFill>
                <a:uFillTx/>
                <a:latin typeface="Courier New"/>
                <a:ea typeface="Times New Roman"/>
              </a:rPr>
              <a:t> </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uFillTx/>
                <a:latin typeface="Courier New"/>
                <a:ea typeface="Times New Roman"/>
              </a:rPr>
              <a:t>      </a:t>
            </a:r>
            <a:r>
              <a:rPr b="0" lang="fr-FR" sz="1200" strike="noStrike" u="none">
                <a:solidFill>
                  <a:srgbClr val="000000"/>
                </a:solidFill>
                <a:uFillTx/>
                <a:latin typeface="Courier New"/>
                <a:ea typeface="Times New Roman"/>
              </a:rPr>
              <a:t>UnsupportedOperationException(</a:t>
            </a:r>
            <a:r>
              <a:rPr b="0" lang="fr-FR" sz="1200" strike="noStrike" u="none">
                <a:solidFill>
                  <a:srgbClr val="2a00ff"/>
                </a:solidFill>
                <a:uFillTx/>
                <a:latin typeface="Courier New"/>
                <a:ea typeface="Times New Roman"/>
              </a:rPr>
              <a:t>"'methodNotEnded' : M</a:t>
            </a:r>
            <a:r>
              <a:rPr b="0" lang="fr-FR" sz="1200" strike="noStrike" u="none">
                <a:solidFill>
                  <a:srgbClr val="2a00ff"/>
                </a:solidFill>
                <a:uFillTx/>
                <a:latin typeface="Tahoma"/>
                <a:ea typeface="Times New Roman"/>
              </a:rPr>
              <a:t>é</a:t>
            </a:r>
            <a:r>
              <a:rPr b="0" lang="fr-FR" sz="1200" strike="noStrike" u="none">
                <a:solidFill>
                  <a:srgbClr val="2a00ff"/>
                </a:solidFill>
                <a:uFillTx/>
                <a:latin typeface="Courier New"/>
                <a:ea typeface="Times New Roman"/>
              </a:rPr>
              <a:t>thode </a:t>
            </a:r>
            <a:endParaRPr b="0" lang="fr-FR" sz="1200" strike="noStrike" u="none">
              <a:solidFill>
                <a:srgbClr val="000000"/>
              </a:solidFill>
              <a:uFillTx/>
              <a:latin typeface="Arial"/>
            </a:endParaRPr>
          </a:p>
          <a:p>
            <a:pPr defTabSz="914400">
              <a:lnSpc>
                <a:spcPct val="100000"/>
              </a:lnSpc>
            </a:pPr>
            <a:r>
              <a:rPr b="0" lang="fr-FR" sz="1200" strike="noStrike" u="none">
                <a:solidFill>
                  <a:srgbClr val="2a00ff"/>
                </a:solidFill>
                <a:uFillTx/>
                <a:latin typeface="Courier New"/>
                <a:ea typeface="Times New Roman"/>
              </a:rPr>
              <a:t>                                    </a:t>
            </a:r>
            <a:r>
              <a:rPr b="0" lang="fr-FR" sz="1200" strike="noStrike" u="none">
                <a:solidFill>
                  <a:srgbClr val="2a00ff"/>
                </a:solidFill>
                <a:uFillTx/>
                <a:latin typeface="Courier New"/>
                <a:ea typeface="Times New Roman"/>
              </a:rPr>
              <a:t>non impl</a:t>
            </a:r>
            <a:r>
              <a:rPr b="0" lang="fr-FR" sz="1200" strike="noStrike" u="none">
                <a:solidFill>
                  <a:srgbClr val="2a00ff"/>
                </a:solidFill>
                <a:uFillTx/>
                <a:latin typeface="Tahoma"/>
                <a:ea typeface="Times New Roman"/>
              </a:rPr>
              <a:t>é</a:t>
            </a:r>
            <a:r>
              <a:rPr b="0" lang="fr-FR" sz="1200" strike="noStrike" u="none">
                <a:solidFill>
                  <a:srgbClr val="2a00ff"/>
                </a:solidFill>
                <a:uFillTx/>
                <a:latin typeface="Courier New"/>
                <a:ea typeface="Times New Roman"/>
              </a:rPr>
              <a:t>ment</a:t>
            </a:r>
            <a:r>
              <a:rPr b="0" lang="fr-FR" sz="1200" strike="noStrike" u="none">
                <a:solidFill>
                  <a:srgbClr val="2a00ff"/>
                </a:solidFill>
                <a:uFillTx/>
                <a:latin typeface="Tahoma"/>
                <a:ea typeface="Times New Roman"/>
              </a:rPr>
              <a:t>é</a:t>
            </a:r>
            <a:r>
              <a:rPr b="0" lang="fr-FR" sz="1200" strike="noStrike" u="none">
                <a:solidFill>
                  <a:srgbClr val="2a00ff"/>
                </a:solidFill>
                <a:uFillTx/>
                <a:latin typeface="Courier New"/>
                <a:ea typeface="Times New Roman"/>
              </a:rPr>
              <a:t>e pour l'instant"</a:t>
            </a:r>
            <a:r>
              <a:rPr b="0" lang="fr-FR" sz="1200" strike="noStrike" u="none">
                <a:solidFill>
                  <a:srgbClr val="000000"/>
                </a:solidFill>
                <a:uFillTx/>
                <a:latin typeface="Courier New"/>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uFillTx/>
                <a:latin typeface="Courier New"/>
                <a:ea typeface="Times New Roman"/>
              </a:rPr>
              <a:t>   </a:t>
            </a:r>
            <a:r>
              <a:rPr b="0" lang="fr-FR" sz="1200" strike="noStrike" u="none">
                <a:solidFill>
                  <a:srgbClr val="000000"/>
                </a:solidFill>
                <a:uFillTx/>
                <a:latin typeface="Courier New"/>
                <a:ea typeface="Times New Roman"/>
              </a:rPr>
              <a:t>}</a:t>
            </a:r>
            <a:endParaRPr b="0" lang="fr-FR" sz="1200" strike="noStrike" u="none">
              <a:solidFill>
                <a:srgbClr val="000000"/>
              </a:solidFill>
              <a:uFillTx/>
              <a:latin typeface="Arial"/>
            </a:endParaRPr>
          </a:p>
        </p:txBody>
      </p:sp>
      <p:sp>
        <p:nvSpPr>
          <p:cNvPr id="590" name="Rectangle 3"/>
          <p:cNvSpPr/>
          <p:nvPr/>
        </p:nvSpPr>
        <p:spPr>
          <a:xfrm>
            <a:off x="1197000" y="2502360"/>
            <a:ext cx="6720840" cy="340560"/>
          </a:xfrm>
          <a:prstGeom prst="rect">
            <a:avLst/>
          </a:prstGeom>
          <a:noFill/>
          <a:ln w="0">
            <a:noFill/>
          </a:ln>
        </p:spPr>
        <p:style>
          <a:lnRef idx="0"/>
          <a:fillRef idx="0"/>
          <a:effectRef idx="0"/>
          <a:fontRef idx="minor"/>
        </p:style>
        <p:txBody>
          <a:bodyPr wrap="none" lIns="90000" rIns="90000" tIns="45000" bIns="45000" anchor="ctr">
            <a:spAutoFit/>
          </a:bodyPr>
          <a:p>
            <a:pPr defTabSz="914400">
              <a:lnSpc>
                <a:spcPct val="100000"/>
              </a:lnSpc>
            </a:pPr>
            <a:r>
              <a:rPr b="0" lang="fr-FR" sz="820" strike="noStrike" u="none">
                <a:solidFill>
                  <a:srgbClr val="3f7f5f"/>
                </a:solidFill>
                <a:uFillTx/>
                <a:latin typeface="Courier New"/>
                <a:ea typeface="Times New Roman"/>
              </a:rPr>
              <a:t>// </a:t>
            </a:r>
            <a:r>
              <a:rPr b="1" lang="fr-FR" sz="820" strike="noStrike" u="none">
                <a:solidFill>
                  <a:srgbClr val="7f9fbf"/>
                </a:solidFill>
                <a:uFillTx/>
                <a:latin typeface="Courier New"/>
                <a:ea typeface="Times New Roman"/>
              </a:rPr>
              <a:t>TODO</a:t>
            </a:r>
            <a:r>
              <a:rPr b="0" lang="fr-FR" sz="820" strike="noStrike" u="none">
                <a:solidFill>
                  <a:srgbClr val="3f7f5f"/>
                </a:solidFill>
                <a:uFillTx/>
                <a:latin typeface="Courier New"/>
                <a:ea typeface="Times New Roman"/>
              </a:rPr>
              <a:t> '</a:t>
            </a:r>
            <a:r>
              <a:rPr b="1" lang="fr-FR" sz="820" strike="noStrike" u="none">
                <a:solidFill>
                  <a:srgbClr val="3f7f5f"/>
                </a:solidFill>
                <a:uFillTx/>
                <a:latin typeface="Courier New"/>
                <a:ea typeface="Times New Roman"/>
              </a:rPr>
              <a:t>${word_selection}</a:t>
            </a:r>
            <a:r>
              <a:rPr b="0" lang="fr-FR" sz="820" strike="noStrike" u="none">
                <a:solidFill>
                  <a:srgbClr val="3f7f5f"/>
                </a:solidFill>
                <a:uFillTx/>
                <a:latin typeface="Courier New"/>
                <a:ea typeface="Times New Roman"/>
              </a:rPr>
              <a:t>' : M</a:t>
            </a:r>
            <a:r>
              <a:rPr b="0" lang="fr-FR" sz="820" strike="noStrike" u="none">
                <a:solidFill>
                  <a:srgbClr val="3f7f5f"/>
                </a:solidFill>
                <a:uFillTx/>
                <a:latin typeface="Tahoma"/>
                <a:ea typeface="Times New Roman"/>
              </a:rPr>
              <a:t>é</a:t>
            </a:r>
            <a:r>
              <a:rPr b="0" lang="fr-FR" sz="820" strike="noStrike" u="none">
                <a:solidFill>
                  <a:srgbClr val="3f7f5f"/>
                </a:solidFill>
                <a:uFillTx/>
                <a:latin typeface="Courier New"/>
                <a:ea typeface="Times New Roman"/>
              </a:rPr>
              <a:t>thode non impl</a:t>
            </a:r>
            <a:r>
              <a:rPr b="0" lang="fr-FR" sz="820" strike="noStrike" u="none">
                <a:solidFill>
                  <a:srgbClr val="3f7f5f"/>
                </a:solidFill>
                <a:uFillTx/>
                <a:latin typeface="Tahoma"/>
                <a:ea typeface="Times New Roman"/>
              </a:rPr>
              <a:t>é</a:t>
            </a:r>
            <a:r>
              <a:rPr b="0" lang="fr-FR" sz="820" strike="noStrike" u="none">
                <a:solidFill>
                  <a:srgbClr val="3f7f5f"/>
                </a:solidFill>
                <a:uFillTx/>
                <a:latin typeface="Courier New"/>
                <a:ea typeface="Times New Roman"/>
              </a:rPr>
              <a:t>ment</a:t>
            </a:r>
            <a:r>
              <a:rPr b="0" lang="fr-FR" sz="820" strike="noStrike" u="none">
                <a:solidFill>
                  <a:srgbClr val="3f7f5f"/>
                </a:solidFill>
                <a:uFillTx/>
                <a:latin typeface="Tahoma"/>
                <a:ea typeface="Times New Roman"/>
              </a:rPr>
              <a:t>é</a:t>
            </a:r>
            <a:r>
              <a:rPr b="0" lang="fr-FR" sz="820" strike="noStrike" u="none">
                <a:solidFill>
                  <a:srgbClr val="3f7f5f"/>
                </a:solidFill>
                <a:uFillTx/>
                <a:latin typeface="Courier New"/>
                <a:ea typeface="Times New Roman"/>
              </a:rPr>
              <a:t>e pour l'instant</a:t>
            </a:r>
            <a:endParaRPr b="0" lang="fr-FR" sz="820" strike="noStrike" u="none">
              <a:solidFill>
                <a:srgbClr val="000000"/>
              </a:solidFill>
              <a:uFillTx/>
              <a:latin typeface="Arial"/>
            </a:endParaRPr>
          </a:p>
          <a:p>
            <a:pPr defTabSz="914400">
              <a:lnSpc>
                <a:spcPct val="100000"/>
              </a:lnSpc>
            </a:pPr>
            <a:r>
              <a:rPr b="1" lang="fr-FR" sz="820" strike="noStrike" u="none">
                <a:solidFill>
                  <a:srgbClr val="7f0055"/>
                </a:solidFill>
                <a:uFillTx/>
                <a:latin typeface="Courier New"/>
                <a:ea typeface="Times New Roman"/>
              </a:rPr>
              <a:t>throw</a:t>
            </a:r>
            <a:r>
              <a:rPr b="0" lang="fr-FR" sz="820" strike="noStrike" u="none">
                <a:solidFill>
                  <a:srgbClr val="000000"/>
                </a:solidFill>
                <a:uFillTx/>
                <a:latin typeface="Courier New"/>
                <a:ea typeface="Times New Roman"/>
              </a:rPr>
              <a:t> </a:t>
            </a:r>
            <a:r>
              <a:rPr b="1" lang="fr-FR" sz="820" strike="noStrike" u="none">
                <a:solidFill>
                  <a:srgbClr val="7f0055"/>
                </a:solidFill>
                <a:uFillTx/>
                <a:latin typeface="Courier New"/>
                <a:ea typeface="Times New Roman"/>
              </a:rPr>
              <a:t>new</a:t>
            </a:r>
            <a:r>
              <a:rPr b="0" lang="fr-FR" sz="820" strike="noStrike" u="none">
                <a:solidFill>
                  <a:srgbClr val="000000"/>
                </a:solidFill>
                <a:uFillTx/>
                <a:latin typeface="Courier New"/>
                <a:ea typeface="Times New Roman"/>
              </a:rPr>
              <a:t> UnsupportedOperationException(</a:t>
            </a:r>
            <a:r>
              <a:rPr b="0" lang="fr-FR" sz="820" strike="noStrike" u="none">
                <a:solidFill>
                  <a:srgbClr val="2a00ff"/>
                </a:solidFill>
                <a:uFillTx/>
                <a:latin typeface="Courier New"/>
                <a:ea typeface="Times New Roman"/>
              </a:rPr>
              <a:t>"'</a:t>
            </a:r>
            <a:r>
              <a:rPr b="1" lang="fr-FR" sz="820" strike="noStrike" u="none">
                <a:solidFill>
                  <a:srgbClr val="2a00ff"/>
                </a:solidFill>
                <a:uFillTx/>
                <a:latin typeface="Courier New"/>
                <a:ea typeface="Times New Roman"/>
              </a:rPr>
              <a:t>${word_selection}</a:t>
            </a:r>
            <a:r>
              <a:rPr b="0" lang="fr-FR" sz="820" strike="noStrike" u="none">
                <a:solidFill>
                  <a:srgbClr val="2a00ff"/>
                </a:solidFill>
                <a:uFillTx/>
                <a:latin typeface="Courier New"/>
                <a:ea typeface="Times New Roman"/>
              </a:rPr>
              <a:t>' : M</a:t>
            </a:r>
            <a:r>
              <a:rPr b="0" lang="fr-FR" sz="820" strike="noStrike" u="none">
                <a:solidFill>
                  <a:srgbClr val="2a00ff"/>
                </a:solidFill>
                <a:uFillTx/>
                <a:latin typeface="Tahoma"/>
                <a:ea typeface="Times New Roman"/>
              </a:rPr>
              <a:t>é</a:t>
            </a:r>
            <a:r>
              <a:rPr b="0" lang="fr-FR" sz="820" strike="noStrike" u="none">
                <a:solidFill>
                  <a:srgbClr val="2a00ff"/>
                </a:solidFill>
                <a:uFillTx/>
                <a:latin typeface="Courier New"/>
                <a:ea typeface="Times New Roman"/>
              </a:rPr>
              <a:t>thode non impl</a:t>
            </a:r>
            <a:r>
              <a:rPr b="0" lang="fr-FR" sz="820" strike="noStrike" u="none">
                <a:solidFill>
                  <a:srgbClr val="2a00ff"/>
                </a:solidFill>
                <a:uFillTx/>
                <a:latin typeface="Tahoma"/>
                <a:ea typeface="Times New Roman"/>
              </a:rPr>
              <a:t>é</a:t>
            </a:r>
            <a:r>
              <a:rPr b="0" lang="fr-FR" sz="820" strike="noStrike" u="none">
                <a:solidFill>
                  <a:srgbClr val="2a00ff"/>
                </a:solidFill>
                <a:uFillTx/>
                <a:latin typeface="Courier New"/>
                <a:ea typeface="Times New Roman"/>
              </a:rPr>
              <a:t>ment</a:t>
            </a:r>
            <a:r>
              <a:rPr b="0" lang="fr-FR" sz="820" strike="noStrike" u="none">
                <a:solidFill>
                  <a:srgbClr val="2a00ff"/>
                </a:solidFill>
                <a:uFillTx/>
                <a:latin typeface="Tahoma"/>
                <a:ea typeface="Times New Roman"/>
              </a:rPr>
              <a:t>é</a:t>
            </a:r>
            <a:r>
              <a:rPr b="0" lang="fr-FR" sz="820" strike="noStrike" u="none">
                <a:solidFill>
                  <a:srgbClr val="2a00ff"/>
                </a:solidFill>
                <a:uFillTx/>
                <a:latin typeface="Courier New"/>
                <a:ea typeface="Times New Roman"/>
              </a:rPr>
              <a:t>e pour l'instant"</a:t>
            </a:r>
            <a:r>
              <a:rPr b="0" lang="fr-FR" sz="820" strike="noStrike" u="none">
                <a:solidFill>
                  <a:srgbClr val="000000"/>
                </a:solidFill>
                <a:uFillTx/>
                <a:latin typeface="Courier New"/>
                <a:ea typeface="Times New Roman"/>
              </a:rPr>
              <a:t>);</a:t>
            </a:r>
            <a:endParaRPr b="0" lang="fr-FR" sz="820" strike="noStrike" u="none">
              <a:solidFill>
                <a:srgbClr val="000000"/>
              </a:solidFill>
              <a:uFillTx/>
              <a:latin typeface="Arial"/>
            </a:endParaRPr>
          </a:p>
        </p:txBody>
      </p:sp>
      <p:sp>
        <p:nvSpPr>
          <p:cNvPr id="591" name="PlaceHolder 3"/>
          <p:cNvSpPr>
            <a:spLocks noGrp="1"/>
          </p:cNvSpPr>
          <p:nvPr>
            <p:ph type="sldNum" idx="22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9154E39-2F39-4879-8F58-D09C281B777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92" name="PlaceHolder 4"/>
          <p:cNvSpPr>
            <a:spLocks noGrp="1"/>
          </p:cNvSpPr>
          <p:nvPr>
            <p:ph type="ftr" idx="22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Exceptions »</a:t>
            </a:r>
            <a:endParaRPr b="0" lang="fr-FR" sz="2550" strike="noStrike" u="none">
              <a:solidFill>
                <a:schemeClr val="dk1"/>
              </a:solidFill>
              <a:uFillTx/>
              <a:latin typeface="Arial"/>
            </a:endParaRPr>
          </a:p>
        </p:txBody>
      </p:sp>
      <p:sp>
        <p:nvSpPr>
          <p:cNvPr id="594" name="PlaceHolder 2"/>
          <p:cNvSpPr>
            <a:spLocks noGrp="1"/>
          </p:cNvSpPr>
          <p:nvPr>
            <p:ph/>
          </p:nvPr>
        </p:nvSpPr>
        <p:spPr>
          <a:xfrm>
            <a:off x="1259640" y="915480"/>
            <a:ext cx="5829120" cy="2041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Suivre la mise en oeuvre </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800" strike="noStrike" u="none">
                <a:solidFill>
                  <a:schemeClr val="dk1"/>
                </a:solidFill>
                <a:uFillTx/>
                <a:latin typeface="Arial"/>
              </a:rPr>
              <a:t>des 5 bonnes pratiques</a:t>
            </a:r>
            <a:endParaRPr b="0" lang="fr-FR" sz="2800" strike="noStrike" u="none">
              <a:solidFill>
                <a:schemeClr val="dk1"/>
              </a:solidFill>
              <a:uFillTx/>
              <a:latin typeface="Arial"/>
            </a:endParaRPr>
          </a:p>
        </p:txBody>
      </p:sp>
      <p:sp>
        <p:nvSpPr>
          <p:cNvPr id="595" name="PlaceHolder 3"/>
          <p:cNvSpPr>
            <a:spLocks noGrp="1"/>
          </p:cNvSpPr>
          <p:nvPr>
            <p:ph type="sldNum" idx="22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14F167C-88B1-44C2-A78F-21317F703C2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96" name="PlaceHolder 4"/>
          <p:cNvSpPr>
            <a:spLocks noGrp="1"/>
          </p:cNvSpPr>
          <p:nvPr>
            <p:ph type="ftr" idx="22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597"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WooClap</a:t>
            </a:r>
            <a:endParaRPr b="0" lang="fr-FR" sz="2550" strike="noStrike" u="none">
              <a:solidFill>
                <a:schemeClr val="dk1"/>
              </a:solidFill>
              <a:uFillTx/>
              <a:latin typeface="Arial"/>
            </a:endParaRPr>
          </a:p>
        </p:txBody>
      </p:sp>
      <p:sp>
        <p:nvSpPr>
          <p:cNvPr id="599" name="PlaceHolder 2"/>
          <p:cNvSpPr>
            <a:spLocks noGrp="1"/>
          </p:cNvSpPr>
          <p:nvPr>
            <p:ph/>
          </p:nvPr>
        </p:nvSpPr>
        <p:spPr>
          <a:xfrm>
            <a:off x="323640" y="915480"/>
            <a:ext cx="8352720" cy="3115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ea typeface="Arial"/>
              </a:rPr>
              <a:t>https://app.wooclap.com/XIDIDJ</a:t>
            </a:r>
            <a:endParaRPr b="0" lang="fr-FR" sz="2000" strike="noStrike" u="none">
              <a:solidFill>
                <a:schemeClr val="dk1"/>
              </a:solidFill>
              <a:uFillTx/>
              <a:latin typeface="Arial"/>
            </a:endParaRPr>
          </a:p>
        </p:txBody>
      </p:sp>
      <p:sp>
        <p:nvSpPr>
          <p:cNvPr id="600" name="PlaceHolder 3"/>
          <p:cNvSpPr>
            <a:spLocks noGrp="1"/>
          </p:cNvSpPr>
          <p:nvPr>
            <p:ph type="sldNum" idx="22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07F7D9F-24F4-4BE3-A614-92E3BEEB22B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01" name="PlaceHolder 4"/>
          <p:cNvSpPr>
            <a:spLocks noGrp="1"/>
          </p:cNvSpPr>
          <p:nvPr>
            <p:ph type="ftr" idx="22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602" name="Picture 1" descr=""/>
          <p:cNvPicPr/>
          <p:nvPr/>
        </p:nvPicPr>
        <p:blipFill>
          <a:blip r:embed="rId1"/>
          <a:stretch/>
        </p:blipFill>
        <p:spPr>
          <a:xfrm>
            <a:off x="5418000" y="1956600"/>
            <a:ext cx="3260880" cy="2335320"/>
          </a:xfrm>
          <a:prstGeom prst="rect">
            <a:avLst/>
          </a:prstGeom>
          <a:noFill/>
          <a:ln w="0">
            <a:noFill/>
          </a:ln>
        </p:spPr>
      </p:pic>
    </p:spTree>
  </p:cSld>
  <p:transition>
    <p:blinds dir="horz"/>
  </p:transition>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604" name="Sous-titre 9"/>
          <p:cNvSpPr/>
          <p:nvPr/>
        </p:nvSpPr>
        <p:spPr>
          <a:xfrm>
            <a:off x="-228600" y="1491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605" name="PlaceHolder 2"/>
          <p:cNvSpPr>
            <a:spLocks noGrp="1"/>
          </p:cNvSpPr>
          <p:nvPr>
            <p:ph type="sldNum" idx="22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F579E3E-3329-4530-8791-A35F1C5037D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06" name="PlaceHolder 3"/>
          <p:cNvSpPr>
            <a:spLocks noGrp="1"/>
          </p:cNvSpPr>
          <p:nvPr>
            <p:ph type="ftr" idx="22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607" name="ZoneTexte 6"/>
          <p:cNvSpPr/>
          <p:nvPr/>
        </p:nvSpPr>
        <p:spPr>
          <a:xfrm>
            <a:off x="2994480" y="1419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Le refactoring</a:t>
            </a:r>
            <a:endParaRPr b="0" lang="fr-FR" sz="1800" strike="noStrike" u="none">
              <a:solidFill>
                <a:srgbClr val="000000"/>
              </a:solidFill>
              <a:uFillTx/>
              <a:latin typeface="Arial"/>
            </a:endParaRPr>
          </a:p>
        </p:txBody>
      </p:sp>
      <p:sp>
        <p:nvSpPr>
          <p:cNvPr id="608"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609"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Principe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outils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Refactoring de bases de données</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Principe</a:t>
            </a:r>
            <a:endParaRPr b="0" lang="fr-FR" sz="2550" strike="noStrike" u="none">
              <a:solidFill>
                <a:schemeClr val="dk1"/>
              </a:solidFill>
              <a:uFillTx/>
              <a:latin typeface="Arial"/>
            </a:endParaRPr>
          </a:p>
        </p:txBody>
      </p:sp>
      <p:sp>
        <p:nvSpPr>
          <p:cNvPr id="611" name="PlaceHolder 2"/>
          <p:cNvSpPr>
            <a:spLocks noGrp="1"/>
          </p:cNvSpPr>
          <p:nvPr>
            <p:ph/>
          </p:nvPr>
        </p:nvSpPr>
        <p:spPr>
          <a:xfrm>
            <a:off x="467640" y="813240"/>
            <a:ext cx="7488360" cy="4057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Intervention sur du code existant pour augmenter la qualité</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Iso fonctionnel</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Pas d’ajout de fonctionnalités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Pas de suppression de fonctionnalités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Et ce qui fonctionnait avant fonctionne après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Intérêt de tests unitaires automatisés</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612" name="PlaceHolder 3"/>
          <p:cNvSpPr>
            <a:spLocks noGrp="1"/>
          </p:cNvSpPr>
          <p:nvPr>
            <p:ph type="sldNum" idx="22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EC94C1D-D17F-416C-BEC9-35857F33024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13" name="PlaceHolder 4"/>
          <p:cNvSpPr>
            <a:spLocks noGrp="1"/>
          </p:cNvSpPr>
          <p:nvPr>
            <p:ph type="ftr" idx="22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Principe</a:t>
            </a:r>
            <a:endParaRPr b="0" lang="fr-FR" sz="2550" strike="noStrike" u="none">
              <a:solidFill>
                <a:schemeClr val="dk1"/>
              </a:solidFill>
              <a:uFillTx/>
              <a:latin typeface="Arial"/>
            </a:endParaRPr>
          </a:p>
        </p:txBody>
      </p:sp>
      <p:sp>
        <p:nvSpPr>
          <p:cNvPr id="615" name="PlaceHolder 2"/>
          <p:cNvSpPr>
            <a:spLocks noGrp="1"/>
          </p:cNvSpPr>
          <p:nvPr>
            <p:ph/>
          </p:nvPr>
        </p:nvSpPr>
        <p:spPr>
          <a:xfrm>
            <a:off x="323640" y="843480"/>
            <a:ext cx="6768000" cy="3816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Différents types de refactoring</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chirurgical </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limité, localisé</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Cas les + fréquents</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tactique </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Refonte plus globale</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Utilisation de design pattern, famille d’interfaces</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stratégique </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Changement de conception</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Préparation de l’avenir</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rare</a:t>
            </a:r>
            <a:endParaRPr b="0" lang="fr-FR" sz="1800" strike="noStrike" u="none">
              <a:solidFill>
                <a:schemeClr val="dk1"/>
              </a:solidFill>
              <a:uFillTx/>
              <a:latin typeface="Arial"/>
            </a:endParaRPr>
          </a:p>
        </p:txBody>
      </p:sp>
      <p:sp>
        <p:nvSpPr>
          <p:cNvPr id="616" name="PlaceHolder 3"/>
          <p:cNvSpPr>
            <a:spLocks noGrp="1"/>
          </p:cNvSpPr>
          <p:nvPr>
            <p:ph type="sldNum" idx="23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A0C8A83-8F2C-4BA6-94D1-F21E07E62CD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17" name="PlaceHolder 4"/>
          <p:cNvSpPr>
            <a:spLocks noGrp="1"/>
          </p:cNvSpPr>
          <p:nvPr>
            <p:ph type="ftr" idx="23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19" name="PlaceHolder 2"/>
          <p:cNvSpPr>
            <a:spLocks noGrp="1"/>
          </p:cNvSpPr>
          <p:nvPr>
            <p:ph/>
          </p:nvPr>
        </p:nvSpPr>
        <p:spPr>
          <a:xfrm>
            <a:off x="395640" y="791640"/>
            <a:ext cx="8280720" cy="38656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C’est Eclipse : nombreux assistants</a:t>
            </a:r>
            <a:endParaRPr b="0" lang="fr-FR" sz="24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enchainer des actions fastidieuses</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Propager les modifications sans oubli</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menu Refactor via menu général ou clic droit (contextuel : absent ou grisé)</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Assistant avec formulaire (plusieurs écrans)</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Prévisualisation possible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Annulation complète possible (Ctrl Z)</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Attention : fichier de configuration XML et Properties : non propagé</a:t>
            </a:r>
            <a:endParaRPr b="0" lang="fr-FR" sz="2400" strike="noStrike" u="none">
              <a:solidFill>
                <a:schemeClr val="dk1"/>
              </a:solidFill>
              <a:uFillTx/>
              <a:latin typeface="Arial"/>
            </a:endParaRPr>
          </a:p>
        </p:txBody>
      </p:sp>
      <p:sp>
        <p:nvSpPr>
          <p:cNvPr id="620" name="PlaceHolder 3"/>
          <p:cNvSpPr>
            <a:spLocks noGrp="1"/>
          </p:cNvSpPr>
          <p:nvPr>
            <p:ph type="sldNum" idx="23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7FDA13A-752B-4588-B40A-80FB80C50A1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21" name="PlaceHolder 4"/>
          <p:cNvSpPr>
            <a:spLocks noGrp="1"/>
          </p:cNvSpPr>
          <p:nvPr>
            <p:ph type="ftr" idx="23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23" name="PlaceHolder 2"/>
          <p:cNvSpPr>
            <a:spLocks noGrp="1"/>
          </p:cNvSpPr>
          <p:nvPr>
            <p:ph/>
          </p:nvPr>
        </p:nvSpPr>
        <p:spPr>
          <a:xfrm>
            <a:off x="323640" y="791640"/>
            <a:ext cx="7485480" cy="43714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L’assistant de renommage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packages, les classes, les méthodes, les attributs de classe , les variables locales ou les paramètres d’une classe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systématiquement utiliser ces assistants » via clic droit ou Alt + Shift + R</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1" lang="fr-FR" sz="1800" strike="noStrike" u="none">
                <a:solidFill>
                  <a:schemeClr val="dk1"/>
                </a:solidFill>
                <a:uFillTx/>
                <a:latin typeface="Arial"/>
              </a:rPr>
              <a:t>Ne pas effectuer </a:t>
            </a:r>
            <a:r>
              <a:rPr b="0" lang="fr-FR" sz="1800" strike="noStrike" u="none">
                <a:solidFill>
                  <a:schemeClr val="dk1"/>
                </a:solidFill>
                <a:uFillTx/>
                <a:latin typeface="Arial"/>
              </a:rPr>
              <a:t>le changement directement sur le nom</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Perte de temps</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Frein au refactoring</a:t>
            </a:r>
            <a:endParaRPr b="0" lang="fr-FR" sz="18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Peut être long mais non risqué même à la main (erreur de compil)</a:t>
            </a:r>
            <a:endParaRPr b="0" lang="fr-FR" sz="1800" strike="noStrike" u="none">
              <a:solidFill>
                <a:schemeClr val="dk1"/>
              </a:solidFill>
              <a:uFillTx/>
              <a:latin typeface="Arial"/>
            </a:endParaRPr>
          </a:p>
        </p:txBody>
      </p:sp>
      <p:sp>
        <p:nvSpPr>
          <p:cNvPr id="624" name="PlaceHolder 3"/>
          <p:cNvSpPr>
            <a:spLocks noGrp="1"/>
          </p:cNvSpPr>
          <p:nvPr>
            <p:ph type="sldNum" idx="23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BEE733C-4477-400F-900A-B360B0861F1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25" name="PlaceHolder 4"/>
          <p:cNvSpPr>
            <a:spLocks noGrp="1"/>
          </p:cNvSpPr>
          <p:nvPr>
            <p:ph type="ftr" idx="23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27" name="PlaceHolder 2"/>
          <p:cNvSpPr>
            <a:spLocks noGrp="1"/>
          </p:cNvSpPr>
          <p:nvPr>
            <p:ph/>
          </p:nvPr>
        </p:nvSpPr>
        <p:spPr>
          <a:xfrm>
            <a:off x="395640" y="843480"/>
            <a:ext cx="7560360" cy="2672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L’assistant de changement de signature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agit sur le modificateur, le type retourné et les paramètres d’une méthode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Répercute le changement sur tous les appels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Relativement facile de généraliser une méthode après coup en variabilisant</a:t>
            </a:r>
            <a:endParaRPr b="0" lang="fr-FR" sz="1800" strike="noStrike" u="none">
              <a:solidFill>
                <a:schemeClr val="dk1"/>
              </a:solidFill>
              <a:uFillTx/>
              <a:latin typeface="Arial"/>
            </a:endParaRPr>
          </a:p>
        </p:txBody>
      </p:sp>
      <p:sp>
        <p:nvSpPr>
          <p:cNvPr id="628" name="PlaceHolder 3"/>
          <p:cNvSpPr>
            <a:spLocks noGrp="1"/>
          </p:cNvSpPr>
          <p:nvPr>
            <p:ph type="sldNum" idx="23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B0DB790-2DAF-465E-AE33-6806605EEE0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29" name="PlaceHolder 4"/>
          <p:cNvSpPr>
            <a:spLocks noGrp="1"/>
          </p:cNvSpPr>
          <p:nvPr>
            <p:ph type="ftr" idx="23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L’agilité</a:t>
            </a:r>
            <a:endParaRPr b="0" lang="fr-FR" sz="2550" strike="noStrike" u="none">
              <a:solidFill>
                <a:schemeClr val="dk1"/>
              </a:solidFill>
              <a:uFillTx/>
              <a:latin typeface="Arial"/>
            </a:endParaRPr>
          </a:p>
        </p:txBody>
      </p:sp>
      <p:sp>
        <p:nvSpPr>
          <p:cNvPr id="136" name="PlaceHolder 2"/>
          <p:cNvSpPr>
            <a:spLocks noGrp="1"/>
          </p:cNvSpPr>
          <p:nvPr>
            <p:ph/>
          </p:nvPr>
        </p:nvSpPr>
        <p:spPr>
          <a:xfrm>
            <a:off x="330840" y="747000"/>
            <a:ext cx="8496720" cy="3212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2000" strike="noStrike" u="sng">
                <a:solidFill>
                  <a:schemeClr val="dk1"/>
                </a:solidFill>
                <a:uFillTx/>
                <a:latin typeface="Arial"/>
              </a:rPr>
              <a:t>4 grandes valeurs :</a:t>
            </a:r>
            <a:endParaRPr b="0" lang="fr-FR" sz="20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1" lang="fr-FR" sz="2000" strike="noStrike" u="none">
                <a:solidFill>
                  <a:schemeClr val="dk1"/>
                </a:solidFill>
                <a:uFillTx/>
                <a:latin typeface="Arial"/>
              </a:rPr>
              <a:t>Les individus et leurs interactions</a:t>
            </a:r>
            <a:r>
              <a:rPr b="0" lang="fr-FR" sz="2000" strike="noStrike" u="none">
                <a:solidFill>
                  <a:schemeClr val="dk1"/>
                </a:solidFill>
                <a:uFillTx/>
                <a:latin typeface="Arial"/>
              </a:rPr>
              <a:t> plus que les processus et les outils</a:t>
            </a:r>
            <a:endParaRPr b="0" lang="fr-FR" sz="20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­Des </a:t>
            </a:r>
            <a:r>
              <a:rPr b="1" lang="fr-FR" sz="2000" strike="noStrike" u="none">
                <a:solidFill>
                  <a:schemeClr val="dk1"/>
                </a:solidFill>
                <a:uFillTx/>
                <a:latin typeface="Arial"/>
              </a:rPr>
              <a:t>logiciels opérationnels</a:t>
            </a:r>
            <a:r>
              <a:rPr b="0" lang="fr-FR" sz="2000" strike="noStrike" u="none">
                <a:solidFill>
                  <a:schemeClr val="dk1"/>
                </a:solidFill>
                <a:uFillTx/>
                <a:latin typeface="Arial"/>
              </a:rPr>
              <a:t> plus qu’une documentation exhaustive</a:t>
            </a:r>
            <a:endParaRPr b="0" lang="fr-FR" sz="20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­La </a:t>
            </a:r>
            <a:r>
              <a:rPr b="1" lang="fr-FR" sz="2000" strike="noStrike" u="none">
                <a:solidFill>
                  <a:schemeClr val="dk1"/>
                </a:solidFill>
                <a:uFillTx/>
                <a:latin typeface="Arial"/>
              </a:rPr>
              <a:t>collaboration</a:t>
            </a:r>
            <a:r>
              <a:rPr b="0" lang="fr-FR" sz="2000" strike="noStrike" u="none">
                <a:solidFill>
                  <a:schemeClr val="dk1"/>
                </a:solidFill>
                <a:uFillTx/>
                <a:latin typeface="Arial"/>
              </a:rPr>
              <a:t> avec les clients plus que la négociation contractuelle</a:t>
            </a:r>
            <a:endParaRPr b="0" lang="fr-FR" sz="20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a:t>
            </a:r>
            <a:r>
              <a:rPr b="1" lang="fr-FR" sz="2000" strike="noStrike" u="none">
                <a:solidFill>
                  <a:schemeClr val="dk1"/>
                </a:solidFill>
                <a:uFillTx/>
                <a:latin typeface="Arial"/>
              </a:rPr>
              <a:t>L’adaptation au changement</a:t>
            </a:r>
            <a:r>
              <a:rPr b="0" lang="fr-FR" sz="2000" strike="noStrike" u="none">
                <a:solidFill>
                  <a:schemeClr val="dk1"/>
                </a:solidFill>
                <a:uFillTx/>
                <a:latin typeface="Arial"/>
              </a:rPr>
              <a:t> plus que le suivi d’un plan </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1" lang="fr-FR" sz="1600" strike="noStrike" u="sng">
                <a:solidFill>
                  <a:schemeClr val="dk1"/>
                </a:solidFill>
                <a:uFillTx/>
                <a:latin typeface="Arial"/>
              </a:rPr>
              <a:t>12 principes :</a:t>
            </a:r>
            <a:endParaRPr b="0" lang="fr-FR" sz="16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1200" strike="noStrike" u="none">
                <a:solidFill>
                  <a:schemeClr val="dk1"/>
                </a:solidFill>
                <a:uFillTx/>
                <a:latin typeface="Arial"/>
              </a:rPr>
              <a:t>Notre principale priorité est de satisfaire le client en livrant rapidement et régulièrement des solutions qui apportent de la valeur.</a:t>
            </a:r>
            <a:endParaRPr b="0" lang="fr-FR" sz="120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1050" strike="noStrike" u="none">
                <a:solidFill>
                  <a:schemeClr val="dk1"/>
                </a:solidFill>
                <a:uFillTx/>
                <a:latin typeface="Arial"/>
              </a:rPr>
              <a:t>Accueillez chaleureusement les changements de besoins, même tardifs dans le développement. Les processus agiles tirent parti du changement pour renforcer l’avantage concurrentiel du client.</a:t>
            </a:r>
            <a:endParaRPr b="0" lang="fr-FR" sz="1050" strike="noStrike" u="none">
              <a:solidFill>
                <a:schemeClr val="dk1"/>
              </a:solidFill>
              <a:uFillTx/>
              <a:latin typeface="Arial"/>
            </a:endParaRPr>
          </a:p>
          <a:p>
            <a:pPr marL="343080" indent="-343080" defTabSz="914400">
              <a:lnSpc>
                <a:spcPct val="100000"/>
              </a:lnSpc>
              <a:spcAft>
                <a:spcPts val="499"/>
              </a:spcAft>
              <a:buClr>
                <a:srgbClr val="000000"/>
              </a:buClr>
              <a:buFont typeface="Arial"/>
              <a:buChar char="•"/>
              <a:tabLst>
                <a:tab algn="l" pos="0"/>
              </a:tabLst>
            </a:pPr>
            <a:r>
              <a:rPr b="0" lang="fr-FR" sz="1050" strike="noStrike" u="none">
                <a:solidFill>
                  <a:schemeClr val="dk1"/>
                </a:solidFill>
                <a:uFillTx/>
                <a:latin typeface="Arial"/>
              </a:rPr>
              <a:t>… </a:t>
            </a:r>
            <a:r>
              <a:rPr b="0" lang="fr-FR" sz="1050" strike="noStrike" u="none">
                <a:solidFill>
                  <a:schemeClr val="dk1"/>
                </a:solidFill>
                <a:uFillTx/>
                <a:latin typeface="Arial"/>
              </a:rPr>
              <a:t>(</a:t>
            </a:r>
            <a:r>
              <a:rPr b="0" lang="fr-FR" sz="1050" strike="noStrike" u="none">
                <a:solidFill>
                  <a:schemeClr val="dk1"/>
                </a:solidFill>
                <a:uFillTx/>
                <a:latin typeface="Arial"/>
                <a:ea typeface="Arial"/>
              </a:rPr>
              <a:t>https://manifesteagile.fr/)</a:t>
            </a:r>
            <a:endParaRPr b="0" lang="fr-FR" sz="105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p:txBody>
      </p:sp>
      <p:sp>
        <p:nvSpPr>
          <p:cNvPr id="137" name="Rectangle 4"/>
          <p:cNvSpPr/>
          <p:nvPr/>
        </p:nvSpPr>
        <p:spPr>
          <a:xfrm>
            <a:off x="1331280" y="3964680"/>
            <a:ext cx="6488640" cy="820800"/>
          </a:xfrm>
          <a:prstGeom prst="rect">
            <a:avLst/>
          </a:prstGeom>
          <a:noFill/>
          <a:ln w="0">
            <a:noFill/>
          </a:ln>
        </p:spPr>
        <p:style>
          <a:lnRef idx="0"/>
          <a:fillRef idx="0"/>
          <a:effectRef idx="0"/>
          <a:fontRef idx="minor"/>
        </p:style>
        <p:txBody>
          <a:bodyPr lIns="90000" rIns="90000" tIns="45000" bIns="45000" anchor="ctr">
            <a:spAutoFit/>
          </a:bodyPr>
          <a:p>
            <a:pPr algn="just" defTabSz="914400">
              <a:lnSpc>
                <a:spcPct val="100000"/>
              </a:lnSpc>
            </a:pPr>
            <a:r>
              <a:rPr b="0" lang="fr-FR" sz="2400" strike="noStrike" u="none">
                <a:solidFill>
                  <a:srgbClr val="005c92"/>
                </a:solidFill>
                <a:uFillTx/>
                <a:latin typeface="Tahoma"/>
              </a:rPr>
              <a:t>« </a:t>
            </a:r>
            <a:r>
              <a:rPr b="0" i="1" lang="fr-FR" sz="2400" strike="noStrike" u="none">
                <a:solidFill>
                  <a:srgbClr val="005c92"/>
                </a:solidFill>
                <a:uFillTx/>
                <a:latin typeface="Tahoma"/>
              </a:rPr>
              <a:t>Nous reconnaissons la valeur des seconds éléments mais </a:t>
            </a:r>
            <a:r>
              <a:rPr b="0" i="1" lang="fr-FR" sz="2400" strike="noStrike" u="sng">
                <a:solidFill>
                  <a:srgbClr val="005c92"/>
                </a:solidFill>
                <a:uFillTx/>
                <a:latin typeface="Tahoma"/>
              </a:rPr>
              <a:t>privilégions</a:t>
            </a:r>
            <a:r>
              <a:rPr b="0" i="1" lang="fr-FR" sz="2400" strike="noStrike" u="none">
                <a:solidFill>
                  <a:srgbClr val="005c92"/>
                </a:solidFill>
                <a:uFillTx/>
                <a:latin typeface="Tahoma"/>
              </a:rPr>
              <a:t> les premiers</a:t>
            </a:r>
            <a:r>
              <a:rPr b="0" lang="fr-FR" sz="2400" strike="noStrike" u="none">
                <a:solidFill>
                  <a:srgbClr val="005c92"/>
                </a:solidFill>
                <a:uFillTx/>
                <a:latin typeface="Tahoma"/>
              </a:rPr>
              <a:t> »</a:t>
            </a:r>
            <a:endParaRPr b="0" lang="fr-FR" sz="2400" strike="noStrike" u="none">
              <a:solidFill>
                <a:srgbClr val="000000"/>
              </a:solidFill>
              <a:uFillTx/>
              <a:latin typeface="Arial"/>
            </a:endParaRPr>
          </a:p>
        </p:txBody>
      </p:sp>
      <p:sp>
        <p:nvSpPr>
          <p:cNvPr id="138" name="PlaceHolder 3"/>
          <p:cNvSpPr>
            <a:spLocks noGrp="1"/>
          </p:cNvSpPr>
          <p:nvPr>
            <p:ph type="sldNum" idx="4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7155E6A-303F-40D2-BF0F-2249F23CC05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39" name="PlaceHolder 4"/>
          <p:cNvSpPr>
            <a:spLocks noGrp="1"/>
          </p:cNvSpPr>
          <p:nvPr>
            <p:ph type="ftr" idx="4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31" name="PlaceHolder 2"/>
          <p:cNvSpPr>
            <a:spLocks noGrp="1"/>
          </p:cNvSpPr>
          <p:nvPr>
            <p:ph/>
          </p:nvPr>
        </p:nvSpPr>
        <p:spPr>
          <a:xfrm>
            <a:off x="323640" y="681120"/>
            <a:ext cx="7485480" cy="1011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L’assistant de changement de signature avec valeur par défaut !</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950" strike="noStrike" u="none">
              <a:solidFill>
                <a:schemeClr val="dk1"/>
              </a:solidFill>
              <a:uFillTx/>
              <a:latin typeface="Arial"/>
            </a:endParaRPr>
          </a:p>
        </p:txBody>
      </p:sp>
      <p:pic>
        <p:nvPicPr>
          <p:cNvPr id="632" name="Picture 2" descr=""/>
          <p:cNvPicPr/>
          <p:nvPr/>
        </p:nvPicPr>
        <p:blipFill>
          <a:blip r:embed="rId1"/>
          <a:stretch/>
        </p:blipFill>
        <p:spPr>
          <a:xfrm>
            <a:off x="2988000" y="987480"/>
            <a:ext cx="3485880" cy="3714480"/>
          </a:xfrm>
          <a:prstGeom prst="rect">
            <a:avLst/>
          </a:prstGeom>
          <a:noFill/>
          <a:ln w="0">
            <a:noFill/>
          </a:ln>
        </p:spPr>
      </p:pic>
      <p:sp>
        <p:nvSpPr>
          <p:cNvPr id="633" name="PlaceHolder 3"/>
          <p:cNvSpPr>
            <a:spLocks noGrp="1"/>
          </p:cNvSpPr>
          <p:nvPr>
            <p:ph type="sldNum" idx="23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BD2489C-3643-48E7-A4FF-2DF681E506F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34" name="PlaceHolder 4"/>
          <p:cNvSpPr>
            <a:spLocks noGrp="1"/>
          </p:cNvSpPr>
          <p:nvPr>
            <p:ph type="ftr" idx="23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36" name="PlaceHolder 2"/>
          <p:cNvSpPr>
            <a:spLocks noGrp="1"/>
          </p:cNvSpPr>
          <p:nvPr>
            <p:ph/>
          </p:nvPr>
        </p:nvSpPr>
        <p:spPr>
          <a:xfrm>
            <a:off x="395640" y="791640"/>
            <a:ext cx="7413480" cy="43250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L’assistant d’extraction de méthodes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Transforme un bloc en méthode (bloc trop long, trop complexe,..)</a:t>
            </a:r>
            <a:endParaRPr b="0" lang="fr-FR" sz="18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Voir nombre de lignes</a:t>
            </a:r>
            <a:endParaRPr b="0" lang="fr-FR" sz="18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Voir complexité cyclomatique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Sélectionner un bloc extractible</a:t>
            </a:r>
            <a:endParaRPr b="0" lang="fr-FR" sz="18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Nombre pair d’accolades</a:t>
            </a:r>
            <a:endParaRPr b="0" lang="fr-FR" sz="18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Une seule valeur d’affectation utilisé à l’extérieur du bloc</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On peut également </a:t>
            </a:r>
            <a:r>
              <a:rPr b="1" lang="fr-FR" sz="1800" strike="noStrike" u="none">
                <a:solidFill>
                  <a:schemeClr val="dk1"/>
                </a:solidFill>
                <a:uFillTx/>
                <a:latin typeface="Arial"/>
              </a:rPr>
              <a:t>extraire une variable locale</a:t>
            </a:r>
            <a:r>
              <a:rPr b="0" lang="fr-FR" sz="1800" strike="noStrike" u="none">
                <a:solidFill>
                  <a:schemeClr val="dk1"/>
                </a:solidFill>
                <a:uFillTx/>
                <a:latin typeface="Arial"/>
              </a:rPr>
              <a:t> (une expression complexe)</a:t>
            </a:r>
            <a:endParaRPr b="0" lang="fr-FR" sz="1800" strike="noStrike" u="none">
              <a:solidFill>
                <a:schemeClr val="dk1"/>
              </a:solidFill>
              <a:uFillTx/>
              <a:latin typeface="Arial"/>
            </a:endParaRPr>
          </a:p>
        </p:txBody>
      </p:sp>
      <p:sp>
        <p:nvSpPr>
          <p:cNvPr id="637" name="PlaceHolder 3"/>
          <p:cNvSpPr>
            <a:spLocks noGrp="1"/>
          </p:cNvSpPr>
          <p:nvPr>
            <p:ph type="sldNum" idx="24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7DF0F01-E39C-4CB0-89B6-7A16937E424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38" name="PlaceHolder 4"/>
          <p:cNvSpPr>
            <a:spLocks noGrp="1"/>
          </p:cNvSpPr>
          <p:nvPr>
            <p:ph type="ftr" idx="24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outils</a:t>
            </a:r>
            <a:endParaRPr b="0" lang="fr-FR" sz="2550" strike="noStrike" u="none">
              <a:solidFill>
                <a:schemeClr val="dk1"/>
              </a:solidFill>
              <a:uFillTx/>
              <a:latin typeface="Arial"/>
            </a:endParaRPr>
          </a:p>
        </p:txBody>
      </p:sp>
      <p:sp>
        <p:nvSpPr>
          <p:cNvPr id="640" name="PlaceHolder 2"/>
          <p:cNvSpPr>
            <a:spLocks noGrp="1"/>
          </p:cNvSpPr>
          <p:nvPr>
            <p:ph/>
          </p:nvPr>
        </p:nvSpPr>
        <p:spPr>
          <a:xfrm>
            <a:off x="467640" y="791640"/>
            <a:ext cx="7341480" cy="38548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L’assistant d’extraction d’interface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Depuis une classe existante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Gros avantage :</a:t>
            </a:r>
            <a:r>
              <a:rPr b="1" lang="fr-FR" sz="1800" strike="noStrike" u="none">
                <a:solidFill>
                  <a:schemeClr val="dk1"/>
                </a:solidFill>
                <a:uFillTx/>
                <a:latin typeface="Arial"/>
              </a:rPr>
              <a:t> peut remplacer toutes les références</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Assistant permet de cher les méthodes éligibles à l’interface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Il existe l’assistant de « move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Très simple à utiliser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Conclusion : penser outil plutôt que copier-coller</a:t>
            </a:r>
            <a:endParaRPr b="0" lang="fr-FR" sz="1800" strike="noStrike" u="none">
              <a:solidFill>
                <a:schemeClr val="dk1"/>
              </a:solidFill>
              <a:uFillTx/>
              <a:latin typeface="Arial"/>
            </a:endParaRPr>
          </a:p>
        </p:txBody>
      </p:sp>
      <p:sp>
        <p:nvSpPr>
          <p:cNvPr id="641" name="PlaceHolder 3"/>
          <p:cNvSpPr>
            <a:spLocks noGrp="1"/>
          </p:cNvSpPr>
          <p:nvPr>
            <p:ph type="sldNum" idx="24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304979F-1301-43E2-B012-198358FCCB0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42" name="PlaceHolder 4"/>
          <p:cNvSpPr>
            <a:spLocks noGrp="1"/>
          </p:cNvSpPr>
          <p:nvPr>
            <p:ph type="ftr" idx="24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Refactoring de bases de données</a:t>
            </a:r>
            <a:endParaRPr b="0" lang="fr-FR" sz="2550" strike="noStrike" u="none">
              <a:solidFill>
                <a:schemeClr val="dk1"/>
              </a:solidFill>
              <a:uFillTx/>
              <a:latin typeface="Arial"/>
            </a:endParaRPr>
          </a:p>
        </p:txBody>
      </p:sp>
      <p:sp>
        <p:nvSpPr>
          <p:cNvPr id="644" name="PlaceHolder 2"/>
          <p:cNvSpPr>
            <a:spLocks noGrp="1"/>
          </p:cNvSpPr>
          <p:nvPr>
            <p:ph/>
          </p:nvPr>
        </p:nvSpPr>
        <p:spPr>
          <a:xfrm>
            <a:off x="338760" y="987480"/>
            <a:ext cx="7485480" cy="3435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BDD = partie importante d’un logiciel … et délicate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Couche basse donc répercutions en cascade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Nombreux points de vigilance et donc d’opération de refactoring en perspective (utiliser des constantes, générer quand possible,…)</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645" name="PlaceHolder 3"/>
          <p:cNvSpPr>
            <a:spLocks noGrp="1"/>
          </p:cNvSpPr>
          <p:nvPr>
            <p:ph type="sldNum" idx="24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4B3CCF7-8CCB-43FB-AADF-D6C585DE25A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46" name="PlaceHolder 4"/>
          <p:cNvSpPr>
            <a:spLocks noGrp="1"/>
          </p:cNvSpPr>
          <p:nvPr>
            <p:ph type="ftr" idx="24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Refactoring de bases de données</a:t>
            </a:r>
            <a:endParaRPr b="0" lang="fr-FR" sz="2550" strike="noStrike" u="none">
              <a:solidFill>
                <a:schemeClr val="dk1"/>
              </a:solidFill>
              <a:uFillTx/>
              <a:latin typeface="Arial"/>
            </a:endParaRPr>
          </a:p>
        </p:txBody>
      </p:sp>
      <p:sp>
        <p:nvSpPr>
          <p:cNvPr id="648" name="PlaceHolder 2"/>
          <p:cNvSpPr>
            <a:spLocks noGrp="1"/>
          </p:cNvSpPr>
          <p:nvPr>
            <p:ph/>
          </p:nvPr>
        </p:nvSpPr>
        <p:spPr>
          <a:xfrm>
            <a:off x="467640" y="791640"/>
            <a:ext cx="7533000" cy="3397680"/>
          </a:xfrm>
          <a:prstGeom prst="rect">
            <a:avLst/>
          </a:prstGeom>
          <a:noFill/>
          <a:ln w="0">
            <a:noFill/>
          </a:ln>
        </p:spPr>
        <p:txBody>
          <a:bodyPr lIns="0" rIns="0" tIns="0" bIns="0" anchor="t">
            <a:noAutofit/>
          </a:bodyPr>
          <a:p>
            <a:pPr indent="0" defTabSz="914400">
              <a:lnSpc>
                <a:spcPct val="90000"/>
              </a:lnSpc>
              <a:spcAft>
                <a:spcPts val="499"/>
              </a:spcAft>
              <a:buNone/>
              <a:tabLst>
                <a:tab algn="l" pos="0"/>
              </a:tabLst>
            </a:pPr>
            <a:r>
              <a:rPr b="0" lang="fr-FR" sz="1800" strike="noStrike" u="none">
                <a:solidFill>
                  <a:schemeClr val="dk1"/>
                </a:solidFill>
                <a:uFillTx/>
                <a:latin typeface="Arial"/>
              </a:rPr>
              <a:t>Utiliser un pool de connexion pour les applications web</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fermeture des connexions (même logiques) -&gt;cas d’école pour le finally</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Ne pas utiliser * mais nommer les colonnes utiles dans les requêtes SQL</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Limiter le nombre de lignes ramenées par un select (pagination)</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rgbClr val="ff0000"/>
                </a:solidFill>
                <a:uFillTx/>
                <a:latin typeface="Arial"/>
              </a:rPr>
              <a:t>&lt; JDK1.5 : utiliser StringBuffer pour les requêtes</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rgbClr val="009900"/>
                </a:solidFill>
                <a:uFillTx/>
                <a:latin typeface="Arial"/>
              </a:rPr>
              <a:t>    </a:t>
            </a:r>
            <a:r>
              <a:rPr b="0" lang="fr-FR" sz="1800" strike="noStrike" u="none">
                <a:solidFill>
                  <a:srgbClr val="009900"/>
                </a:solidFill>
                <a:uFillTx/>
                <a:latin typeface="Arial"/>
              </a:rPr>
              <a:t>&gt;=JDK1.5 : Concaténation String, StringBuffer et StringBuilder : même bytecode</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Utiliser des noms de colonnes plutôt que des numéros</a:t>
            </a:r>
            <a:endParaRPr b="0" lang="fr-FR" sz="1800" strike="noStrike" u="none">
              <a:solidFill>
                <a:schemeClr val="dk1"/>
              </a:solidFill>
              <a:uFillTx/>
              <a:latin typeface="Arial"/>
            </a:endParaRPr>
          </a:p>
          <a:p>
            <a:pPr indent="0" defTabSz="914400">
              <a:lnSpc>
                <a:spcPct val="90000"/>
              </a:lnSpc>
              <a:spcBef>
                <a:spcPts val="601"/>
              </a:spcBef>
              <a:spcAft>
                <a:spcPts val="601"/>
              </a:spcAft>
              <a:buNone/>
              <a:tabLst>
                <a:tab algn="l" pos="0"/>
              </a:tabLst>
            </a:pPr>
            <a:endParaRPr b="0" lang="fr-FR" sz="1500" strike="noStrike" u="none">
              <a:solidFill>
                <a:schemeClr val="dk1"/>
              </a:solidFill>
              <a:uFillTx/>
              <a:latin typeface="Arial"/>
            </a:endParaRPr>
          </a:p>
        </p:txBody>
      </p:sp>
      <p:sp>
        <p:nvSpPr>
          <p:cNvPr id="649" name="PlaceHolder 3"/>
          <p:cNvSpPr>
            <a:spLocks noGrp="1"/>
          </p:cNvSpPr>
          <p:nvPr>
            <p:ph type="sldNum" idx="24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909C12F-866E-4BAA-BF72-9522EF5CF3E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50" name="PlaceHolder 4"/>
          <p:cNvSpPr>
            <a:spLocks noGrp="1"/>
          </p:cNvSpPr>
          <p:nvPr>
            <p:ph type="ftr" idx="24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Refactoring de bases de données</a:t>
            </a:r>
            <a:endParaRPr b="0" lang="fr-FR" sz="2550" strike="noStrike" u="none">
              <a:solidFill>
                <a:schemeClr val="dk1"/>
              </a:solidFill>
              <a:uFillTx/>
              <a:latin typeface="Arial"/>
            </a:endParaRPr>
          </a:p>
        </p:txBody>
      </p:sp>
      <p:sp>
        <p:nvSpPr>
          <p:cNvPr id="652" name="PlaceHolder 2"/>
          <p:cNvSpPr>
            <a:spLocks noGrp="1"/>
          </p:cNvSpPr>
          <p:nvPr>
            <p:ph/>
          </p:nvPr>
        </p:nvSpPr>
        <p:spPr>
          <a:xfrm>
            <a:off x="395640" y="843480"/>
            <a:ext cx="7992360" cy="3075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Utiliser PreparedStatement au lieu de Statement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Préférer les requêtes paramétrées (protection injection SQL)</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Sollicitation de la BDD la plus courte pour les IHM</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Pour les IHM, ne pas loger de données relatives à la couche « bases de données » en session Tomcat</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653" name="PlaceHolder 3"/>
          <p:cNvSpPr>
            <a:spLocks noGrp="1"/>
          </p:cNvSpPr>
          <p:nvPr>
            <p:ph type="sldNum" idx="24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943C3E6-8BCD-4DCE-8A77-F948B46E6E6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54" name="PlaceHolder 4"/>
          <p:cNvSpPr>
            <a:spLocks noGrp="1"/>
          </p:cNvSpPr>
          <p:nvPr>
            <p:ph type="ftr" idx="24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refactoring »</a:t>
            </a:r>
            <a:endParaRPr b="0" lang="fr-FR" sz="2550" strike="noStrike" u="none">
              <a:solidFill>
                <a:schemeClr val="dk1"/>
              </a:solidFill>
              <a:uFillTx/>
              <a:latin typeface="Arial"/>
            </a:endParaRPr>
          </a:p>
        </p:txBody>
      </p:sp>
      <p:sp>
        <p:nvSpPr>
          <p:cNvPr id="656" name="PlaceHolder 2"/>
          <p:cNvSpPr>
            <a:spLocks noGrp="1"/>
          </p:cNvSpPr>
          <p:nvPr>
            <p:ph/>
          </p:nvPr>
        </p:nvSpPr>
        <p:spPr>
          <a:xfrm>
            <a:off x="323640" y="1221480"/>
            <a:ext cx="7992360" cy="808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Refaire le TP découpage en utilisant les assistants Eclipse de refactoring</a:t>
            </a:r>
            <a:endParaRPr b="0" lang="fr-FR" sz="1800" strike="noStrike" u="none">
              <a:solidFill>
                <a:schemeClr val="dk1"/>
              </a:solidFill>
              <a:uFillTx/>
              <a:latin typeface="Arial"/>
            </a:endParaRPr>
          </a:p>
        </p:txBody>
      </p:sp>
      <p:sp>
        <p:nvSpPr>
          <p:cNvPr id="657" name="PlaceHolder 3"/>
          <p:cNvSpPr>
            <a:spLocks noGrp="1"/>
          </p:cNvSpPr>
          <p:nvPr>
            <p:ph type="sldNum" idx="25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9193584-D789-4A3D-8C63-5210E600C36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58" name="PlaceHolder 4"/>
          <p:cNvSpPr>
            <a:spLocks noGrp="1"/>
          </p:cNvSpPr>
          <p:nvPr>
            <p:ph type="ftr" idx="25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659"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661" name="Sous-titre 9"/>
          <p:cNvSpPr/>
          <p:nvPr/>
        </p:nvSpPr>
        <p:spPr>
          <a:xfrm>
            <a:off x="137160" y="152280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662" name="PlaceHolder 2"/>
          <p:cNvSpPr>
            <a:spLocks noGrp="1"/>
          </p:cNvSpPr>
          <p:nvPr>
            <p:ph type="sldNum" idx="25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47BE1B0-AFA0-4DD9-B55A-C5AB7525632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63" name="PlaceHolder 3"/>
          <p:cNvSpPr>
            <a:spLocks noGrp="1"/>
          </p:cNvSpPr>
          <p:nvPr>
            <p:ph type="ftr" idx="25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664" name="ZoneTexte 6"/>
          <p:cNvSpPr/>
          <p:nvPr/>
        </p:nvSpPr>
        <p:spPr>
          <a:xfrm>
            <a:off x="3420000" y="1491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rgbClr val="002060"/>
                </a:solidFill>
                <a:uFillTx/>
                <a:latin typeface="Arial"/>
              </a:rPr>
              <a:t>Bonnes pratiques EcoDev</a:t>
            </a:r>
            <a:endParaRPr b="0" lang="fr-FR" sz="1800" strike="noStrike" u="none">
              <a:solidFill>
                <a:srgbClr val="000000"/>
              </a:solidFill>
              <a:uFillTx/>
              <a:latin typeface="Arial"/>
            </a:endParaRPr>
          </a:p>
        </p:txBody>
      </p:sp>
      <p:sp>
        <p:nvSpPr>
          <p:cNvPr id="665"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666"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Constat</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Utiliser GraalVM</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Utiliser les caches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Fermer les ressources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Dimensionner correctement</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Utiliser Visual VM pour profiler</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Utiliser NumEcoDiag pour les pages HTML</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EcoDev ?</a:t>
            </a:r>
            <a:endParaRPr b="0" lang="fr-FR" sz="2550" strike="noStrike" u="none">
              <a:solidFill>
                <a:schemeClr val="dk1"/>
              </a:solidFill>
              <a:uFillTx/>
              <a:latin typeface="Arial"/>
            </a:endParaRPr>
          </a:p>
        </p:txBody>
      </p:sp>
      <p:sp>
        <p:nvSpPr>
          <p:cNvPr id="668" name="PlaceHolder 2"/>
          <p:cNvSpPr>
            <a:spLocks noGrp="1"/>
          </p:cNvSpPr>
          <p:nvPr>
            <p:ph type="sldNum" idx="25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80B6B76-25A6-41A1-96B3-D21647A018D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69" name="PlaceHolder 3"/>
          <p:cNvSpPr>
            <a:spLocks noGrp="1"/>
          </p:cNvSpPr>
          <p:nvPr>
            <p:ph type="ftr" idx="25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670" name="TextBox 3"/>
          <p:cNvSpPr/>
          <p:nvPr/>
        </p:nvSpPr>
        <p:spPr>
          <a:xfrm>
            <a:off x="320040" y="1116360"/>
            <a:ext cx="8496000" cy="77688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fr-FR" sz="1500" strike="noStrike" u="none">
                <a:solidFill>
                  <a:srgbClr val="355086"/>
                </a:solidFill>
                <a:uFillTx/>
                <a:latin typeface="Roboto"/>
                <a:ea typeface="Roboto"/>
              </a:rPr>
              <a:t>Concevoir des sites web et applications en gardant à l’esprit qu’elles ont une empreinte écologique. </a:t>
            </a:r>
            <a:r>
              <a:rPr b="1" lang="fr-FR" sz="1500" strike="noStrike" u="none">
                <a:solidFill>
                  <a:srgbClr val="355086"/>
                </a:solidFill>
                <a:uFillTx/>
                <a:latin typeface="Roboto"/>
                <a:ea typeface="Roboto"/>
              </a:rPr>
              <a:t>Former la nouvelle génération</a:t>
            </a:r>
            <a:r>
              <a:rPr b="0" lang="fr-FR" sz="1500" strike="noStrike" u="none">
                <a:solidFill>
                  <a:srgbClr val="355086"/>
                </a:solidFill>
                <a:uFillTx/>
                <a:latin typeface="Roboto"/>
                <a:ea typeface="Roboto"/>
              </a:rPr>
              <a:t> de développeurs à l’éco-conception (Cf. loi REEN).</a:t>
            </a:r>
            <a:endParaRPr b="0" lang="fr-FR" sz="1500" strike="noStrike" u="none">
              <a:solidFill>
                <a:srgbClr val="000000"/>
              </a:solidFill>
              <a:uFillTx/>
              <a:latin typeface="Arial"/>
            </a:endParaRPr>
          </a:p>
        </p:txBody>
      </p:sp>
      <p:sp>
        <p:nvSpPr>
          <p:cNvPr id="671" name="TextBox 8"/>
          <p:cNvSpPr/>
          <p:nvPr/>
        </p:nvSpPr>
        <p:spPr>
          <a:xfrm>
            <a:off x="0" y="1847880"/>
            <a:ext cx="9143640" cy="91404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tabLst>
                <a:tab algn="l" pos="0"/>
              </a:tabLst>
            </a:pPr>
            <a:r>
              <a:rPr b="0" i="1" lang="fr-FR" sz="1800" strike="noStrike" u="none">
                <a:solidFill>
                  <a:srgbClr val="355086"/>
                </a:solidFill>
                <a:uFillTx/>
                <a:latin typeface="Roboto"/>
                <a:ea typeface="Roboto"/>
              </a:rPr>
              <a:t>Les mesures relatives à l'écoconception des services numériques sont très faibles aujourd'hui. Quand on est formé au développement, on est peu sensibilisé à « l'écologie du code » ; il est nécessaire d'avancer sur ce sujet-là.</a:t>
            </a:r>
            <a:endParaRPr b="0" lang="fr-FR" sz="1800" strike="noStrike" u="none">
              <a:solidFill>
                <a:srgbClr val="000000"/>
              </a:solidFill>
              <a:uFillTx/>
              <a:latin typeface="Arial"/>
            </a:endParaRPr>
          </a:p>
        </p:txBody>
      </p:sp>
      <p:sp>
        <p:nvSpPr>
          <p:cNvPr id="672" name="TextBox 9"/>
          <p:cNvSpPr/>
          <p:nvPr/>
        </p:nvSpPr>
        <p:spPr>
          <a:xfrm>
            <a:off x="807840" y="2769840"/>
            <a:ext cx="7337880" cy="396360"/>
          </a:xfrm>
          <a:prstGeom prst="rect">
            <a:avLst/>
          </a:prstGeom>
          <a:noFill/>
          <a:ln w="0">
            <a:noFill/>
          </a:ln>
        </p:spPr>
        <p:style>
          <a:lnRef idx="0"/>
          <a:fillRef idx="0"/>
          <a:effectRef idx="0"/>
          <a:fontRef idx="minor"/>
        </p:style>
        <p:txBody>
          <a:bodyPr numCol="1" spcCol="0" horzOverflow="overflow" anchor="t">
            <a:spAutoFit/>
          </a:bodyPr>
          <a:p>
            <a:pPr algn="r" defTabSz="914400">
              <a:lnSpc>
                <a:spcPct val="100000"/>
              </a:lnSpc>
            </a:pPr>
            <a:r>
              <a:rPr b="1" lang="fr-FR" sz="1000" strike="noStrike" u="none">
                <a:solidFill>
                  <a:srgbClr val="355086"/>
                </a:solidFill>
                <a:uFillTx/>
                <a:latin typeface="Roboto"/>
                <a:ea typeface="Roboto"/>
              </a:rPr>
              <a:t>Cédric O</a:t>
            </a:r>
            <a:r>
              <a:rPr b="0" lang="fr-FR" sz="1000" strike="noStrike" u="none">
                <a:solidFill>
                  <a:srgbClr val="355086"/>
                </a:solidFill>
                <a:uFillTx/>
                <a:latin typeface="Roboto"/>
                <a:ea typeface="Roboto"/>
              </a:rPr>
              <a:t>, secrétaire d'État chargé de la transition numérique et des communications électroniques (décembre 2020)</a:t>
            </a:r>
            <a:endParaRPr b="0" lang="fr-FR" sz="1000" strike="noStrike" u="none">
              <a:solidFill>
                <a:srgbClr val="000000"/>
              </a:solidFill>
              <a:uFillTx/>
              <a:latin typeface="Arial"/>
            </a:endParaRPr>
          </a:p>
        </p:txBody>
      </p:sp>
    </p:spTree>
  </p:cSld>
  <p:transition>
    <p:blinds dir="horz"/>
  </p:transition>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Constats</a:t>
            </a:r>
            <a:endParaRPr b="0" lang="fr-FR" sz="2550" strike="noStrike" u="none">
              <a:solidFill>
                <a:schemeClr val="dk1"/>
              </a:solidFill>
              <a:uFillTx/>
              <a:latin typeface="Arial"/>
            </a:endParaRPr>
          </a:p>
        </p:txBody>
      </p:sp>
      <p:sp>
        <p:nvSpPr>
          <p:cNvPr id="674" name="PlaceHolder 2"/>
          <p:cNvSpPr>
            <a:spLocks noGrp="1"/>
          </p:cNvSpPr>
          <p:nvPr>
            <p:ph/>
          </p:nvPr>
        </p:nvSpPr>
        <p:spPr>
          <a:xfrm>
            <a:off x="323640" y="915480"/>
            <a:ext cx="8759160" cy="3528000"/>
          </a:xfrm>
          <a:prstGeom prst="rect">
            <a:avLst/>
          </a:prstGeom>
          <a:noFill/>
          <a:ln w="0">
            <a:noFill/>
          </a:ln>
        </p:spPr>
        <p:txBody>
          <a:bodyPr lIns="0" rIns="0" tIns="0" bIns="0" anchor="t">
            <a:noAutofit/>
          </a:bodyPr>
          <a:p>
            <a:pPr marL="285840" indent="-285840" defTabSz="914400">
              <a:lnSpc>
                <a:spcPct val="100000"/>
              </a:lnSpc>
              <a:spcAft>
                <a:spcPts val="499"/>
              </a:spcAft>
              <a:buClr>
                <a:srgbClr val="1f497d"/>
              </a:buClr>
              <a:buFont typeface="Arial"/>
              <a:buChar char="•"/>
            </a:pPr>
            <a:r>
              <a:rPr b="0" lang="fr-FR" sz="1800" strike="noStrike" u="none">
                <a:solidFill>
                  <a:srgbClr val="1f497d"/>
                </a:solidFill>
                <a:uFillTx/>
                <a:latin typeface="Calibri"/>
                <a:ea typeface="Times New Roman"/>
              </a:rPr>
              <a:t>Constat dérivant de la loi de Moore : « les progrès de performance du matériel sont absorbés par les programmes informatique qui sont de moins en moins performant »</a:t>
            </a:r>
            <a:endParaRPr b="0" lang="fr-FR" sz="1800" strike="noStrike" u="none">
              <a:solidFill>
                <a:schemeClr val="dk1"/>
              </a:solidFill>
              <a:uFillTx/>
              <a:latin typeface="Arial"/>
            </a:endParaRPr>
          </a:p>
          <a:p>
            <a:pPr indent="0" defTabSz="914400">
              <a:lnSpc>
                <a:spcPct val="100000"/>
              </a:lnSpc>
              <a:spcAft>
                <a:spcPts val="499"/>
              </a:spcAft>
              <a:buNone/>
            </a:pPr>
            <a:endParaRPr b="0" lang="fr-FR" sz="1800" strike="noStrike" u="none">
              <a:solidFill>
                <a:schemeClr val="dk1"/>
              </a:solidFill>
              <a:uFillTx/>
              <a:latin typeface="Arial"/>
            </a:endParaRPr>
          </a:p>
          <a:p>
            <a:pPr marL="285840" indent="-285840" defTabSz="914400">
              <a:lnSpc>
                <a:spcPct val="100000"/>
              </a:lnSpc>
              <a:spcAft>
                <a:spcPts val="499"/>
              </a:spcAft>
              <a:buClr>
                <a:srgbClr val="1f497d"/>
              </a:buClr>
              <a:buFont typeface="Arial"/>
              <a:buChar char="•"/>
            </a:pPr>
            <a:r>
              <a:rPr b="0" lang="fr-FR" sz="1800" strike="noStrike" u="none">
                <a:solidFill>
                  <a:srgbClr val="1f497d"/>
                </a:solidFill>
                <a:uFillTx/>
                <a:latin typeface="Calibri"/>
                <a:ea typeface="Calibri"/>
              </a:rPr>
              <a:t>Certains langages sont plus performants que d’autres. Exemple, ChatGPT réponds en 2025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1" lang="fr-FR" sz="1000" strike="noStrike" u="none">
                <a:solidFill>
                  <a:srgbClr val="0070c0"/>
                </a:solidFill>
                <a:uFillTx/>
                <a:latin typeface="Arial"/>
                <a:ea typeface="Calibri"/>
              </a:rPr>
              <a:t>Langages performants avec gestion mémoire automatisée</a:t>
            </a:r>
            <a:endParaRPr b="0" lang="fr-FR" sz="1000" strike="noStrike" u="none">
              <a:solidFill>
                <a:schemeClr val="dk1"/>
              </a:solidFill>
              <a:uFillTx/>
              <a:latin typeface="Arial"/>
            </a:endParaRPr>
          </a:p>
          <a:p>
            <a:pPr indent="0" defTabSz="914400">
              <a:lnSpc>
                <a:spcPct val="100000"/>
              </a:lnSpc>
              <a:spcAft>
                <a:spcPts val="499"/>
              </a:spcAft>
              <a:buNone/>
              <a:tabLst>
                <a:tab algn="l" pos="0"/>
              </a:tabLst>
            </a:pPr>
            <a:r>
              <a:rPr b="0" lang="fr-FR" sz="800" strike="noStrike" u="none">
                <a:solidFill>
                  <a:schemeClr val="dk1"/>
                </a:solidFill>
                <a:uFillTx/>
                <a:latin typeface="Arial"/>
                <a:ea typeface="Calibri"/>
              </a:rPr>
              <a:t>Moins rapides que C/C++, mais bien optimisés grâce à des machines virtuelles ou du JIT (Just-In-Time compilation) :</a:t>
            </a:r>
            <a:endParaRPr b="0" lang="fr-FR" sz="800" strike="noStrike" u="none">
              <a:solidFill>
                <a:schemeClr val="dk1"/>
              </a:solidFill>
              <a:uFillTx/>
              <a:latin typeface="Arial"/>
            </a:endParaRPr>
          </a:p>
          <a:p>
            <a:pPr defTabSz="914400">
              <a:lnSpc>
                <a:spcPct val="100000"/>
              </a:lnSpc>
              <a:spcAft>
                <a:spcPts val="499"/>
              </a:spcAft>
              <a:buClr>
                <a:srgbClr val="000000"/>
              </a:buClr>
              <a:buFont typeface="Arial"/>
              <a:buAutoNum type="arabicPeriod"/>
              <a:tabLst>
                <a:tab algn="l" pos="0"/>
              </a:tabLst>
            </a:pPr>
            <a:r>
              <a:rPr b="1" lang="fr-FR" sz="800" strike="noStrike" u="none">
                <a:solidFill>
                  <a:schemeClr val="dk1"/>
                </a:solidFill>
                <a:uFillTx/>
                <a:latin typeface="Arial"/>
                <a:ea typeface="Calibri"/>
              </a:rPr>
              <a:t>Go (Golang)</a:t>
            </a:r>
            <a:endParaRPr b="0" lang="fr-FR" sz="8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 </a:t>
            </a:r>
            <a:r>
              <a:rPr b="0" lang="fr-FR" sz="700" strike="noStrike" u="none">
                <a:solidFill>
                  <a:schemeClr val="dk1"/>
                </a:solidFill>
                <a:uFillTx/>
                <a:latin typeface="Arial"/>
                <a:ea typeface="Calibri"/>
              </a:rPr>
              <a:t>Rapide, simple, garbage collection efficace</a:t>
            </a:r>
            <a:endParaRPr b="0" lang="fr-FR" sz="7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Idéal pour serveurs, outils cloud, réseau</a:t>
            </a:r>
            <a:endParaRPr b="0" lang="fr-FR" sz="700" strike="noStrike" u="none">
              <a:solidFill>
                <a:schemeClr val="dk1"/>
              </a:solidFill>
              <a:uFillTx/>
              <a:latin typeface="Arial"/>
            </a:endParaRPr>
          </a:p>
          <a:p>
            <a:pPr defTabSz="914400">
              <a:lnSpc>
                <a:spcPct val="100000"/>
              </a:lnSpc>
              <a:spcAft>
                <a:spcPts val="499"/>
              </a:spcAft>
              <a:buClr>
                <a:srgbClr val="000000"/>
              </a:buClr>
              <a:buFont typeface="Arial"/>
              <a:buAutoNum type="arabicPeriod"/>
              <a:tabLst>
                <a:tab algn="l" pos="0"/>
              </a:tabLst>
            </a:pPr>
            <a:r>
              <a:rPr b="1" lang="fr-FR" sz="800" strike="noStrike" u="none">
                <a:solidFill>
                  <a:schemeClr val="dk1"/>
                </a:solidFill>
                <a:uFillTx/>
                <a:latin typeface="Arial"/>
                <a:ea typeface="Calibri"/>
              </a:rPr>
              <a:t>Java</a:t>
            </a:r>
            <a:endParaRPr b="0" lang="fr-FR" sz="8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 </a:t>
            </a:r>
            <a:r>
              <a:rPr b="0" lang="fr-FR" sz="700" strike="noStrike" u="none">
                <a:solidFill>
                  <a:schemeClr val="dk1"/>
                </a:solidFill>
                <a:uFillTx/>
                <a:latin typeface="Arial"/>
                <a:ea typeface="Calibri"/>
              </a:rPr>
              <a:t>JIT performant (HotSpot), très rapide après chauffage</a:t>
            </a:r>
            <a:endParaRPr b="0" lang="fr-FR" sz="7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Utilisé dans l’industrie, Android, backends</a:t>
            </a:r>
            <a:endParaRPr b="0" lang="fr-FR" sz="700" strike="noStrike" u="none">
              <a:solidFill>
                <a:schemeClr val="dk1"/>
              </a:solidFill>
              <a:uFillTx/>
              <a:latin typeface="Arial"/>
            </a:endParaRPr>
          </a:p>
          <a:p>
            <a:pPr defTabSz="914400">
              <a:lnSpc>
                <a:spcPct val="100000"/>
              </a:lnSpc>
              <a:spcAft>
                <a:spcPts val="499"/>
              </a:spcAft>
              <a:buClr>
                <a:srgbClr val="000000"/>
              </a:buClr>
              <a:buFont typeface="Arial"/>
              <a:buAutoNum type="arabicPeriod"/>
              <a:tabLst>
                <a:tab algn="l" pos="0"/>
              </a:tabLst>
            </a:pPr>
            <a:r>
              <a:rPr b="1" lang="fr-FR" sz="800" strike="noStrike" u="none">
                <a:solidFill>
                  <a:schemeClr val="dk1"/>
                </a:solidFill>
                <a:uFillTx/>
                <a:latin typeface="Arial"/>
                <a:ea typeface="Calibri"/>
              </a:rPr>
              <a:t>C# (.NET)</a:t>
            </a:r>
            <a:endParaRPr b="0" lang="fr-FR" sz="8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 </a:t>
            </a:r>
            <a:r>
              <a:rPr b="0" lang="fr-FR" sz="700" strike="noStrike" u="none">
                <a:solidFill>
                  <a:schemeClr val="dk1"/>
                </a:solidFill>
                <a:uFillTx/>
                <a:latin typeface="Arial"/>
                <a:ea typeface="Calibri"/>
              </a:rPr>
              <a:t>Performant sur Windows, runtime très optimisé</a:t>
            </a:r>
            <a:endParaRPr b="0" lang="fr-FR" sz="700" strike="noStrike" u="none">
              <a:solidFill>
                <a:schemeClr val="dk1"/>
              </a:solidFill>
              <a:uFillTx/>
              <a:latin typeface="Arial"/>
            </a:endParaRPr>
          </a:p>
          <a:p>
            <a:pPr lvl="1" marL="743040" indent="-285840" defTabSz="914400">
              <a:lnSpc>
                <a:spcPct val="100000"/>
              </a:lnSpc>
              <a:spcBef>
                <a:spcPts val="601"/>
              </a:spcBef>
              <a:spcAft>
                <a:spcPts val="601"/>
              </a:spcAft>
              <a:buClr>
                <a:srgbClr val="000000"/>
              </a:buClr>
              <a:buFont typeface="Arial"/>
              <a:buAutoNum type="arabicPeriod"/>
              <a:tabLst>
                <a:tab algn="l" pos="0"/>
              </a:tabLst>
            </a:pPr>
            <a:r>
              <a:rPr b="0" lang="fr-FR" sz="700" strike="noStrike" u="none">
                <a:solidFill>
                  <a:schemeClr val="dk1"/>
                </a:solidFill>
                <a:uFillTx/>
                <a:latin typeface="Arial"/>
                <a:ea typeface="Calibri"/>
              </a:rPr>
              <a:t>Backend, applications desktop, jeux (Unity)</a:t>
            </a:r>
            <a:endParaRPr b="0" lang="fr-FR" sz="7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p:txBody>
      </p:sp>
      <p:sp>
        <p:nvSpPr>
          <p:cNvPr id="675" name="PlaceHolder 3"/>
          <p:cNvSpPr>
            <a:spLocks noGrp="1"/>
          </p:cNvSpPr>
          <p:nvPr>
            <p:ph type="sldNum" idx="25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52C5275-1F3B-47A3-ACA5-836082A1ABA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76" name="PlaceHolder 4"/>
          <p:cNvSpPr>
            <a:spLocks noGrp="1"/>
          </p:cNvSpPr>
          <p:nvPr>
            <p:ph type="ftr" idx="25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677" name="TextBox 1"/>
          <p:cNvSpPr/>
          <p:nvPr/>
        </p:nvSpPr>
        <p:spPr>
          <a:xfrm>
            <a:off x="4632840" y="2640240"/>
            <a:ext cx="4571640" cy="2151720"/>
          </a:xfrm>
          <a:prstGeom prst="rect">
            <a:avLst/>
          </a:prstGeom>
          <a:noFill/>
          <a:ln w="0">
            <a:noFill/>
          </a:ln>
        </p:spPr>
        <p:style>
          <a:lnRef idx="0"/>
          <a:fillRef idx="0"/>
          <a:effectRef idx="0"/>
          <a:fontRef idx="minor"/>
        </p:style>
        <p:txBody>
          <a:bodyPr numCol="1" spcCol="0" horzOverflow="overflow" anchor="t">
            <a:spAutoFit/>
          </a:bodyPr>
          <a:p>
            <a:pPr defTabSz="914400">
              <a:lnSpc>
                <a:spcPct val="150000"/>
              </a:lnSpc>
            </a:pPr>
            <a:r>
              <a:rPr b="1" lang="en-US" sz="1000" strike="noStrike" u="none">
                <a:solidFill>
                  <a:srgbClr val="0070c0"/>
                </a:solidFill>
                <a:uFillTx/>
                <a:latin typeface="Arial"/>
              </a:rPr>
              <a:t>Efficacité énergétique</a:t>
            </a:r>
            <a:endParaRPr b="0" lang="fr-FR" sz="1000" strike="noStrike" u="none">
              <a:solidFill>
                <a:srgbClr val="000000"/>
              </a:solidFill>
              <a:uFillTx/>
              <a:latin typeface="Arial"/>
            </a:endParaRPr>
          </a:p>
          <a:p>
            <a:pPr defTabSz="914400">
              <a:lnSpc>
                <a:spcPct val="100000"/>
              </a:lnSpc>
            </a:pPr>
            <a:r>
              <a:rPr b="0" lang="en-US" sz="1000" strike="noStrike" u="none">
                <a:solidFill>
                  <a:schemeClr val="dk1"/>
                </a:solidFill>
                <a:uFillTx/>
                <a:latin typeface="Arial"/>
              </a:rPr>
              <a:t>Une étude «Ranking Programming Languages by Energy Efficiency» (SAFER) compare langages compilés vs interprétés pour énergie &amp; temps. </a:t>
            </a:r>
            <a:r>
              <a:rPr b="0" lang="en-US" sz="1000" strike="noStrike" u="sng">
                <a:solidFill>
                  <a:schemeClr val="dk1"/>
                </a:solidFill>
                <a:uFillTx/>
                <a:latin typeface="Arial"/>
                <a:hlinkClick r:id="rId1"/>
              </a:rPr>
              <a:t>haslab.github.io</a:t>
            </a:r>
            <a:br>
              <a:rPr sz="1000"/>
            </a:br>
            <a:r>
              <a:rPr b="0" lang="en-US" sz="1000" strike="noStrike" u="none">
                <a:solidFill>
                  <a:schemeClr val="dk1"/>
                </a:solidFill>
                <a:uFillTx/>
                <a:latin typeface="Arial"/>
              </a:rPr>
              <a:t>Quelques extraits du tableau :</a:t>
            </a:r>
            <a:endParaRPr b="0" lang="fr-FR" sz="10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1" lang="en-US" sz="1000" strike="noStrike" u="none">
                <a:solidFill>
                  <a:schemeClr val="dk1"/>
                </a:solidFill>
                <a:uFillTx/>
                <a:latin typeface="Arial"/>
              </a:rPr>
              <a:t>C</a:t>
            </a:r>
            <a:r>
              <a:rPr b="0" lang="en-US" sz="1000" strike="noStrike" u="none">
                <a:solidFill>
                  <a:schemeClr val="dk1"/>
                </a:solidFill>
                <a:uFillTx/>
                <a:latin typeface="Arial"/>
              </a:rPr>
              <a:t> : baseline (1.00) en énergie.</a:t>
            </a:r>
            <a:endParaRPr b="0" lang="fr-FR" sz="10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1" lang="en-US" sz="1000" strike="noStrike" u="none">
                <a:solidFill>
                  <a:schemeClr val="dk1"/>
                </a:solidFill>
                <a:uFillTx/>
                <a:latin typeface="Arial"/>
              </a:rPr>
              <a:t>Rust </a:t>
            </a:r>
            <a:r>
              <a:rPr b="0" lang="en-US" sz="1000" strike="noStrike" u="none">
                <a:solidFill>
                  <a:schemeClr val="dk1"/>
                </a:solidFill>
                <a:uFillTx/>
                <a:latin typeface="Arial"/>
              </a:rPr>
              <a:t>: ~1.03 (très proche).</a:t>
            </a:r>
            <a:endParaRPr b="0" lang="fr-FR" sz="10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1" lang="en-US" sz="1000" strike="noStrike" u="none">
                <a:solidFill>
                  <a:schemeClr val="dk1"/>
                </a:solidFill>
                <a:uFillTx/>
                <a:latin typeface="Arial"/>
              </a:rPr>
              <a:t>C++</a:t>
            </a:r>
            <a:r>
              <a:rPr b="0" lang="en-US" sz="1000" strike="noStrike" u="none">
                <a:solidFill>
                  <a:schemeClr val="dk1"/>
                </a:solidFill>
                <a:uFillTx/>
                <a:latin typeface="Arial"/>
              </a:rPr>
              <a:t> : ~1.34.</a:t>
            </a:r>
            <a:endParaRPr b="0" lang="fr-FR" sz="10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1" lang="en-US" sz="1000" strike="noStrike" u="none">
                <a:solidFill>
                  <a:schemeClr val="dk1"/>
                </a:solidFill>
                <a:uFillTx/>
                <a:latin typeface="Arial"/>
              </a:rPr>
              <a:t>Java</a:t>
            </a:r>
            <a:r>
              <a:rPr b="0" lang="en-US" sz="1000" strike="noStrike" u="none">
                <a:solidFill>
                  <a:schemeClr val="dk1"/>
                </a:solidFill>
                <a:uFillTx/>
                <a:latin typeface="Arial"/>
              </a:rPr>
              <a:t> : ~1.98. </a:t>
            </a:r>
            <a:r>
              <a:rPr b="0" lang="en-US" sz="1000" strike="noStrike" u="sng">
                <a:solidFill>
                  <a:schemeClr val="dk1"/>
                </a:solidFill>
                <a:uFillTx/>
                <a:latin typeface="Arial"/>
                <a:hlinkClick r:id="rId2"/>
              </a:rPr>
              <a:t>haslab.github.io</a:t>
            </a:r>
            <a:br>
              <a:rPr sz="1000"/>
            </a:br>
            <a:r>
              <a:rPr b="0" lang="en-US" sz="1000" strike="noStrike" u="none">
                <a:solidFill>
                  <a:schemeClr val="dk1"/>
                </a:solidFill>
                <a:uFillTx/>
                <a:latin typeface="Arial"/>
              </a:rPr>
              <a:t>En temps : C est 1.00, Rust ~1.04, C++ ~1.56, Java ~1.89. </a:t>
            </a:r>
            <a:r>
              <a:rPr b="0" lang="en-US" sz="1000" strike="noStrike" u="sng">
                <a:solidFill>
                  <a:schemeClr val="dk1"/>
                </a:solidFill>
                <a:uFillTx/>
                <a:latin typeface="Arial"/>
                <a:hlinkClick r:id="rId3"/>
              </a:rPr>
              <a:t>haslab.github.io</a:t>
            </a:r>
            <a:br>
              <a:rPr sz="1000"/>
            </a:br>
            <a:r>
              <a:rPr b="0" lang="en-US" sz="1000" strike="noStrike" u="none">
                <a:solidFill>
                  <a:schemeClr val="dk1"/>
                </a:solidFill>
                <a:uFillTx/>
                <a:latin typeface="Arial"/>
              </a:rPr>
              <a:t>Cela montre que les langages systèmes dominent en efficacité brute.</a:t>
            </a:r>
            <a:endParaRPr b="0" lang="fr-FR" sz="1000" strike="noStrike" u="none">
              <a:solidFill>
                <a:srgbClr val="000000"/>
              </a:solidFill>
              <a:uFillTx/>
              <a:latin typeface="Arial"/>
            </a:endParaRPr>
          </a:p>
          <a:p>
            <a:pPr algn="ctr" defTabSz="914400">
              <a:lnSpc>
                <a:spcPct val="100000"/>
              </a:lnSpc>
            </a:pPr>
            <a:endParaRPr b="0" lang="fr-FR" sz="1000" strike="noStrike" u="none">
              <a:solidFill>
                <a:srgbClr val="000000"/>
              </a:solidFill>
              <a:uFillTx/>
              <a:latin typeface="Arial"/>
            </a:endParaRPr>
          </a:p>
        </p:txBody>
      </p:sp>
    </p:spTree>
  </p:cSld>
  <p:transition>
    <p:blinds dir="horz"/>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Cycle de développement avec Scrum</a:t>
            </a:r>
            <a:endParaRPr b="0" lang="fr-FR" sz="2550" strike="noStrike" u="none">
              <a:solidFill>
                <a:schemeClr val="dk1"/>
              </a:solidFill>
              <a:uFillTx/>
              <a:latin typeface="Arial"/>
            </a:endParaRPr>
          </a:p>
        </p:txBody>
      </p:sp>
      <p:pic>
        <p:nvPicPr>
          <p:cNvPr id="141" name="Picture 6" descr="">
            <a:hlinkClick r:id="rId1"/>
          </p:cNvPr>
          <p:cNvPicPr/>
          <p:nvPr/>
        </p:nvPicPr>
        <p:blipFill>
          <a:blip r:embed="rId2"/>
          <a:stretch/>
        </p:blipFill>
        <p:spPr>
          <a:xfrm>
            <a:off x="9508680" y="1076760"/>
            <a:ext cx="4968000" cy="2980800"/>
          </a:xfrm>
          <a:prstGeom prst="rect">
            <a:avLst/>
          </a:prstGeom>
          <a:noFill/>
          <a:ln w="0">
            <a:noFill/>
          </a:ln>
        </p:spPr>
      </p:pic>
      <p:sp>
        <p:nvSpPr>
          <p:cNvPr id="142" name="PlaceHolder 2"/>
          <p:cNvSpPr>
            <a:spLocks noGrp="1"/>
          </p:cNvSpPr>
          <p:nvPr>
            <p:ph type="sldNum" idx="4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3EC176F-4BC0-4974-8230-FF364F32550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43" name="PlaceHolder 3"/>
          <p:cNvSpPr>
            <a:spLocks noGrp="1"/>
          </p:cNvSpPr>
          <p:nvPr>
            <p:ph type="ftr" idx="4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144" name="Picture 1" descr="Image générée"/>
          <p:cNvPicPr/>
          <p:nvPr/>
        </p:nvPicPr>
        <p:blipFill>
          <a:blip r:embed="rId3"/>
          <a:stretch/>
        </p:blipFill>
        <p:spPr>
          <a:xfrm>
            <a:off x="1750680" y="861120"/>
            <a:ext cx="5642280" cy="3763800"/>
          </a:xfrm>
          <a:prstGeom prst="rect">
            <a:avLst/>
          </a:prstGeom>
          <a:noFill/>
          <a:ln w="0">
            <a:noFill/>
          </a:ln>
        </p:spPr>
      </p:pic>
    </p:spTree>
  </p:cSld>
  <p:transition>
    <p:blinds dir="horz"/>
  </p:transition>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Ordres de grandeur</a:t>
            </a:r>
            <a:endParaRPr b="0" lang="fr-FR" sz="2550" strike="noStrike" u="none">
              <a:solidFill>
                <a:schemeClr val="dk1"/>
              </a:solidFill>
              <a:uFillTx/>
              <a:latin typeface="Arial"/>
            </a:endParaRPr>
          </a:p>
        </p:txBody>
      </p:sp>
      <p:sp>
        <p:nvSpPr>
          <p:cNvPr id="679" name="PlaceHolder 2"/>
          <p:cNvSpPr>
            <a:spLocks noGrp="1"/>
          </p:cNvSpPr>
          <p:nvPr>
            <p:ph type="sldNum" idx="25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2163231-F8E4-4EA2-A21E-3D3A4871BA1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80" name="PlaceHolder 3"/>
          <p:cNvSpPr>
            <a:spLocks noGrp="1"/>
          </p:cNvSpPr>
          <p:nvPr>
            <p:ph type="ftr" idx="25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681" name="Picture 3" descr=""/>
          <p:cNvPicPr/>
          <p:nvPr/>
        </p:nvPicPr>
        <p:blipFill>
          <a:blip r:embed="rId1"/>
          <a:stretch/>
        </p:blipFill>
        <p:spPr>
          <a:xfrm>
            <a:off x="0" y="960840"/>
            <a:ext cx="9143640" cy="3221280"/>
          </a:xfrm>
          <a:prstGeom prst="rect">
            <a:avLst/>
          </a:prstGeom>
          <a:noFill/>
          <a:ln w="0">
            <a:noFill/>
          </a:ln>
        </p:spPr>
      </p:pic>
    </p:spTree>
  </p:cSld>
  <p:transition>
    <p:blinds dir="horz"/>
  </p:transition>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Utiliser GraalVM</a:t>
            </a:r>
            <a:endParaRPr b="0" lang="fr-FR" sz="2550" strike="noStrike" u="none">
              <a:solidFill>
                <a:schemeClr val="dk1"/>
              </a:solidFill>
              <a:uFillTx/>
              <a:latin typeface="Arial"/>
            </a:endParaRPr>
          </a:p>
        </p:txBody>
      </p:sp>
      <p:sp>
        <p:nvSpPr>
          <p:cNvPr id="683" name="PlaceHolder 2"/>
          <p:cNvSpPr>
            <a:spLocks noGrp="1"/>
          </p:cNvSpPr>
          <p:nvPr>
            <p:ph/>
          </p:nvPr>
        </p:nvSpPr>
        <p:spPr>
          <a:xfrm>
            <a:off x="323640" y="915480"/>
            <a:ext cx="858312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Avantages de GraalVM Native Image :</a:t>
            </a:r>
            <a:endParaRPr b="0" lang="fr-FR" sz="2800" strike="noStrike" u="none">
              <a:solidFill>
                <a:schemeClr val="dk1"/>
              </a:solidFill>
              <a:uFillTx/>
              <a:latin typeface="Arial"/>
            </a:endParaRPr>
          </a:p>
          <a:p>
            <a:pPr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Temps de démarrage ultra rapide (idéal pour microservices, CLI tools)</a:t>
            </a:r>
            <a:endParaRPr b="0" lang="fr-FR" sz="2000" strike="noStrike" u="none">
              <a:solidFill>
                <a:schemeClr val="dk1"/>
              </a:solidFill>
              <a:uFillTx/>
              <a:latin typeface="Arial"/>
            </a:endParaRPr>
          </a:p>
          <a:p>
            <a:pPr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Moins de consommation mémoire</a:t>
            </a:r>
            <a:endParaRPr b="0" lang="fr-FR" sz="2000" strike="noStrike" u="none">
              <a:solidFill>
                <a:schemeClr val="dk1"/>
              </a:solidFill>
              <a:uFillTx/>
              <a:latin typeface="Arial"/>
            </a:endParaRPr>
          </a:p>
          <a:p>
            <a:pPr defTabSz="914400">
              <a:lnSpc>
                <a:spcPct val="100000"/>
              </a:lnSpc>
              <a:spcAft>
                <a:spcPts val="499"/>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Pas besoin de JVM au runtime</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sng">
                <a:solidFill>
                  <a:schemeClr val="dk1"/>
                </a:solidFill>
                <a:uFillTx/>
                <a:latin typeface="Arial"/>
                <a:hlinkClick r:id="rId1"/>
              </a:rPr>
              <a:t>https://www.graalvm.org/downloads/</a:t>
            </a:r>
            <a:r>
              <a:rPr b="0" lang="fr-FR" sz="2000" strike="noStrike" u="none">
                <a:solidFill>
                  <a:schemeClr val="dk1"/>
                </a:solidFill>
                <a:uFillTx/>
                <a:latin typeface="Arial"/>
              </a:rPr>
              <a:t> </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1400" strike="noStrike" u="sng">
                <a:solidFill>
                  <a:schemeClr val="dk1"/>
                </a:solidFill>
                <a:uFillTx/>
                <a:latin typeface="Arial"/>
                <a:hlinkClick r:id="rId2"/>
              </a:rPr>
              <a:t>https://www.oracle.com/fr/java/technologies/downloads/archive/#GraalVM</a:t>
            </a:r>
            <a:r>
              <a:rPr b="0" lang="fr-FR" sz="1400" strike="noStrike" u="none">
                <a:solidFill>
                  <a:schemeClr val="dk1"/>
                </a:solidFill>
                <a:uFillTx/>
                <a:latin typeface="Arial"/>
              </a:rPr>
              <a:t> </a:t>
            </a:r>
            <a:endParaRPr b="0" lang="fr-FR" sz="1400" strike="noStrike" u="none">
              <a:solidFill>
                <a:schemeClr val="dk1"/>
              </a:solidFill>
              <a:uFillTx/>
              <a:latin typeface="Arial"/>
            </a:endParaRPr>
          </a:p>
        </p:txBody>
      </p:sp>
      <p:sp>
        <p:nvSpPr>
          <p:cNvPr id="684" name="PlaceHolder 3"/>
          <p:cNvSpPr>
            <a:spLocks noGrp="1"/>
          </p:cNvSpPr>
          <p:nvPr>
            <p:ph type="sldNum" idx="26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389C50D-C156-480F-AA21-62E9995C4C6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85" name="PlaceHolder 4"/>
          <p:cNvSpPr>
            <a:spLocks noGrp="1"/>
          </p:cNvSpPr>
          <p:nvPr>
            <p:ph type="ftr" idx="26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title"/>
          </p:nvPr>
        </p:nvSpPr>
        <p:spPr>
          <a:xfrm>
            <a:off x="1968120" y="-1800"/>
            <a:ext cx="5844240" cy="70848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Utiliser Creedengo (SonarQube)</a:t>
            </a:r>
            <a:endParaRPr b="0" lang="fr-FR" sz="2550" strike="noStrike" u="none">
              <a:solidFill>
                <a:schemeClr val="dk1"/>
              </a:solidFill>
              <a:uFillTx/>
              <a:latin typeface="Arial"/>
            </a:endParaRPr>
          </a:p>
        </p:txBody>
      </p:sp>
      <p:sp>
        <p:nvSpPr>
          <p:cNvPr id="687" name="PlaceHolder 2"/>
          <p:cNvSpPr>
            <a:spLocks noGrp="1"/>
          </p:cNvSpPr>
          <p:nvPr>
            <p:ph/>
          </p:nvPr>
        </p:nvSpPr>
        <p:spPr>
          <a:xfrm>
            <a:off x="323640" y="915480"/>
            <a:ext cx="858312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sng">
                <a:solidFill>
                  <a:schemeClr val="dk1"/>
                </a:solidFill>
                <a:uFillTx/>
                <a:latin typeface="Arial"/>
                <a:ea typeface="Arial"/>
                <a:hlinkClick r:id="rId1"/>
              </a:rPr>
              <a:t>https://green-code-initiative.org/</a:t>
            </a:r>
            <a:r>
              <a:rPr b="0" lang="fr-FR" sz="2000" strike="noStrike" u="none">
                <a:solidFill>
                  <a:schemeClr val="dk1"/>
                </a:solidFill>
                <a:uFillTx/>
                <a:latin typeface="Arial"/>
                <a:ea typeface="Arial"/>
              </a:rPr>
              <a:t> </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1400" strike="noStrike" u="none">
              <a:solidFill>
                <a:schemeClr val="dk1"/>
              </a:solidFill>
              <a:uFillTx/>
              <a:latin typeface="Arial"/>
            </a:endParaRPr>
          </a:p>
        </p:txBody>
      </p:sp>
      <p:sp>
        <p:nvSpPr>
          <p:cNvPr id="688" name="PlaceHolder 3"/>
          <p:cNvSpPr>
            <a:spLocks noGrp="1"/>
          </p:cNvSpPr>
          <p:nvPr>
            <p:ph type="sldNum" idx="26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0902B00-9AB3-44C3-9FB3-93588F1878A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89" name="PlaceHolder 4"/>
          <p:cNvSpPr>
            <a:spLocks noGrp="1"/>
          </p:cNvSpPr>
          <p:nvPr>
            <p:ph type="ftr" idx="26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690" name="Picture 1" descr=""/>
          <p:cNvPicPr/>
          <p:nvPr/>
        </p:nvPicPr>
        <p:blipFill>
          <a:blip r:embed="rId2"/>
          <a:stretch/>
        </p:blipFill>
        <p:spPr>
          <a:xfrm>
            <a:off x="2646720" y="1282680"/>
            <a:ext cx="6019560" cy="3430800"/>
          </a:xfrm>
          <a:prstGeom prst="rect">
            <a:avLst/>
          </a:prstGeom>
          <a:noFill/>
          <a:ln w="0">
            <a:noFill/>
          </a:ln>
        </p:spPr>
      </p:pic>
    </p:spTree>
  </p:cSld>
  <p:transition>
    <p:blinds dir="horz"/>
  </p:transition>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1968120" y="-720"/>
            <a:ext cx="6722280" cy="70740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Contribuer sur Creedengo (SonarQube)</a:t>
            </a:r>
            <a:endParaRPr b="0" lang="fr-FR" sz="2550" strike="noStrike" u="none">
              <a:solidFill>
                <a:schemeClr val="dk1"/>
              </a:solidFill>
              <a:uFillTx/>
              <a:latin typeface="Arial"/>
            </a:endParaRPr>
          </a:p>
        </p:txBody>
      </p:sp>
      <p:sp>
        <p:nvSpPr>
          <p:cNvPr id="692" name="PlaceHolder 2"/>
          <p:cNvSpPr>
            <a:spLocks noGrp="1"/>
          </p:cNvSpPr>
          <p:nvPr>
            <p:ph/>
          </p:nvPr>
        </p:nvSpPr>
        <p:spPr>
          <a:xfrm>
            <a:off x="323640" y="915480"/>
            <a:ext cx="858312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sng">
                <a:solidFill>
                  <a:schemeClr val="dk1"/>
                </a:solidFill>
                <a:uFillTx/>
                <a:latin typeface="Arial"/>
                <a:ea typeface="Arial"/>
                <a:hlinkClick r:id="rId1"/>
              </a:rPr>
              <a:t>https://green-code-initiative.org/#contact</a:t>
            </a:r>
            <a:r>
              <a:rPr b="0" lang="fr-FR" sz="2000" strike="noStrike" u="none">
                <a:solidFill>
                  <a:schemeClr val="dk1"/>
                </a:solidFill>
                <a:uFillTx/>
                <a:latin typeface="Arial"/>
                <a:ea typeface="Arial"/>
              </a:rPr>
              <a:t> </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1400" strike="noStrike" u="none">
              <a:solidFill>
                <a:schemeClr val="dk1"/>
              </a:solidFill>
              <a:uFillTx/>
              <a:latin typeface="Arial"/>
            </a:endParaRPr>
          </a:p>
        </p:txBody>
      </p:sp>
      <p:sp>
        <p:nvSpPr>
          <p:cNvPr id="693" name="PlaceHolder 3"/>
          <p:cNvSpPr>
            <a:spLocks noGrp="1"/>
          </p:cNvSpPr>
          <p:nvPr>
            <p:ph type="sldNum" idx="26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4DE674E-36AE-4BD4-BBE6-3C4379DA447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94" name="PlaceHolder 4"/>
          <p:cNvSpPr>
            <a:spLocks noGrp="1"/>
          </p:cNvSpPr>
          <p:nvPr>
            <p:ph type="ftr" idx="26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695" name="Picture 2" descr=""/>
          <p:cNvPicPr/>
          <p:nvPr/>
        </p:nvPicPr>
        <p:blipFill>
          <a:blip r:embed="rId2"/>
          <a:stretch/>
        </p:blipFill>
        <p:spPr>
          <a:xfrm>
            <a:off x="2358720" y="1285200"/>
            <a:ext cx="6546600" cy="3384360"/>
          </a:xfrm>
          <a:prstGeom prst="rect">
            <a:avLst/>
          </a:prstGeom>
          <a:noFill/>
          <a:ln w="0">
            <a:noFill/>
          </a:ln>
        </p:spPr>
      </p:pic>
    </p:spTree>
  </p:cSld>
  <p:transition>
    <p:blinds dir="horz"/>
  </p:transition>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Utiliser les caches</a:t>
            </a:r>
            <a:endParaRPr b="0" lang="fr-FR" sz="2550" strike="noStrike" u="none">
              <a:solidFill>
                <a:schemeClr val="dk1"/>
              </a:solidFill>
              <a:uFillTx/>
              <a:latin typeface="Arial"/>
            </a:endParaRPr>
          </a:p>
        </p:txBody>
      </p:sp>
      <p:sp>
        <p:nvSpPr>
          <p:cNvPr id="697" name="PlaceHolder 2"/>
          <p:cNvSpPr>
            <a:spLocks noGrp="1"/>
          </p:cNvSpPr>
          <p:nvPr>
            <p:ph type="sldNum" idx="26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048AE4B-B78E-4552-9413-3AB76733498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698" name="PlaceHolder 3"/>
          <p:cNvSpPr>
            <a:spLocks noGrp="1"/>
          </p:cNvSpPr>
          <p:nvPr>
            <p:ph type="ftr" idx="26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699" name="TextBox 4"/>
          <p:cNvSpPr/>
          <p:nvPr/>
        </p:nvSpPr>
        <p:spPr>
          <a:xfrm>
            <a:off x="344880" y="1236240"/>
            <a:ext cx="8460000" cy="31086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1" lang="en-US" sz="1800" strike="noStrike" u="none">
                <a:solidFill>
                  <a:schemeClr val="dk1"/>
                </a:solidFill>
                <a:uFillTx/>
                <a:latin typeface="Arial"/>
              </a:rPr>
              <a:t>Pourquoi utiliser un cache en Java ?</a:t>
            </a:r>
            <a:endParaRPr b="0" lang="fr-FR" sz="1800" strike="noStrike" u="none">
              <a:solidFill>
                <a:srgbClr val="000000"/>
              </a:solidFill>
              <a:uFillTx/>
              <a:latin typeface="Arial"/>
            </a:endParaRPr>
          </a:p>
          <a:p>
            <a:pPr defTabSz="914400">
              <a:lnSpc>
                <a:spcPct val="100000"/>
              </a:lnSpc>
            </a:pPr>
            <a:endParaRPr b="0" lang="fr-FR"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Arial"/>
              </a:rPr>
              <a:t>Un cache est utilisé pour :</a:t>
            </a:r>
            <a:endParaRPr b="0" lang="fr-FR" sz="1800" strike="noStrike" u="none">
              <a:solidFill>
                <a:srgbClr val="000000"/>
              </a:solidFill>
              <a:uFillTx/>
              <a:latin typeface="Arial"/>
            </a:endParaRPr>
          </a:p>
          <a:p>
            <a:pPr marL="285840" indent="-285840" defTabSz="914400">
              <a:lnSpc>
                <a:spcPct val="100000"/>
              </a:lnSpc>
              <a:buClr>
                <a:srgbClr val="000000"/>
              </a:buClr>
              <a:buFont typeface="Arial"/>
              <a:buChar char="•"/>
            </a:pPr>
            <a:r>
              <a:rPr b="0" lang="en-US" sz="1800" strike="noStrike" u="none">
                <a:solidFill>
                  <a:schemeClr val="dk1"/>
                </a:solidFill>
                <a:uFillTx/>
                <a:latin typeface="Arial"/>
                <a:ea typeface="Arial"/>
              </a:rPr>
              <a:t>Réduire les accès coûteux (ex : base de données, appel réseau).</a:t>
            </a:r>
            <a:endParaRPr b="0" lang="fr-FR" sz="1800" strike="noStrike" u="none">
              <a:solidFill>
                <a:srgbClr val="000000"/>
              </a:solidFill>
              <a:uFillTx/>
              <a:latin typeface="Arial"/>
            </a:endParaRPr>
          </a:p>
          <a:p>
            <a:pPr marL="285840" indent="-285840" defTabSz="914400">
              <a:lnSpc>
                <a:spcPct val="100000"/>
              </a:lnSpc>
              <a:buClr>
                <a:srgbClr val="000000"/>
              </a:buClr>
              <a:buFont typeface="Arial"/>
              <a:buChar char="•"/>
            </a:pPr>
            <a:r>
              <a:rPr b="0" lang="en-US" sz="1800" strike="noStrike" u="none">
                <a:solidFill>
                  <a:schemeClr val="dk1"/>
                </a:solidFill>
                <a:uFillTx/>
                <a:latin typeface="Arial"/>
                <a:ea typeface="Arial"/>
              </a:rPr>
              <a:t>Améliorer les performances (réponses plus rapides)</a:t>
            </a:r>
            <a:endParaRPr b="0" lang="fr-FR" sz="1800" strike="noStrike" u="none">
              <a:solidFill>
                <a:srgbClr val="000000"/>
              </a:solidFill>
              <a:uFillTx/>
              <a:latin typeface="Arial"/>
            </a:endParaRPr>
          </a:p>
          <a:p>
            <a:pPr marL="285840" indent="-285840" defTabSz="914400">
              <a:lnSpc>
                <a:spcPct val="100000"/>
              </a:lnSpc>
              <a:buClr>
                <a:srgbClr val="000000"/>
              </a:buClr>
              <a:buFont typeface="Arial"/>
              <a:buChar char="•"/>
            </a:pPr>
            <a:r>
              <a:rPr b="0" lang="en-US" sz="1800" strike="noStrike" u="none">
                <a:solidFill>
                  <a:schemeClr val="dk1"/>
                </a:solidFill>
                <a:uFillTx/>
                <a:latin typeface="Arial"/>
                <a:ea typeface="Arial"/>
              </a:rPr>
              <a:t>Diminuer la charge sur les ressources en aval.</a:t>
            </a:r>
            <a:endParaRPr b="0" lang="fr-FR" sz="1800" strike="noStrike" u="none">
              <a:solidFill>
                <a:srgbClr val="000000"/>
              </a:solidFill>
              <a:uFillTx/>
              <a:latin typeface="Arial"/>
            </a:endParaRPr>
          </a:p>
          <a:p>
            <a:pPr defTabSz="914400">
              <a:lnSpc>
                <a:spcPct val="100000"/>
              </a:lnSpc>
            </a:pPr>
            <a:endParaRPr b="0" lang="fr-FR"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Arial"/>
              </a:rPr>
              <a:t>Il peut être parfois judicieux de charger les données dites "stables" comme les nomenclatures, etc... au chargement de l'application.</a:t>
            </a:r>
            <a:endParaRPr b="0" lang="fr-FR" sz="1800" strike="noStrike" u="none">
              <a:solidFill>
                <a:srgbClr val="000000"/>
              </a:solidFill>
              <a:uFillTx/>
              <a:latin typeface="Arial"/>
            </a:endParaRPr>
          </a:p>
          <a:p>
            <a:pPr defTabSz="914400">
              <a:lnSpc>
                <a:spcPct val="100000"/>
              </a:lnSpc>
            </a:pPr>
            <a:endParaRPr b="0" lang="fr-FR" sz="1800" strike="noStrike" u="none">
              <a:solidFill>
                <a:srgbClr val="000000"/>
              </a:solidFill>
              <a:uFillTx/>
              <a:latin typeface="Arial"/>
            </a:endParaRPr>
          </a:p>
          <a:p>
            <a:pPr defTabSz="914400">
              <a:lnSpc>
                <a:spcPct val="100000"/>
              </a:lnSpc>
            </a:pPr>
            <a:endParaRPr b="0" lang="fr-FR" sz="1800" strike="noStrike" u="none">
              <a:solidFill>
                <a:srgbClr val="000000"/>
              </a:solidFill>
              <a:uFillTx/>
              <a:latin typeface="Arial"/>
            </a:endParaRPr>
          </a:p>
        </p:txBody>
      </p:sp>
    </p:spTree>
  </p:cSld>
  <p:transition>
    <p:blinds dir="horz"/>
  </p:transition>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Utiliser les caches</a:t>
            </a:r>
            <a:endParaRPr b="0" lang="fr-FR" sz="2550" strike="noStrike" u="none">
              <a:solidFill>
                <a:schemeClr val="dk1"/>
              </a:solidFill>
              <a:uFillTx/>
              <a:latin typeface="Arial"/>
            </a:endParaRPr>
          </a:p>
        </p:txBody>
      </p:sp>
      <p:sp>
        <p:nvSpPr>
          <p:cNvPr id="701" name="PlaceHolder 2"/>
          <p:cNvSpPr>
            <a:spLocks noGrp="1"/>
          </p:cNvSpPr>
          <p:nvPr>
            <p:ph type="sldNum" idx="26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F818617-1DAC-408B-B0F5-4E0D05C3D1C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02" name="PlaceHolder 3"/>
          <p:cNvSpPr>
            <a:spLocks noGrp="1"/>
          </p:cNvSpPr>
          <p:nvPr>
            <p:ph type="ftr" idx="26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graphicFrame>
        <p:nvGraphicFramePr>
          <p:cNvPr id="703" name="Table 2"/>
          <p:cNvGraphicFramePr/>
          <p:nvPr/>
        </p:nvGraphicFramePr>
        <p:xfrm>
          <a:off x="325080" y="1557720"/>
          <a:ext cx="8416440" cy="2788560"/>
        </p:xfrm>
        <a:graphic>
          <a:graphicData uri="http://schemas.openxmlformats.org/drawingml/2006/table">
            <a:tbl>
              <a:tblPr/>
              <a:tblGrid>
                <a:gridCol w="1683000"/>
                <a:gridCol w="1683000"/>
                <a:gridCol w="1683000"/>
                <a:gridCol w="1683000"/>
                <a:gridCol w="1683000"/>
              </a:tblGrid>
              <a:tr h="455760">
                <a:tc>
                  <a:txBody>
                    <a:bodyPr anchor="ctr">
                      <a:noAutofit/>
                    </a:bodyPr>
                    <a:p>
                      <a:pPr defTabSz="914400">
                        <a:lnSpc>
                          <a:spcPct val="100000"/>
                        </a:lnSpc>
                      </a:pPr>
                      <a:r>
                        <a:rPr b="0" lang="en-US" sz="1200" strike="noStrike" u="none">
                          <a:solidFill>
                            <a:schemeClr val="dk1"/>
                          </a:solidFill>
                          <a:uFillTx/>
                          <a:latin typeface="Arial"/>
                        </a:rPr>
                        <a:t>Implémentation</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Local</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Distribué</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JSR 107</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Points forts</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r>
              <a:tr h="646920">
                <a:tc>
                  <a:txBody>
                    <a:bodyPr anchor="ctr">
                      <a:noAutofit/>
                    </a:bodyPr>
                    <a:p>
                      <a:pPr defTabSz="914400">
                        <a:lnSpc>
                          <a:spcPct val="100000"/>
                        </a:lnSpc>
                      </a:pPr>
                      <a:r>
                        <a:rPr b="1" lang="en-US" sz="1200" strike="noStrike" u="none">
                          <a:solidFill>
                            <a:schemeClr val="dk1"/>
                          </a:solidFill>
                          <a:uFillTx/>
                          <a:latin typeface="Arial"/>
                        </a:rPr>
                        <a:t>Ehcache 3</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(via Terracotta)</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Simple à intégrer, performant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r>
              <a:tr h="455760">
                <a:tc>
                  <a:txBody>
                    <a:bodyPr anchor="ctr">
                      <a:noAutofit/>
                    </a:bodyPr>
                    <a:p>
                      <a:pPr defTabSz="914400">
                        <a:lnSpc>
                          <a:spcPct val="100000"/>
                        </a:lnSpc>
                      </a:pPr>
                      <a:r>
                        <a:rPr b="1" lang="en-US" sz="1200" strike="noStrike" u="none">
                          <a:solidFill>
                            <a:schemeClr val="dk1"/>
                          </a:solidFill>
                          <a:uFillTx/>
                          <a:latin typeface="Arial"/>
                        </a:rPr>
                        <a:t>Hazelcast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Cluster facile à monter</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r>
              <a:tr h="455760">
                <a:tc>
                  <a:txBody>
                    <a:bodyPr anchor="ctr">
                      <a:noAutofit/>
                    </a:bodyPr>
                    <a:p>
                      <a:pPr defTabSz="914400">
                        <a:lnSpc>
                          <a:spcPct val="100000"/>
                        </a:lnSpc>
                      </a:pPr>
                      <a:r>
                        <a:rPr b="1" lang="en-US" sz="1200" strike="noStrike" u="none">
                          <a:solidFill>
                            <a:schemeClr val="dk1"/>
                          </a:solidFill>
                          <a:uFillTx/>
                          <a:latin typeface="Arial"/>
                        </a:rPr>
                        <a:t>Infinispan</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Compatible Jakarta EE</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r>
              <a:tr h="771840">
                <a:tc>
                  <a:txBody>
                    <a:bodyPr anchor="ctr">
                      <a:noAutofit/>
                    </a:bodyPr>
                    <a:p>
                      <a:pPr defTabSz="914400">
                        <a:lnSpc>
                          <a:spcPct val="100000"/>
                        </a:lnSpc>
                      </a:pPr>
                      <a:r>
                        <a:rPr b="1" lang="en-US" sz="1200" strike="noStrike" u="none">
                          <a:solidFill>
                            <a:schemeClr val="dk1"/>
                          </a:solidFill>
                          <a:uFillTx/>
                          <a:latin typeface="Arial"/>
                        </a:rPr>
                        <a:t>TODO : Redis </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a:t>
                      </a: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c>
                  <a:txBody>
                    <a:bodyPr anchor="ctr">
                      <a:noAutofit/>
                    </a:bodyPr>
                    <a:p>
                      <a:pPr defTabSz="914400">
                        <a:lnSpc>
                          <a:spcPct val="100000"/>
                        </a:lnSpc>
                      </a:pPr>
                      <a:r>
                        <a:rPr b="0" lang="en-US" sz="1200" strike="noStrike" u="none">
                          <a:solidFill>
                            <a:schemeClr val="dk1"/>
                          </a:solidFill>
                          <a:uFillTx/>
                          <a:latin typeface="Arial"/>
                        </a:rPr>
                        <a:t>Haute disponibilité, persistance</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txBody>
                  <a:tcPr anchor="ctr"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704" name="TextBox 4"/>
          <p:cNvSpPr/>
          <p:nvPr/>
        </p:nvSpPr>
        <p:spPr>
          <a:xfrm>
            <a:off x="363960" y="906840"/>
            <a:ext cx="8435880" cy="63972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1" lang="en-US" sz="1800" strike="noStrike" u="none">
                <a:solidFill>
                  <a:schemeClr val="dk1"/>
                </a:solidFill>
                <a:uFillTx/>
                <a:latin typeface="Arial"/>
                <a:ea typeface="Arial"/>
              </a:rPr>
              <a:t>Respecter la JSR 107 – Java Caching API (aussi appelée JCache)</a:t>
            </a:r>
            <a:r>
              <a:rPr b="0" lang="en-US" sz="1800" strike="noStrike" u="none">
                <a:solidFill>
                  <a:schemeClr val="dk1"/>
                </a:solidFill>
                <a:uFillTx/>
                <a:latin typeface="Arial"/>
                <a:ea typeface="Arial"/>
              </a:rPr>
              <a:t> et de ses </a:t>
            </a:r>
            <a:r>
              <a:rPr b="1" lang="en-US" sz="1800" strike="noStrike" u="none">
                <a:solidFill>
                  <a:schemeClr val="dk1"/>
                </a:solidFill>
                <a:uFillTx/>
                <a:latin typeface="Arial"/>
                <a:ea typeface="Arial"/>
              </a:rPr>
              <a:t>principales implémentations</a:t>
            </a:r>
            <a:r>
              <a:rPr b="0" lang="en-US" sz="1800" strike="noStrike" u="none">
                <a:solidFill>
                  <a:schemeClr val="dk1"/>
                </a:solidFill>
                <a:uFillTx/>
                <a:latin typeface="Arial"/>
                <a:ea typeface="Arial"/>
              </a:rPr>
              <a:t>.</a:t>
            </a:r>
            <a:endParaRPr b="0" lang="fr-FR" sz="1800" strike="noStrike" u="none">
              <a:solidFill>
                <a:srgbClr val="000000"/>
              </a:solidFill>
              <a:uFillTx/>
              <a:latin typeface="Arial"/>
            </a:endParaRPr>
          </a:p>
        </p:txBody>
      </p:sp>
      <p:sp>
        <p:nvSpPr>
          <p:cNvPr id="705" name="TextBox 1"/>
          <p:cNvSpPr/>
          <p:nvPr/>
        </p:nvSpPr>
        <p:spPr>
          <a:xfrm>
            <a:off x="326880" y="4155840"/>
            <a:ext cx="8563320" cy="63972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200" strike="noStrike" u="none">
                <a:solidFill>
                  <a:schemeClr val="dk1"/>
                </a:solidFill>
                <a:uFillTx/>
                <a:latin typeface="Arial"/>
                <a:ea typeface="Arial"/>
              </a:rPr>
              <a:t>En </a:t>
            </a:r>
            <a:r>
              <a:rPr b="0" lang="en-US" sz="1200" strike="noStrike" u="none">
                <a:solidFill>
                  <a:srgbClr val="ff0000"/>
                </a:solidFill>
                <a:uFillTx/>
                <a:latin typeface="Arial"/>
                <a:ea typeface="Arial"/>
              </a:rPr>
              <a:t>rouge</a:t>
            </a:r>
            <a:r>
              <a:rPr b="0" lang="en-US" sz="1200" strike="noStrike" u="none">
                <a:solidFill>
                  <a:schemeClr val="dk1"/>
                </a:solidFill>
                <a:uFillTx/>
                <a:latin typeface="Arial"/>
                <a:ea typeface="Arial"/>
              </a:rPr>
              <a:t>, la partie spécifique à l'implémentation choisie :</a:t>
            </a:r>
            <a:endParaRPr b="0" lang="fr-FR" sz="1200" strike="noStrike" u="none">
              <a:solidFill>
                <a:srgbClr val="000000"/>
              </a:solidFill>
              <a:uFillTx/>
              <a:latin typeface="Arial"/>
            </a:endParaRPr>
          </a:p>
          <a:p>
            <a:pPr defTabSz="914400">
              <a:lnSpc>
                <a:spcPct val="100000"/>
              </a:lnSpc>
            </a:pPr>
            <a:r>
              <a:rPr b="0" lang="en-US" sz="1200" strike="noStrike" u="none">
                <a:solidFill>
                  <a:schemeClr val="dk1"/>
                </a:solidFill>
                <a:uFillTx/>
                <a:latin typeface="Arial"/>
                <a:ea typeface="Arial"/>
              </a:rPr>
              <a:t>// 1. Obtenir le fournisseur Ehcache (implémentation de javax.cache.spi.CachingProvider)</a:t>
            </a:r>
            <a:endParaRPr b="0" lang="fr-FR" sz="1200" strike="noStrike" u="none">
              <a:solidFill>
                <a:srgbClr val="000000"/>
              </a:solidFill>
              <a:uFillTx/>
              <a:latin typeface="Arial"/>
            </a:endParaRPr>
          </a:p>
          <a:p>
            <a:pPr defTabSz="914400">
              <a:lnSpc>
                <a:spcPct val="100000"/>
              </a:lnSpc>
            </a:pPr>
            <a:r>
              <a:rPr b="0" lang="en-US" sz="1200" strike="noStrike" u="none">
                <a:solidFill>
                  <a:srgbClr val="00b050"/>
                </a:solidFill>
                <a:uFillTx/>
                <a:latin typeface="Arial"/>
                <a:ea typeface="Arial"/>
              </a:rPr>
              <a:t>CachingProvider cachingProvider = Caching.getCachingProvider("</a:t>
            </a:r>
            <a:r>
              <a:rPr b="0" lang="en-US" sz="1200" strike="noStrike" u="none">
                <a:solidFill>
                  <a:srgbClr val="ff0000"/>
                </a:solidFill>
                <a:uFillTx/>
                <a:latin typeface="Arial"/>
                <a:ea typeface="Arial"/>
              </a:rPr>
              <a:t>org.ehcache.jsr107.EhcacheCachingProvider</a:t>
            </a:r>
            <a:r>
              <a:rPr b="0" lang="en-US" sz="1200" strike="noStrike" u="none">
                <a:solidFill>
                  <a:srgbClr val="00b050"/>
                </a:solidFill>
                <a:uFillTx/>
                <a:latin typeface="Arial"/>
                <a:ea typeface="Arial"/>
              </a:rPr>
              <a:t>");</a:t>
            </a:r>
            <a:endParaRPr b="0" lang="fr-FR" sz="1200" strike="noStrike" u="none">
              <a:solidFill>
                <a:srgbClr val="000000"/>
              </a:solidFill>
              <a:uFillTx/>
              <a:latin typeface="Arial"/>
            </a:endParaRPr>
          </a:p>
        </p:txBody>
      </p:sp>
    </p:spTree>
  </p:cSld>
  <p:transition>
    <p:blinds dir="horz"/>
  </p:transition>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1968120" y="0"/>
            <a:ext cx="6985800" cy="7070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Fermer les ressources</a:t>
            </a:r>
            <a:br>
              <a:rPr sz="2550"/>
            </a:br>
            <a:r>
              <a:rPr b="1" lang="fr-FR" sz="2550" strike="noStrike" u="none">
                <a:solidFill>
                  <a:schemeClr val="dk1"/>
                </a:solidFill>
                <a:uFillTx/>
                <a:latin typeface="Arial"/>
              </a:rPr>
              <a:t>Sans le try-with-rsc</a:t>
            </a:r>
            <a:endParaRPr b="0" lang="fr-FR" sz="2550" strike="noStrike" u="none">
              <a:solidFill>
                <a:schemeClr val="dk1"/>
              </a:solidFill>
              <a:uFillTx/>
              <a:latin typeface="Arial"/>
            </a:endParaRPr>
          </a:p>
        </p:txBody>
      </p:sp>
      <p:sp>
        <p:nvSpPr>
          <p:cNvPr id="707" name="PlaceHolder 2"/>
          <p:cNvSpPr>
            <a:spLocks noGrp="1"/>
          </p:cNvSpPr>
          <p:nvPr>
            <p:ph/>
          </p:nvPr>
        </p:nvSpPr>
        <p:spPr>
          <a:xfrm>
            <a:off x="323640" y="915480"/>
            <a:ext cx="874548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Avant Java8, il fallait fermer explicitement les ressources dans le block «</a:t>
            </a:r>
            <a:r>
              <a:rPr b="1" lang="en-US" sz="1800" strike="noStrike" u="none">
                <a:solidFill>
                  <a:srgbClr val="7f0055"/>
                </a:solidFill>
                <a:highlight>
                  <a:srgbClr val="ffffff"/>
                </a:highlight>
                <a:uFillTx/>
                <a:latin typeface="Consolas"/>
                <a:ea typeface="Times New Roman"/>
              </a:rPr>
              <a:t> finally </a:t>
            </a:r>
            <a:r>
              <a:rPr b="0" lang="fr-FR" sz="1800" strike="noStrike" u="none">
                <a:solidFill>
                  <a:schemeClr val="dk1"/>
                </a:solidFill>
                <a:uFillTx/>
                <a:latin typeface="Arial"/>
                <a:ea typeface="Times New Roman"/>
              </a:rPr>
              <a: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ea typeface="Times New Roman"/>
              </a:rPr>
              <a:t>Avec le try-with-resources, c’est la JVM qui s’en occupe à la fin du </a:t>
            </a:r>
            <a:r>
              <a:rPr b="1" lang="en-US" sz="1800" strike="noStrike" u="none">
                <a:solidFill>
                  <a:srgbClr val="7f0055"/>
                </a:solidFill>
                <a:highlight>
                  <a:srgbClr val="ffffff"/>
                </a:highlight>
                <a:uFillTx/>
                <a:latin typeface="Consolas"/>
                <a:ea typeface="Times New Roman"/>
              </a:rPr>
              <a:t>try </a:t>
            </a:r>
            <a:r>
              <a:rPr b="0" lang="fr-FR" sz="1800" strike="noStrike" u="none">
                <a:solidFill>
                  <a:schemeClr val="dk1"/>
                </a:solidFill>
                <a:uFillTx/>
                <a:latin typeface="Arial"/>
                <a:ea typeface="Times New Roman"/>
              </a:rPr>
              <a:t>: plus de risque d’oubli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ea typeface="Times New Roman"/>
              </a:rPr>
              <a:t>Par exemple :</a:t>
            </a:r>
            <a:endParaRPr b="0" lang="fr-FR" sz="1800" strike="noStrike" u="none">
              <a:solidFill>
                <a:schemeClr val="dk1"/>
              </a:solidFill>
              <a:uFillTx/>
              <a:latin typeface="Arial"/>
            </a:endParaRPr>
          </a:p>
        </p:txBody>
      </p:sp>
      <p:sp>
        <p:nvSpPr>
          <p:cNvPr id="708" name="PlaceHolder 3"/>
          <p:cNvSpPr>
            <a:spLocks noGrp="1"/>
          </p:cNvSpPr>
          <p:nvPr>
            <p:ph type="sldNum" idx="27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7503AC2-CAB4-406F-98D6-2EEF760C1D6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09" name="PlaceHolder 4"/>
          <p:cNvSpPr>
            <a:spLocks noGrp="1"/>
          </p:cNvSpPr>
          <p:nvPr>
            <p:ph type="ftr" idx="27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10" name="ZoneTexte 12"/>
          <p:cNvSpPr/>
          <p:nvPr/>
        </p:nvSpPr>
        <p:spPr>
          <a:xfrm>
            <a:off x="2728080" y="1750320"/>
            <a:ext cx="6530400" cy="3119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000" strike="noStrike" u="none">
                <a:solidFill>
                  <a:srgbClr val="7f0055"/>
                </a:solidFill>
                <a:highlight>
                  <a:srgbClr val="ffffff"/>
                </a:highlight>
                <a:uFillTx/>
                <a:latin typeface="Consolas"/>
                <a:ea typeface="Times New Roman"/>
              </a:rPr>
              <a:t>private</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static</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void</a:t>
            </a:r>
            <a:r>
              <a:rPr b="0" lang="en-US" sz="1000" strike="noStrike" u="none">
                <a:solidFill>
                  <a:srgbClr val="000000"/>
                </a:solidFill>
                <a:highlight>
                  <a:srgbClr val="ffffff"/>
                </a:highlight>
                <a:uFillTx/>
                <a:latin typeface="Consolas"/>
                <a:ea typeface="Times New Roman"/>
              </a:rPr>
              <a:t> sans (String </a:t>
            </a:r>
            <a:r>
              <a:rPr b="0" lang="en-US" sz="1000" strike="noStrike" u="none">
                <a:solidFill>
                  <a:srgbClr val="6a3e3e"/>
                </a:solidFill>
                <a:highlight>
                  <a:srgbClr val="ffffff"/>
                </a:highlight>
                <a:uFillTx/>
                <a:latin typeface="Consolas"/>
                <a:ea typeface="Times New Roman"/>
              </a:rPr>
              <a:t>inputFile</a:t>
            </a:r>
            <a:r>
              <a:rPr b="0" lang="en-US" sz="1000" strike="noStrike" u="none">
                <a:solidFill>
                  <a:srgbClr val="000000"/>
                </a:solidFill>
                <a:highlight>
                  <a:srgbClr val="ffffff"/>
                </a:highlight>
                <a:uFillTx/>
                <a:latin typeface="Consolas"/>
                <a:ea typeface="Times New Roman"/>
              </a:rPr>
              <a:t>, String </a:t>
            </a:r>
            <a:r>
              <a:rPr b="0" lang="en-US" sz="1000" strike="noStrike" u="none">
                <a:solidFill>
                  <a:srgbClr val="6a3e3e"/>
                </a:solidFill>
                <a:highlight>
                  <a:srgbClr val="ffffff"/>
                </a:highlight>
                <a:uFillTx/>
                <a:latin typeface="Consolas"/>
                <a:ea typeface="Times New Roman"/>
              </a:rPr>
              <a:t>outputFile</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throws</a:t>
            </a:r>
            <a:r>
              <a:rPr b="0" lang="en-US" sz="1000" strike="noStrike" u="none">
                <a:solidFill>
                  <a:srgbClr val="000000"/>
                </a:solidFill>
                <a:highlight>
                  <a:srgbClr val="ffffff"/>
                </a:highlight>
                <a:uFillTx/>
                <a:latin typeface="Consolas"/>
                <a:ea typeface="Times New Roman"/>
              </a:rPr>
              <a:t> IOException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000000"/>
                </a:solidFill>
                <a:highlight>
                  <a:srgbClr val="ffffff"/>
                </a:highlight>
                <a:uFillTx/>
                <a:latin typeface="Consolas"/>
                <a:ea typeface="Times New Roman"/>
              </a:rPr>
              <a:t>FileInputStream </a:t>
            </a:r>
            <a:r>
              <a:rPr b="0" lang="en-US" sz="1000" strike="noStrike" u="none">
                <a:solidFill>
                  <a:srgbClr val="6a3e3e"/>
                </a:solidFill>
                <a:highlight>
                  <a:srgbClr val="ffffff"/>
                </a:highlight>
                <a:uFillTx/>
                <a:latin typeface="Consolas"/>
                <a:ea typeface="Times New Roman"/>
              </a:rPr>
              <a:t>fis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null</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000000"/>
                </a:solidFill>
                <a:highlight>
                  <a:srgbClr val="ffffff"/>
                </a:highlight>
                <a:uFillTx/>
                <a:latin typeface="Consolas"/>
                <a:ea typeface="Times New Roman"/>
              </a:rPr>
              <a:t>FileOutputStream </a:t>
            </a:r>
            <a:r>
              <a:rPr b="0" lang="en-US" sz="1000" strike="noStrike" u="none">
                <a:solidFill>
                  <a:srgbClr val="6a3e3e"/>
                </a:solidFill>
                <a:highlight>
                  <a:srgbClr val="ffffff"/>
                </a:highlight>
                <a:uFillTx/>
                <a:latin typeface="Consolas"/>
                <a:ea typeface="Times New Roman"/>
              </a:rPr>
              <a:t>fos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null</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try</a:t>
            </a: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6a3e3e"/>
                </a:solidFill>
                <a:highlight>
                  <a:srgbClr val="ffffff"/>
                </a:highlight>
                <a:uFillTx/>
                <a:latin typeface="Consolas"/>
                <a:ea typeface="Times New Roman"/>
              </a:rPr>
              <a:t>fis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new</a:t>
            </a:r>
            <a:r>
              <a:rPr b="0" lang="en-US" sz="1000" strike="noStrike" u="none">
                <a:solidFill>
                  <a:srgbClr val="000000"/>
                </a:solidFill>
                <a:highlight>
                  <a:srgbClr val="ffffff"/>
                </a:highlight>
                <a:uFillTx/>
                <a:latin typeface="Consolas"/>
                <a:ea typeface="Times New Roman"/>
              </a:rPr>
              <a:t> FileInputStream(</a:t>
            </a:r>
            <a:r>
              <a:rPr b="0" lang="en-US" sz="1000" strike="noStrike" u="none">
                <a:solidFill>
                  <a:srgbClr val="6a3e3e"/>
                </a:solidFill>
                <a:highlight>
                  <a:srgbClr val="ffffff"/>
                </a:highlight>
                <a:uFillTx/>
                <a:latin typeface="Consolas"/>
                <a:ea typeface="Times New Roman"/>
              </a:rPr>
              <a:t>inputFile</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fr-FR" sz="1000" strike="noStrike" u="none">
                <a:solidFill>
                  <a:srgbClr val="6a3e3e"/>
                </a:solidFill>
                <a:highlight>
                  <a:srgbClr val="ffffff"/>
                </a:highlight>
                <a:uFillTx/>
                <a:latin typeface="Consolas"/>
                <a:ea typeface="Times New Roman"/>
              </a:rPr>
              <a:t>fos</a:t>
            </a:r>
            <a:r>
              <a:rPr b="0" lang="fr-FR" sz="1000" strike="noStrike" u="none">
                <a:solidFill>
                  <a:srgbClr val="000000"/>
                </a:solidFill>
                <a:highlight>
                  <a:srgbClr val="ffffff"/>
                </a:highlight>
                <a:uFillTx/>
                <a:latin typeface="Consolas"/>
                <a:ea typeface="Times New Roman"/>
              </a:rPr>
              <a:t> = </a:t>
            </a:r>
            <a:r>
              <a:rPr b="1" lang="fr-FR" sz="1000" strike="noStrike" u="none">
                <a:solidFill>
                  <a:srgbClr val="7f0055"/>
                </a:solidFill>
                <a:highlight>
                  <a:srgbClr val="ffffff"/>
                </a:highlight>
                <a:uFillTx/>
                <a:latin typeface="Consolas"/>
                <a:ea typeface="Times New Roman"/>
              </a:rPr>
              <a:t>new</a:t>
            </a:r>
            <a:r>
              <a:rPr b="0" lang="fr-FR" sz="1000" strike="noStrike" u="none">
                <a:solidFill>
                  <a:srgbClr val="000000"/>
                </a:solidFill>
                <a:highlight>
                  <a:srgbClr val="ffffff"/>
                </a:highlight>
                <a:uFillTx/>
                <a:latin typeface="Consolas"/>
                <a:ea typeface="Times New Roman"/>
              </a:rPr>
              <a:t> FileOutputStream(</a:t>
            </a:r>
            <a:r>
              <a:rPr b="0" lang="fr-FR" sz="1000" strike="noStrike" u="none">
                <a:solidFill>
                  <a:srgbClr val="6a3e3e"/>
                </a:solidFill>
                <a:highlight>
                  <a:srgbClr val="ffffff"/>
                </a:highlight>
                <a:uFillTx/>
                <a:latin typeface="Consolas"/>
                <a:ea typeface="Times New Roman"/>
              </a:rPr>
              <a:t>outputFile</a:t>
            </a:r>
            <a:r>
              <a:rPr b="0" lang="fr-FR"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r>
              <a:rPr b="0" lang="fr-FR" sz="1000" strike="noStrike" u="none">
                <a:solidFill>
                  <a:srgbClr val="3f7f5f"/>
                </a:solidFill>
                <a:highlight>
                  <a:srgbClr val="ffffff"/>
                </a:highlight>
                <a:uFillTx/>
                <a:latin typeface="Consolas"/>
                <a:ea typeface="Times New Roman"/>
              </a:rPr>
              <a:t>// Ici on manipule nos deux fichiers (une copie de fichier, par exemple)</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finally</a:t>
            </a: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if</a:t>
            </a:r>
            <a:r>
              <a:rPr b="0" lang="en-US" sz="1000" strike="noStrike" u="none">
                <a:solidFill>
                  <a:srgbClr val="000000"/>
                </a:solidFill>
                <a:highlight>
                  <a:srgbClr val="ffffff"/>
                </a:highlight>
                <a:uFillTx/>
                <a:latin typeface="Consolas"/>
                <a:ea typeface="Times New Roman"/>
              </a:rPr>
              <a:t> (</a:t>
            </a:r>
            <a:r>
              <a:rPr b="0" lang="en-US" sz="1000" strike="noStrike" u="none">
                <a:solidFill>
                  <a:srgbClr val="6a3e3e"/>
                </a:solidFill>
                <a:highlight>
                  <a:srgbClr val="ffffff"/>
                </a:highlight>
                <a:uFillTx/>
                <a:latin typeface="Consolas"/>
                <a:ea typeface="Times New Roman"/>
              </a:rPr>
              <a:t>fis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null</a:t>
            </a: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6a3e3e"/>
                </a:solidFill>
                <a:highlight>
                  <a:srgbClr val="ffffff"/>
                </a:highlight>
                <a:uFillTx/>
                <a:latin typeface="Consolas"/>
                <a:ea typeface="Times New Roman"/>
              </a:rPr>
              <a:t>fis</a:t>
            </a:r>
            <a:r>
              <a:rPr b="0" lang="en-US" sz="1000" strike="noStrike" u="none">
                <a:solidFill>
                  <a:srgbClr val="000000"/>
                </a:solidFill>
                <a:highlight>
                  <a:srgbClr val="ffffff"/>
                </a:highlight>
                <a:uFillTx/>
                <a:latin typeface="Consolas"/>
                <a:ea typeface="Times New Roman"/>
              </a:rPr>
              <a:t>.close();</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if</a:t>
            </a:r>
            <a:r>
              <a:rPr b="0" lang="en-US" sz="1000" strike="noStrike" u="none">
                <a:solidFill>
                  <a:srgbClr val="000000"/>
                </a:solidFill>
                <a:highlight>
                  <a:srgbClr val="ffffff"/>
                </a:highlight>
                <a:uFillTx/>
                <a:latin typeface="Consolas"/>
                <a:ea typeface="Times New Roman"/>
              </a:rPr>
              <a:t> (</a:t>
            </a:r>
            <a:r>
              <a:rPr b="0" lang="en-US" sz="1000" strike="noStrike" u="none">
                <a:solidFill>
                  <a:srgbClr val="6a3e3e"/>
                </a:solidFill>
                <a:highlight>
                  <a:srgbClr val="ffffff"/>
                </a:highlight>
                <a:uFillTx/>
                <a:latin typeface="Consolas"/>
                <a:ea typeface="Times New Roman"/>
              </a:rPr>
              <a:t>fos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null</a:t>
            </a: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6a3e3e"/>
                </a:solidFill>
                <a:highlight>
                  <a:srgbClr val="ffffff"/>
                </a:highlight>
                <a:uFillTx/>
                <a:latin typeface="Consolas"/>
                <a:ea typeface="Times New Roman"/>
              </a:rPr>
              <a:t>fos</a:t>
            </a:r>
            <a:r>
              <a:rPr b="0" lang="en-US" sz="1000" strike="noStrike" u="none">
                <a:solidFill>
                  <a:srgbClr val="000000"/>
                </a:solidFill>
                <a:highlight>
                  <a:srgbClr val="ffffff"/>
                </a:highlight>
                <a:uFillTx/>
                <a:latin typeface="Consolas"/>
                <a:ea typeface="Times New Roman"/>
              </a:rPr>
              <a:t>.close();</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fr-FR"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r>
              <a:rPr b="0" lang="fr-FR"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7000"/>
              </a:lnSpc>
              <a:spcAft>
                <a:spcPts val="799"/>
              </a:spcAft>
            </a:pPr>
            <a:r>
              <a:rPr b="0" lang="fr-FR" sz="800" strike="noStrike" u="none">
                <a:solidFill>
                  <a:schemeClr val="dk1"/>
                </a:solidFill>
                <a:uFillTx/>
                <a:latin typeface="Calibri"/>
                <a:ea typeface="Calibri"/>
              </a:rPr>
              <a:t> </a:t>
            </a:r>
            <a:endParaRPr b="0" lang="fr-FR" sz="800" strike="noStrike" u="none">
              <a:solidFill>
                <a:srgbClr val="000000"/>
              </a:solidFill>
              <a:uFillTx/>
              <a:latin typeface="Arial"/>
            </a:endParaRPr>
          </a:p>
        </p:txBody>
      </p:sp>
    </p:spTree>
  </p:cSld>
  <p:transition>
    <p:blinds dir="horz"/>
  </p:transition>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p:nvPr>
        </p:nvSpPr>
        <p:spPr>
          <a:xfrm>
            <a:off x="323640" y="915480"/>
            <a:ext cx="863028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Depuis Java8, toutes les classes héritant de « </a:t>
            </a:r>
            <a:r>
              <a:rPr b="0" lang="fr-FR" sz="1800" strike="noStrike" u="sng">
                <a:solidFill>
                  <a:srgbClr val="0066cc"/>
                </a:solidFill>
                <a:highlight>
                  <a:srgbClr val="d4d4d4"/>
                </a:highlight>
                <a:uFillTx/>
                <a:latin typeface="Consolas"/>
              </a:rPr>
              <a:t>Closeable</a:t>
            </a:r>
            <a:r>
              <a:rPr b="0" lang="fr-FR" sz="1800" strike="noStrike" u="none">
                <a:solidFill>
                  <a:schemeClr val="dk1"/>
                </a:solidFill>
                <a:uFillTx/>
                <a:latin typeface="Arial"/>
              </a:rPr>
              <a:t> » peuvent être instanciées dans un try-with-resources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Forme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1" lang="en-US" sz="1800" strike="noStrike" u="none">
                <a:solidFill>
                  <a:srgbClr val="7f0055"/>
                </a:solidFill>
                <a:highlight>
                  <a:srgbClr val="ffffff"/>
                </a:highlight>
                <a:uFillTx/>
                <a:latin typeface="Consolas"/>
                <a:ea typeface="Times New Roman"/>
              </a:rPr>
              <a:t>try</a:t>
            </a:r>
            <a:r>
              <a:rPr b="0" lang="fr-FR" sz="1800" strike="noStrike" u="none">
                <a:solidFill>
                  <a:schemeClr val="dk1"/>
                </a:solidFill>
                <a:uFillTx/>
                <a:latin typeface="Arial"/>
                <a:ea typeface="Times New Roman"/>
              </a:rPr>
              <a:t> (</a:t>
            </a:r>
            <a:r>
              <a:rPr b="0" i="1" lang="fr-FR" sz="1800" strike="noStrike" u="none">
                <a:solidFill>
                  <a:schemeClr val="dk1"/>
                </a:solidFill>
                <a:uFillTx/>
                <a:latin typeface="Arial"/>
                <a:ea typeface="Times New Roman"/>
              </a:rPr>
              <a:t>rsc1</a:t>
            </a:r>
            <a:r>
              <a:rPr b="0" lang="fr-FR" sz="1800" strike="noStrike" u="none">
                <a:solidFill>
                  <a:schemeClr val="dk1"/>
                </a:solidFill>
                <a:uFillTx/>
                <a:latin typeface="Arial"/>
                <a:ea typeface="Times New Roman"/>
              </a:rPr>
              <a:t> ; </a:t>
            </a:r>
            <a:r>
              <a:rPr b="0" i="1" lang="fr-FR" sz="1800" strike="noStrike" u="none">
                <a:solidFill>
                  <a:schemeClr val="dk1"/>
                </a:solidFill>
                <a:uFillTx/>
                <a:latin typeface="Arial"/>
                <a:ea typeface="Times New Roman"/>
              </a:rPr>
              <a:t>rsc1 </a:t>
            </a:r>
            <a:r>
              <a:rPr b="0" lang="fr-FR" sz="1800" strike="noStrike" u="none">
                <a:solidFill>
                  <a:schemeClr val="dk1"/>
                </a:solidFill>
                <a:uFillTx/>
                <a:latin typeface="Arial"/>
                <a:ea typeface="Times New Roman"/>
              </a:rPr>
              <a:t>…) { </a:t>
            </a:r>
            <a:r>
              <a:rPr b="0" i="1" lang="fr-FR" sz="1800" strike="noStrike" u="none">
                <a:solidFill>
                  <a:schemeClr val="dk1"/>
                </a:solidFill>
                <a:uFillTx/>
                <a:latin typeface="Arial"/>
                <a:ea typeface="Times New Roman"/>
              </a:rPr>
              <a:t>utilisation des ressources</a:t>
            </a:r>
            <a:r>
              <a:rPr b="0" lang="fr-FR" sz="1800" strike="noStrike" u="none">
                <a:solidFill>
                  <a:schemeClr val="dk1"/>
                </a:solidFill>
                <a:uFillTx/>
                <a:latin typeface="Arial"/>
                <a:ea typeface="Times New Roman"/>
              </a:rPr>
              <a:t>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ea typeface="Times New Roman"/>
              </a:rPr>
              <a:t>Par exemple :</a:t>
            </a:r>
            <a:endParaRPr b="0" lang="fr-FR" sz="1800" strike="noStrike" u="none">
              <a:solidFill>
                <a:schemeClr val="dk1"/>
              </a:solidFill>
              <a:uFillTx/>
              <a:latin typeface="Arial"/>
            </a:endParaRPr>
          </a:p>
        </p:txBody>
      </p:sp>
      <p:sp>
        <p:nvSpPr>
          <p:cNvPr id="712" name="PlaceHolder 2"/>
          <p:cNvSpPr>
            <a:spLocks noGrp="1"/>
          </p:cNvSpPr>
          <p:nvPr>
            <p:ph type="sldNum" idx="27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42011C0-02D5-4BE2-9695-D9B69C54046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13" name="PlaceHolder 3"/>
          <p:cNvSpPr>
            <a:spLocks noGrp="1"/>
          </p:cNvSpPr>
          <p:nvPr>
            <p:ph type="ftr" idx="27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14" name="ZoneTexte 10"/>
          <p:cNvSpPr/>
          <p:nvPr/>
        </p:nvSpPr>
        <p:spPr>
          <a:xfrm>
            <a:off x="239040" y="3322080"/>
            <a:ext cx="7331760" cy="1440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000" strike="noStrike" u="none">
                <a:solidFill>
                  <a:srgbClr val="7f0055"/>
                </a:solidFill>
                <a:highlight>
                  <a:srgbClr val="ffffff"/>
                </a:highlight>
                <a:uFillTx/>
                <a:latin typeface="Consolas"/>
                <a:ea typeface="Times New Roman"/>
              </a:rPr>
              <a:t>private</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static</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void</a:t>
            </a:r>
            <a:r>
              <a:rPr b="0" lang="en-US" sz="1000" strike="noStrike" u="none">
                <a:solidFill>
                  <a:srgbClr val="000000"/>
                </a:solidFill>
                <a:highlight>
                  <a:srgbClr val="ffffff"/>
                </a:highlight>
                <a:uFillTx/>
                <a:latin typeface="Consolas"/>
                <a:ea typeface="Times New Roman"/>
              </a:rPr>
              <a:t> avec (String </a:t>
            </a:r>
            <a:r>
              <a:rPr b="0" lang="en-US" sz="1000" strike="noStrike" u="none">
                <a:solidFill>
                  <a:srgbClr val="6a3e3e"/>
                </a:solidFill>
                <a:highlight>
                  <a:srgbClr val="ffffff"/>
                </a:highlight>
                <a:uFillTx/>
                <a:latin typeface="Consolas"/>
                <a:ea typeface="Times New Roman"/>
              </a:rPr>
              <a:t>inputFile</a:t>
            </a:r>
            <a:r>
              <a:rPr b="0" lang="en-US" sz="1000" strike="noStrike" u="none">
                <a:solidFill>
                  <a:srgbClr val="000000"/>
                </a:solidFill>
                <a:highlight>
                  <a:srgbClr val="ffffff"/>
                </a:highlight>
                <a:uFillTx/>
                <a:latin typeface="Consolas"/>
                <a:ea typeface="Times New Roman"/>
              </a:rPr>
              <a:t>, String </a:t>
            </a:r>
            <a:r>
              <a:rPr b="0" lang="en-US" sz="1000" strike="noStrike" u="none">
                <a:solidFill>
                  <a:srgbClr val="6a3e3e"/>
                </a:solidFill>
                <a:highlight>
                  <a:srgbClr val="ffffff"/>
                </a:highlight>
                <a:uFillTx/>
                <a:latin typeface="Consolas"/>
                <a:ea typeface="Times New Roman"/>
              </a:rPr>
              <a:t>outputFile</a:t>
            </a: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throws</a:t>
            </a:r>
            <a:r>
              <a:rPr b="0" lang="en-US" sz="1000" strike="noStrike" u="none">
                <a:solidFill>
                  <a:srgbClr val="000000"/>
                </a:solidFill>
                <a:highlight>
                  <a:srgbClr val="ffffff"/>
                </a:highlight>
                <a:uFillTx/>
                <a:latin typeface="Consolas"/>
                <a:ea typeface="Times New Roman"/>
              </a:rPr>
              <a:t> IOException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1" lang="en-US" sz="1000" strike="noStrike" u="none">
                <a:solidFill>
                  <a:srgbClr val="7f0055"/>
                </a:solidFill>
                <a:highlight>
                  <a:srgbClr val="ffffff"/>
                </a:highlight>
                <a:uFillTx/>
                <a:latin typeface="Consolas"/>
                <a:ea typeface="Times New Roman"/>
              </a:rPr>
              <a:t>try</a:t>
            </a:r>
            <a:r>
              <a:rPr b="0" lang="en-US" sz="1000" strike="noStrike" u="none">
                <a:solidFill>
                  <a:srgbClr val="000000"/>
                </a:solidFill>
                <a:highlight>
                  <a:srgbClr val="ffffff"/>
                </a:highlight>
                <a:uFillTx/>
                <a:latin typeface="Consolas"/>
                <a:ea typeface="Times New Roman"/>
              </a:rPr>
              <a:t> (FileInputStream </a:t>
            </a:r>
            <a:r>
              <a:rPr b="0" lang="en-US" sz="1000" strike="noStrike" u="none">
                <a:solidFill>
                  <a:srgbClr val="6a3e3e"/>
                </a:solidFill>
                <a:highlight>
                  <a:srgbClr val="ffffff"/>
                </a:highlight>
                <a:uFillTx/>
                <a:latin typeface="Consolas"/>
                <a:ea typeface="Times New Roman"/>
              </a:rPr>
              <a:t>fis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new</a:t>
            </a:r>
            <a:r>
              <a:rPr b="0" lang="en-US" sz="1000" strike="noStrike" u="none">
                <a:solidFill>
                  <a:srgbClr val="000000"/>
                </a:solidFill>
                <a:highlight>
                  <a:srgbClr val="ffffff"/>
                </a:highlight>
                <a:uFillTx/>
                <a:latin typeface="Consolas"/>
                <a:ea typeface="Times New Roman"/>
              </a:rPr>
              <a:t> FileInputStream(</a:t>
            </a:r>
            <a:r>
              <a:rPr b="0" lang="en-US" sz="1000" strike="noStrike" u="none">
                <a:solidFill>
                  <a:srgbClr val="6a3e3e"/>
                </a:solidFill>
                <a:highlight>
                  <a:srgbClr val="ffffff"/>
                </a:highlight>
                <a:uFillTx/>
                <a:latin typeface="Consolas"/>
                <a:ea typeface="Times New Roman"/>
              </a:rPr>
              <a:t>inputFile</a:t>
            </a:r>
            <a:r>
              <a:rPr b="0" lang="en-US"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en-US" sz="1000" strike="noStrike" u="none">
                <a:solidFill>
                  <a:srgbClr val="000000"/>
                </a:solidFill>
                <a:highlight>
                  <a:srgbClr val="ffffff"/>
                </a:highlight>
                <a:uFillTx/>
                <a:latin typeface="Consolas"/>
                <a:ea typeface="Times New Roman"/>
              </a:rPr>
              <a:t>FileOutputStream </a:t>
            </a:r>
            <a:r>
              <a:rPr b="0" lang="en-US" sz="1000" strike="noStrike" u="none">
                <a:solidFill>
                  <a:srgbClr val="6a3e3e"/>
                </a:solidFill>
                <a:highlight>
                  <a:srgbClr val="ffffff"/>
                </a:highlight>
                <a:uFillTx/>
                <a:latin typeface="Consolas"/>
                <a:ea typeface="Times New Roman"/>
              </a:rPr>
              <a:t>fos</a:t>
            </a:r>
            <a:r>
              <a:rPr b="0" lang="en-US" sz="1000" strike="noStrike" u="none">
                <a:solidFill>
                  <a:srgbClr val="000000"/>
                </a:solidFill>
                <a:highlight>
                  <a:srgbClr val="ffffff"/>
                </a:highlight>
                <a:uFillTx/>
                <a:latin typeface="Consolas"/>
                <a:ea typeface="Times New Roman"/>
              </a:rPr>
              <a:t> = </a:t>
            </a:r>
            <a:r>
              <a:rPr b="1" lang="en-US" sz="1000" strike="noStrike" u="none">
                <a:solidFill>
                  <a:srgbClr val="7f0055"/>
                </a:solidFill>
                <a:highlight>
                  <a:srgbClr val="ffffff"/>
                </a:highlight>
                <a:uFillTx/>
                <a:latin typeface="Consolas"/>
                <a:ea typeface="Times New Roman"/>
              </a:rPr>
              <a:t>new</a:t>
            </a:r>
            <a:r>
              <a:rPr b="0" lang="en-US" sz="1000" strike="noStrike" u="none">
                <a:solidFill>
                  <a:srgbClr val="000000"/>
                </a:solidFill>
                <a:highlight>
                  <a:srgbClr val="ffffff"/>
                </a:highlight>
                <a:uFillTx/>
                <a:latin typeface="Consolas"/>
                <a:ea typeface="Times New Roman"/>
              </a:rPr>
              <a:t> FileOutputStream(</a:t>
            </a:r>
            <a:r>
              <a:rPr b="0" lang="en-US" sz="1000" strike="noStrike" u="none">
                <a:solidFill>
                  <a:srgbClr val="6a3e3e"/>
                </a:solidFill>
                <a:highlight>
                  <a:srgbClr val="ffffff"/>
                </a:highlight>
                <a:uFillTx/>
                <a:latin typeface="Consolas"/>
                <a:ea typeface="Times New Roman"/>
              </a:rPr>
              <a:t>outputFile</a:t>
            </a: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en-US" sz="1000" strike="noStrike" u="none">
                <a:solidFill>
                  <a:srgbClr val="000000"/>
                </a:solidFill>
                <a:highlight>
                  <a:srgbClr val="ffffff"/>
                </a:highlight>
                <a:uFillTx/>
                <a:latin typeface="Consolas"/>
                <a:ea typeface="Times New Roman"/>
              </a:rPr>
              <a:t>      </a:t>
            </a:r>
            <a:r>
              <a:rPr b="0" lang="fr-FR" sz="1000" strike="noStrike" u="none">
                <a:solidFill>
                  <a:srgbClr val="3f7f5f"/>
                </a:solidFill>
                <a:highlight>
                  <a:srgbClr val="ffffff"/>
                </a:highlight>
                <a:uFillTx/>
                <a:latin typeface="Consolas"/>
                <a:ea typeface="Times New Roman"/>
              </a:rPr>
              <a:t>// Ici on manipule nos deux fichiers (une copie de fichier, par exemple)</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   </a:t>
            </a:r>
            <a:r>
              <a:rPr b="0" lang="fr-FR" sz="1000" strike="noStrike" u="none">
                <a:solidFill>
                  <a:srgbClr val="000000"/>
                </a:solidFill>
                <a:highlight>
                  <a:srgbClr val="ffffff"/>
                </a:highlight>
                <a:uFillTx/>
                <a:latin typeface="Consolas"/>
                <a:ea typeface="Times New Roman"/>
              </a:rPr>
              <a:t>} </a:t>
            </a:r>
            <a:r>
              <a:rPr b="0" lang="fr-FR" sz="1000" strike="noStrike" u="none">
                <a:solidFill>
                  <a:srgbClr val="3f7f5f"/>
                </a:solidFill>
                <a:highlight>
                  <a:srgbClr val="ffffff"/>
                </a:highlight>
                <a:uFillTx/>
                <a:latin typeface="Consolas"/>
                <a:ea typeface="Times New Roman"/>
              </a:rPr>
              <a:t>// Appels aux méthodes close automatique</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highlight>
                  <a:srgbClr val="ffffff"/>
                </a:highlight>
                <a:uFillTx/>
                <a:latin typeface="Consolas"/>
                <a:ea typeface="Times New Roman"/>
              </a:rPr>
              <a:t>}</a:t>
            </a:r>
            <a:endParaRPr b="0" lang="fr-FR" sz="1000" strike="noStrike" u="none">
              <a:solidFill>
                <a:srgbClr val="000000"/>
              </a:solidFill>
              <a:uFillTx/>
              <a:latin typeface="Arial"/>
            </a:endParaRPr>
          </a:p>
          <a:p>
            <a:pPr defTabSz="914400">
              <a:lnSpc>
                <a:spcPct val="107000"/>
              </a:lnSpc>
              <a:spcAft>
                <a:spcPts val="799"/>
              </a:spcAft>
            </a:pPr>
            <a:r>
              <a:rPr b="0" lang="fr-FR" sz="800" strike="noStrike" u="none">
                <a:solidFill>
                  <a:schemeClr val="dk1"/>
                </a:solidFill>
                <a:uFillTx/>
                <a:latin typeface="Calibri"/>
                <a:ea typeface="Calibri"/>
              </a:rPr>
              <a:t> </a:t>
            </a:r>
            <a:endParaRPr b="0" lang="fr-FR" sz="800" strike="noStrike" u="none">
              <a:solidFill>
                <a:srgbClr val="000000"/>
              </a:solidFill>
              <a:uFillTx/>
              <a:latin typeface="Arial"/>
            </a:endParaRPr>
          </a:p>
        </p:txBody>
      </p:sp>
      <p:sp>
        <p:nvSpPr>
          <p:cNvPr id="715" name="PlaceHolder 4"/>
          <p:cNvSpPr>
            <a:spLocks noGrp="1"/>
          </p:cNvSpPr>
          <p:nvPr>
            <p:ph type="title"/>
          </p:nvPr>
        </p:nvSpPr>
        <p:spPr>
          <a:xfrm>
            <a:off x="1968120" y="0"/>
            <a:ext cx="6985800" cy="7070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Fermer les ressources</a:t>
            </a:r>
            <a:br>
              <a:rPr sz="2550"/>
            </a:br>
            <a:r>
              <a:rPr b="1" lang="fr-FR" sz="2550" strike="noStrike" u="none">
                <a:solidFill>
                  <a:schemeClr val="dk1"/>
                </a:solidFill>
                <a:uFillTx/>
                <a:latin typeface="Arial"/>
              </a:rPr>
              <a:t>Avec le try-with-rsc</a:t>
            </a:r>
            <a:endParaRPr b="0" lang="fr-FR" sz="2550" strike="noStrike" u="none">
              <a:solidFill>
                <a:schemeClr val="dk1"/>
              </a:solidFill>
              <a:uFillTx/>
              <a:latin typeface="Arial"/>
            </a:endParaRPr>
          </a:p>
        </p:txBody>
      </p:sp>
      <p:pic>
        <p:nvPicPr>
          <p:cNvPr id="716" name="Image 7" descr=""/>
          <p:cNvPicPr/>
          <p:nvPr/>
        </p:nvPicPr>
        <p:blipFill>
          <a:blip r:embed="rId1"/>
          <a:stretch/>
        </p:blipFill>
        <p:spPr>
          <a:xfrm>
            <a:off x="6188400" y="1120680"/>
            <a:ext cx="2765520" cy="2427840"/>
          </a:xfrm>
          <a:prstGeom prst="rect">
            <a:avLst/>
          </a:prstGeom>
          <a:noFill/>
          <a:ln w="0">
            <a:noFill/>
          </a:ln>
        </p:spPr>
      </p:pic>
    </p:spTree>
  </p:cSld>
  <p:transition>
    <p:blinds dir="horz"/>
  </p:transition>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Dimensionner correctement</a:t>
            </a:r>
            <a:endParaRPr b="0" lang="fr-FR" sz="2550" strike="noStrike" u="none">
              <a:solidFill>
                <a:schemeClr val="dk1"/>
              </a:solidFill>
              <a:uFillTx/>
              <a:latin typeface="Arial"/>
            </a:endParaRPr>
          </a:p>
        </p:txBody>
      </p:sp>
      <p:sp>
        <p:nvSpPr>
          <p:cNvPr id="718" name="PlaceHolder 2"/>
          <p:cNvSpPr>
            <a:spLocks noGrp="1"/>
          </p:cNvSpPr>
          <p:nvPr>
            <p:ph/>
          </p:nvPr>
        </p:nvSpPr>
        <p:spPr>
          <a:xfrm>
            <a:off x="323640" y="915480"/>
            <a:ext cx="882000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Ce n’est pas toujours possible, mais c’est une bonne pratique de se poser la question, sinon la politique d’allocation est exponentielle, du type : 10, 100, 1000, …</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800" strike="noStrike" u="none">
                <a:solidFill>
                  <a:schemeClr val="dk1"/>
                </a:solidFill>
                <a:uFillTx/>
                <a:latin typeface="Arial"/>
              </a:rPr>
              <a:t>Par exemple : un boucle de remplissage NB_MAX</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SANS                                                      AVEC</a:t>
            </a:r>
            <a:endParaRPr b="0" lang="fr-FR" sz="2000" strike="noStrike" u="none">
              <a:solidFill>
                <a:schemeClr val="dk1"/>
              </a:solidFill>
              <a:uFillTx/>
              <a:latin typeface="Arial"/>
            </a:endParaRPr>
          </a:p>
        </p:txBody>
      </p:sp>
      <p:sp>
        <p:nvSpPr>
          <p:cNvPr id="719" name="PlaceHolder 3"/>
          <p:cNvSpPr>
            <a:spLocks noGrp="1"/>
          </p:cNvSpPr>
          <p:nvPr>
            <p:ph type="sldNum" idx="27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FF4722E-86EB-4CCA-BE6B-FEF9F8AF825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20" name="PlaceHolder 4"/>
          <p:cNvSpPr>
            <a:spLocks noGrp="1"/>
          </p:cNvSpPr>
          <p:nvPr>
            <p:ph type="ftr" idx="27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21" name="ZoneTexte 4"/>
          <p:cNvSpPr/>
          <p:nvPr/>
        </p:nvSpPr>
        <p:spPr>
          <a:xfrm>
            <a:off x="4605120" y="3297600"/>
            <a:ext cx="4410360" cy="1267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200" strike="noStrike" u="none">
                <a:solidFill>
                  <a:srgbClr val="7f0055"/>
                </a:solidFill>
                <a:highlight>
                  <a:srgbClr val="ffffff"/>
                </a:highlight>
                <a:uFillTx/>
                <a:latin typeface="Consolas"/>
                <a:ea typeface="Times New Roman"/>
              </a:rPr>
              <a:t>private</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static</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void</a:t>
            </a:r>
            <a:r>
              <a:rPr b="0" lang="en-US" sz="1200" strike="noStrike" u="none">
                <a:solidFill>
                  <a:srgbClr val="000000"/>
                </a:solidFill>
                <a:highlight>
                  <a:srgbClr val="ffffff"/>
                </a:highlight>
                <a:uFillTx/>
                <a:latin typeface="Consolas"/>
                <a:ea typeface="Times New Roman"/>
              </a:rPr>
              <a:t> avec () {</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0" lang="en-US" sz="1200" strike="noStrike" u="none">
                <a:solidFill>
                  <a:srgbClr val="000000"/>
                </a:solidFill>
                <a:highlight>
                  <a:srgbClr val="ffffff"/>
                </a:highlight>
                <a:uFillTx/>
                <a:latin typeface="Consolas"/>
                <a:ea typeface="Times New Roman"/>
              </a:rPr>
              <a:t>List&lt;String&gt; </a:t>
            </a:r>
            <a:r>
              <a:rPr b="0" lang="en-US" sz="1200" strike="noStrike" u="none">
                <a:solidFill>
                  <a:srgbClr val="6a3e3e"/>
                </a:solidFill>
                <a:highlight>
                  <a:srgbClr val="ffffff"/>
                </a:highlight>
                <a:uFillTx/>
                <a:latin typeface="Consolas"/>
                <a:ea typeface="Times New Roman"/>
              </a:rPr>
              <a:t>list</a:t>
            </a:r>
            <a:r>
              <a:rPr b="0" lang="en-US" sz="1200" strike="noStrike" u="none">
                <a:solidFill>
                  <a:srgbClr val="000000"/>
                </a:solidFill>
                <a:highlight>
                  <a:srgbClr val="ffffff"/>
                </a:highlight>
                <a:uFillTx/>
                <a:latin typeface="Consolas"/>
                <a:ea typeface="Times New Roman"/>
              </a:rPr>
              <a:t> = </a:t>
            </a:r>
            <a:r>
              <a:rPr b="1" lang="en-US" sz="1200" strike="noStrike" u="none">
                <a:solidFill>
                  <a:srgbClr val="7f0055"/>
                </a:solidFill>
                <a:highlight>
                  <a:srgbClr val="ffffff"/>
                </a:highlight>
                <a:uFillTx/>
                <a:latin typeface="Consolas"/>
                <a:ea typeface="Times New Roman"/>
              </a:rPr>
              <a:t>new</a:t>
            </a:r>
            <a:r>
              <a:rPr b="0" lang="en-US" sz="1200" strike="noStrike" u="none">
                <a:solidFill>
                  <a:srgbClr val="000000"/>
                </a:solidFill>
                <a:highlight>
                  <a:srgbClr val="ffffff"/>
                </a:highlight>
                <a:uFillTx/>
                <a:latin typeface="Consolas"/>
                <a:ea typeface="Times New Roman"/>
              </a:rPr>
              <a:t> ArrayList&lt;&gt;(</a:t>
            </a:r>
            <a:r>
              <a:rPr b="1" i="1" lang="en-US" sz="1200" strike="noStrike" u="none">
                <a:solidFill>
                  <a:srgbClr val="0000c0"/>
                </a:solidFill>
                <a:highlight>
                  <a:srgbClr val="ffff00"/>
                </a:highlight>
                <a:uFillTx/>
                <a:latin typeface="Consolas"/>
                <a:ea typeface="Times New Roman"/>
              </a:rPr>
              <a:t>NB_MAX</a:t>
            </a:r>
            <a:r>
              <a:rPr b="0" lang="en-US" sz="1200" strike="noStrike" u="none">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for</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int</a:t>
            </a:r>
            <a:r>
              <a:rPr b="0" lang="en-US" sz="1200" strike="noStrike" u="none">
                <a:solidFill>
                  <a:srgbClr val="000000"/>
                </a:solidFill>
                <a:highlight>
                  <a:srgbClr val="ffffff"/>
                </a:highlight>
                <a:uFillTx/>
                <a:latin typeface="Consolas"/>
                <a:ea typeface="Times New Roman"/>
              </a:rPr>
              <a:t>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 0;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&lt; </a:t>
            </a:r>
            <a:r>
              <a:rPr b="1" i="1" lang="en-US" sz="1200" strike="noStrike" u="none">
                <a:solidFill>
                  <a:srgbClr val="0000c0"/>
                </a:solidFill>
                <a:highlight>
                  <a:srgbClr val="ffff00"/>
                </a:highlight>
                <a:uFillTx/>
                <a:latin typeface="Consolas"/>
                <a:ea typeface="Times New Roman"/>
              </a:rPr>
              <a:t>NB_MAX</a:t>
            </a:r>
            <a:r>
              <a:rPr b="0" lang="en-US" sz="1200" strike="noStrike" u="none">
                <a:solidFill>
                  <a:srgbClr val="000000"/>
                </a:solidFill>
                <a:highlight>
                  <a:srgbClr val="ffffff"/>
                </a:highlight>
                <a:uFillTx/>
                <a:latin typeface="Consolas"/>
                <a:ea typeface="Times New Roman"/>
              </a:rPr>
              <a:t>;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0" lang="fr-FR" sz="1200" strike="noStrike" u="none">
                <a:solidFill>
                  <a:srgbClr val="6a3e3e"/>
                </a:solidFill>
                <a:highlight>
                  <a:srgbClr val="ffffff"/>
                </a:highlight>
                <a:uFillTx/>
                <a:latin typeface="Consolas"/>
                <a:ea typeface="Times New Roman"/>
              </a:rPr>
              <a:t>list</a:t>
            </a:r>
            <a:r>
              <a:rPr b="0" lang="fr-FR" sz="1200" strike="noStrike" u="none">
                <a:solidFill>
                  <a:srgbClr val="000000"/>
                </a:solidFill>
                <a:highlight>
                  <a:srgbClr val="ffffff"/>
                </a:highlight>
                <a:uFillTx/>
                <a:latin typeface="Consolas"/>
                <a:ea typeface="Times New Roman"/>
              </a:rPr>
              <a:t>.add(</a:t>
            </a:r>
            <a:r>
              <a:rPr b="0" lang="fr-FR" sz="1200" strike="noStrike" u="none">
                <a:solidFill>
                  <a:srgbClr val="2a00ff"/>
                </a:solidFill>
                <a:highlight>
                  <a:srgbClr val="ffffff"/>
                </a:highlight>
                <a:uFillTx/>
                <a:latin typeface="Consolas"/>
                <a:ea typeface="Times New Roman"/>
              </a:rPr>
              <a:t>"elem"</a:t>
            </a:r>
            <a:r>
              <a:rPr b="0" lang="fr-FR" sz="1200" strike="noStrike" u="none">
                <a:solidFill>
                  <a:srgbClr val="000000"/>
                </a:solidFill>
                <a:highlight>
                  <a:srgbClr val="ffffff"/>
                </a:highlight>
                <a:uFillTx/>
                <a:latin typeface="Consolas"/>
                <a:ea typeface="Times New Roman"/>
              </a:rPr>
              <a:t> + i</a:t>
            </a:r>
            <a:r>
              <a:rPr b="0" lang="fr-FR" sz="1200" strike="noStrike" u="sng">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highlight>
                  <a:srgbClr val="ffffff"/>
                </a:highlight>
                <a:uFillTx/>
                <a:latin typeface="Consolas"/>
                <a:ea typeface="Times New Roman"/>
              </a:rPr>
              <a:t>   </a:t>
            </a:r>
            <a:r>
              <a:rPr b="0" lang="fr-FR" sz="1200" strike="noStrike" u="none">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7000"/>
              </a:lnSpc>
              <a:spcAft>
                <a:spcPts val="799"/>
              </a:spcAft>
            </a:pPr>
            <a:r>
              <a:rPr b="0" lang="fr-FR" sz="500" strike="noStrike" u="none">
                <a:solidFill>
                  <a:schemeClr val="dk1"/>
                </a:solidFill>
                <a:uFillTx/>
                <a:latin typeface="Calibri"/>
                <a:ea typeface="Calibri"/>
              </a:rPr>
              <a:t> </a:t>
            </a:r>
            <a:endParaRPr b="0" lang="fr-FR" sz="500" strike="noStrike" u="none">
              <a:solidFill>
                <a:srgbClr val="000000"/>
              </a:solidFill>
              <a:uFillTx/>
              <a:latin typeface="Arial"/>
            </a:endParaRPr>
          </a:p>
        </p:txBody>
      </p:sp>
      <p:sp>
        <p:nvSpPr>
          <p:cNvPr id="722" name="ZoneTexte 7"/>
          <p:cNvSpPr/>
          <p:nvPr/>
        </p:nvSpPr>
        <p:spPr>
          <a:xfrm>
            <a:off x="257400" y="3297600"/>
            <a:ext cx="5187600" cy="1267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200" strike="noStrike" u="none">
                <a:solidFill>
                  <a:srgbClr val="7f0055"/>
                </a:solidFill>
                <a:highlight>
                  <a:srgbClr val="ffffff"/>
                </a:highlight>
                <a:uFillTx/>
                <a:latin typeface="Consolas"/>
                <a:ea typeface="Times New Roman"/>
              </a:rPr>
              <a:t>private</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static</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void</a:t>
            </a:r>
            <a:r>
              <a:rPr b="0" lang="en-US" sz="1200" strike="noStrike" u="none">
                <a:solidFill>
                  <a:srgbClr val="000000"/>
                </a:solidFill>
                <a:highlight>
                  <a:srgbClr val="ffffff"/>
                </a:highlight>
                <a:uFillTx/>
                <a:latin typeface="Consolas"/>
                <a:ea typeface="Times New Roman"/>
              </a:rPr>
              <a:t> avec () {</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0" lang="en-US" sz="1200" strike="noStrike" u="none">
                <a:solidFill>
                  <a:srgbClr val="000000"/>
                </a:solidFill>
                <a:highlight>
                  <a:srgbClr val="ffffff"/>
                </a:highlight>
                <a:uFillTx/>
                <a:latin typeface="Consolas"/>
                <a:ea typeface="Times New Roman"/>
              </a:rPr>
              <a:t>List&lt;String&gt; </a:t>
            </a:r>
            <a:r>
              <a:rPr b="0" lang="en-US" sz="1200" strike="noStrike" u="none">
                <a:solidFill>
                  <a:srgbClr val="6a3e3e"/>
                </a:solidFill>
                <a:highlight>
                  <a:srgbClr val="ffffff"/>
                </a:highlight>
                <a:uFillTx/>
                <a:latin typeface="Consolas"/>
                <a:ea typeface="Times New Roman"/>
              </a:rPr>
              <a:t>list</a:t>
            </a:r>
            <a:r>
              <a:rPr b="0" lang="en-US" sz="1200" strike="noStrike" u="none">
                <a:solidFill>
                  <a:srgbClr val="000000"/>
                </a:solidFill>
                <a:highlight>
                  <a:srgbClr val="ffffff"/>
                </a:highlight>
                <a:uFillTx/>
                <a:latin typeface="Consolas"/>
                <a:ea typeface="Times New Roman"/>
              </a:rPr>
              <a:t> = </a:t>
            </a:r>
            <a:r>
              <a:rPr b="1" lang="en-US" sz="1200" strike="noStrike" u="none">
                <a:solidFill>
                  <a:srgbClr val="7f0055"/>
                </a:solidFill>
                <a:highlight>
                  <a:srgbClr val="ffffff"/>
                </a:highlight>
                <a:uFillTx/>
                <a:latin typeface="Consolas"/>
                <a:ea typeface="Times New Roman"/>
              </a:rPr>
              <a:t>new</a:t>
            </a:r>
            <a:r>
              <a:rPr b="0" lang="en-US" sz="1200" strike="noStrike" u="none">
                <a:solidFill>
                  <a:srgbClr val="000000"/>
                </a:solidFill>
                <a:highlight>
                  <a:srgbClr val="ffffff"/>
                </a:highlight>
                <a:uFillTx/>
                <a:latin typeface="Consolas"/>
                <a:ea typeface="Times New Roman"/>
              </a:rPr>
              <a:t> ArrayList&lt;&gt;();</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for</a:t>
            </a:r>
            <a:r>
              <a:rPr b="0" lang="en-US" sz="1200" strike="noStrike" u="none">
                <a:solidFill>
                  <a:srgbClr val="000000"/>
                </a:solidFill>
                <a:highlight>
                  <a:srgbClr val="ffffff"/>
                </a:highlight>
                <a:uFillTx/>
                <a:latin typeface="Consolas"/>
                <a:ea typeface="Times New Roman"/>
              </a:rPr>
              <a:t> (</a:t>
            </a:r>
            <a:r>
              <a:rPr b="1" lang="en-US" sz="1200" strike="noStrike" u="none">
                <a:solidFill>
                  <a:srgbClr val="7f0055"/>
                </a:solidFill>
                <a:highlight>
                  <a:srgbClr val="ffffff"/>
                </a:highlight>
                <a:uFillTx/>
                <a:latin typeface="Consolas"/>
                <a:ea typeface="Times New Roman"/>
              </a:rPr>
              <a:t>int</a:t>
            </a:r>
            <a:r>
              <a:rPr b="0" lang="en-US" sz="1200" strike="noStrike" u="none">
                <a:solidFill>
                  <a:srgbClr val="000000"/>
                </a:solidFill>
                <a:highlight>
                  <a:srgbClr val="ffffff"/>
                </a:highlight>
                <a:uFillTx/>
                <a:latin typeface="Consolas"/>
                <a:ea typeface="Times New Roman"/>
              </a:rPr>
              <a:t>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 0;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&lt; </a:t>
            </a:r>
            <a:r>
              <a:rPr b="1" i="1" lang="en-US" sz="1200" strike="noStrike" u="none">
                <a:solidFill>
                  <a:srgbClr val="0000c0"/>
                </a:solidFill>
                <a:highlight>
                  <a:srgbClr val="ffffff"/>
                </a:highlight>
                <a:uFillTx/>
                <a:latin typeface="Consolas"/>
                <a:ea typeface="Times New Roman"/>
              </a:rPr>
              <a:t>NB_MAX</a:t>
            </a:r>
            <a:r>
              <a:rPr b="0" lang="en-US" sz="1200" strike="noStrike" u="none">
                <a:solidFill>
                  <a:srgbClr val="000000"/>
                </a:solidFill>
                <a:highlight>
                  <a:srgbClr val="ffffff"/>
                </a:highlight>
                <a:uFillTx/>
                <a:latin typeface="Consolas"/>
                <a:ea typeface="Times New Roman"/>
              </a:rPr>
              <a:t>; </a:t>
            </a:r>
            <a:r>
              <a:rPr b="0" lang="en-US" sz="1200" strike="noStrike" u="none">
                <a:solidFill>
                  <a:srgbClr val="6a3e3e"/>
                </a:solidFill>
                <a:highlight>
                  <a:srgbClr val="ffffff"/>
                </a:highlight>
                <a:uFillTx/>
                <a:latin typeface="Consolas"/>
                <a:ea typeface="Times New Roman"/>
              </a:rPr>
              <a:t>i</a:t>
            </a:r>
            <a:r>
              <a:rPr b="0" lang="en-US" sz="1200" strike="noStrike" u="none">
                <a:solidFill>
                  <a:srgbClr val="000000"/>
                </a:solidFill>
                <a:highlight>
                  <a:srgbClr val="ffffff"/>
                </a:highlight>
                <a:uFillTx/>
                <a:latin typeface="Consolas"/>
                <a:ea typeface="Times New Roman"/>
              </a:rPr>
              <a:t>++) {</a:t>
            </a:r>
            <a:endParaRPr b="0" lang="fr-FR" sz="1200" strike="noStrike" u="none">
              <a:solidFill>
                <a:srgbClr val="000000"/>
              </a:solidFill>
              <a:uFillTx/>
              <a:latin typeface="Arial"/>
            </a:endParaRPr>
          </a:p>
          <a:p>
            <a:pPr defTabSz="914400">
              <a:lnSpc>
                <a:spcPct val="100000"/>
              </a:lnSpc>
            </a:pPr>
            <a:r>
              <a:rPr b="0" lang="en-US" sz="1200" strike="noStrike" u="none">
                <a:solidFill>
                  <a:srgbClr val="000000"/>
                </a:solidFill>
                <a:highlight>
                  <a:srgbClr val="ffffff"/>
                </a:highlight>
                <a:uFillTx/>
                <a:latin typeface="Consolas"/>
                <a:ea typeface="Times New Roman"/>
              </a:rPr>
              <a:t>      </a:t>
            </a:r>
            <a:r>
              <a:rPr b="0" lang="fr-FR" sz="1200" strike="noStrike" u="none">
                <a:solidFill>
                  <a:srgbClr val="6a3e3e"/>
                </a:solidFill>
                <a:highlight>
                  <a:srgbClr val="ffffff"/>
                </a:highlight>
                <a:uFillTx/>
                <a:latin typeface="Consolas"/>
                <a:ea typeface="Times New Roman"/>
              </a:rPr>
              <a:t>list</a:t>
            </a:r>
            <a:r>
              <a:rPr b="0" lang="fr-FR" sz="1200" strike="noStrike" u="none">
                <a:solidFill>
                  <a:srgbClr val="000000"/>
                </a:solidFill>
                <a:highlight>
                  <a:srgbClr val="ffffff"/>
                </a:highlight>
                <a:uFillTx/>
                <a:latin typeface="Consolas"/>
                <a:ea typeface="Times New Roman"/>
              </a:rPr>
              <a:t>.add(</a:t>
            </a:r>
            <a:r>
              <a:rPr b="0" lang="fr-FR" sz="1200" strike="noStrike" u="none">
                <a:solidFill>
                  <a:srgbClr val="2a00ff"/>
                </a:solidFill>
                <a:highlight>
                  <a:srgbClr val="ffffff"/>
                </a:highlight>
                <a:uFillTx/>
                <a:latin typeface="Consolas"/>
                <a:ea typeface="Times New Roman"/>
              </a:rPr>
              <a:t>"elem"</a:t>
            </a:r>
            <a:r>
              <a:rPr b="0" lang="fr-FR" sz="1200" strike="noStrike" u="none">
                <a:solidFill>
                  <a:srgbClr val="000000"/>
                </a:solidFill>
                <a:highlight>
                  <a:srgbClr val="ffffff"/>
                </a:highlight>
                <a:uFillTx/>
                <a:latin typeface="Consolas"/>
                <a:ea typeface="Times New Roman"/>
              </a:rPr>
              <a:t> + i</a:t>
            </a:r>
            <a:r>
              <a:rPr b="0" lang="fr-FR" sz="1200" strike="noStrike" u="sng">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highlight>
                  <a:srgbClr val="ffffff"/>
                </a:highlight>
                <a:uFillTx/>
                <a:latin typeface="Consolas"/>
                <a:ea typeface="Times New Roman"/>
              </a:rPr>
              <a:t>   </a:t>
            </a:r>
            <a:r>
              <a:rPr b="0" lang="fr-FR" sz="1200" strike="noStrike" u="none">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0000"/>
              </a:lnSpc>
            </a:pPr>
            <a:r>
              <a:rPr b="0" lang="fr-FR" sz="1200" strike="noStrike" u="none">
                <a:solidFill>
                  <a:srgbClr val="000000"/>
                </a:solidFill>
                <a:highlight>
                  <a:srgbClr val="ffffff"/>
                </a:highlight>
                <a:uFillTx/>
                <a:latin typeface="Consolas"/>
                <a:ea typeface="Times New Roman"/>
              </a:rPr>
              <a:t>}</a:t>
            </a:r>
            <a:endParaRPr b="0" lang="fr-FR" sz="1200" strike="noStrike" u="none">
              <a:solidFill>
                <a:srgbClr val="000000"/>
              </a:solidFill>
              <a:uFillTx/>
              <a:latin typeface="Arial"/>
            </a:endParaRPr>
          </a:p>
          <a:p>
            <a:pPr defTabSz="914400">
              <a:lnSpc>
                <a:spcPct val="107000"/>
              </a:lnSpc>
              <a:spcAft>
                <a:spcPts val="799"/>
              </a:spcAft>
            </a:pPr>
            <a:r>
              <a:rPr b="0" lang="fr-FR" sz="500" strike="noStrike" u="none">
                <a:solidFill>
                  <a:schemeClr val="dk1"/>
                </a:solidFill>
                <a:uFillTx/>
                <a:latin typeface="Calibri"/>
                <a:ea typeface="Calibri"/>
              </a:rPr>
              <a:t> </a:t>
            </a:r>
            <a:endParaRPr b="0" lang="fr-FR" sz="500" strike="noStrike" u="none">
              <a:solidFill>
                <a:srgbClr val="000000"/>
              </a:solidFill>
              <a:uFillTx/>
              <a:latin typeface="Arial"/>
            </a:endParaRPr>
          </a:p>
        </p:txBody>
      </p:sp>
    </p:spTree>
  </p:cSld>
  <p:transition>
    <p:blinds dir="horz"/>
  </p:transition>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title"/>
          </p:nvPr>
        </p:nvSpPr>
        <p:spPr>
          <a:xfrm>
            <a:off x="1968120" y="272520"/>
            <a:ext cx="685008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Faire des mesures dans le code source</a:t>
            </a:r>
            <a:endParaRPr b="0" lang="fr-FR" sz="2550" strike="noStrike" u="none">
              <a:solidFill>
                <a:schemeClr val="dk1"/>
              </a:solidFill>
              <a:uFillTx/>
              <a:latin typeface="Arial"/>
            </a:endParaRPr>
          </a:p>
        </p:txBody>
      </p:sp>
      <p:sp>
        <p:nvSpPr>
          <p:cNvPr id="724" name="PlaceHolder 2"/>
          <p:cNvSpPr>
            <a:spLocks noGrp="1"/>
          </p:cNvSpPr>
          <p:nvPr>
            <p:ph/>
          </p:nvPr>
        </p:nvSpPr>
        <p:spPr>
          <a:xfrm>
            <a:off x="323640" y="915480"/>
            <a:ext cx="882000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Occupation mémoire :</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0" lang="fr-FR" sz="1400" strike="noStrike" u="none">
                <a:solidFill>
                  <a:schemeClr val="dk1"/>
                </a:solidFill>
                <a:uFillTx/>
                <a:latin typeface="Consolas"/>
              </a:rPr>
              <a:t>Runtime </a:t>
            </a:r>
            <a:r>
              <a:rPr b="0" lang="fr-FR" sz="1400" strike="noStrike" u="none">
                <a:solidFill>
                  <a:srgbClr val="6a3e3e"/>
                </a:solidFill>
                <a:uFillTx/>
                <a:latin typeface="Consolas"/>
              </a:rPr>
              <a:t>runtime</a:t>
            </a:r>
            <a:r>
              <a:rPr b="0" lang="fr-FR" sz="1400" strike="noStrike" u="none">
                <a:solidFill>
                  <a:schemeClr val="dk1"/>
                </a:solidFill>
                <a:uFillTx/>
                <a:latin typeface="Consolas"/>
              </a:rPr>
              <a:t> = Runtime.</a:t>
            </a:r>
            <a:r>
              <a:rPr b="0" i="1" lang="fr-FR" sz="1400" strike="noStrike" u="none">
                <a:solidFill>
                  <a:schemeClr val="dk1"/>
                </a:solidFill>
                <a:uFillTx/>
                <a:latin typeface="Consolas"/>
              </a:rPr>
              <a:t>getRuntime</a:t>
            </a:r>
            <a:r>
              <a:rPr b="0" lang="fr-FR" sz="1400" strike="noStrike" u="none">
                <a:solidFill>
                  <a:schemeClr val="dk1"/>
                </a:solidFill>
                <a:uFillTx/>
                <a:latin typeface="Consolas"/>
              </a:rPr>
              <a:t>();</a:t>
            </a:r>
            <a:endParaRPr b="0" lang="fr-FR" sz="1400" strike="noStrike" u="none">
              <a:solidFill>
                <a:schemeClr val="dk1"/>
              </a:solidFill>
              <a:uFillTx/>
              <a:latin typeface="Arial"/>
            </a:endParaRPr>
          </a:p>
          <a:p>
            <a:pPr indent="0" defTabSz="914400">
              <a:lnSpc>
                <a:spcPct val="100000"/>
              </a:lnSpc>
              <a:spcAft>
                <a:spcPts val="499"/>
              </a:spcAft>
              <a:buNone/>
              <a:tabLst>
                <a:tab algn="l" pos="0"/>
              </a:tabLst>
            </a:pPr>
            <a:r>
              <a:rPr b="1" lang="fr-FR" sz="1400" strike="noStrike" u="none">
                <a:solidFill>
                  <a:srgbClr val="7f0055"/>
                </a:solidFill>
                <a:uFillTx/>
                <a:latin typeface="Consolas"/>
              </a:rPr>
              <a:t>long</a:t>
            </a:r>
            <a:r>
              <a:rPr b="0" lang="fr-FR" sz="1400" strike="noStrike" u="none">
                <a:solidFill>
                  <a:schemeClr val="dk1"/>
                </a:solidFill>
                <a:uFillTx/>
                <a:latin typeface="Consolas"/>
              </a:rPr>
              <a:t> </a:t>
            </a:r>
            <a:r>
              <a:rPr b="0" lang="fr-FR" sz="1400" strike="noStrike" u="sng">
                <a:solidFill>
                  <a:srgbClr val="6a3e3e"/>
                </a:solidFill>
                <a:uFillTx/>
                <a:latin typeface="Consolas"/>
              </a:rPr>
              <a:t>usedMemory</a:t>
            </a:r>
            <a:r>
              <a:rPr b="0" lang="fr-FR" sz="1400" strike="noStrike" u="none">
                <a:solidFill>
                  <a:schemeClr val="dk1"/>
                </a:solidFill>
                <a:uFillTx/>
                <a:latin typeface="Consolas"/>
              </a:rPr>
              <a:t> = </a:t>
            </a:r>
            <a:r>
              <a:rPr b="0" lang="fr-FR" sz="1400" strike="noStrike" u="none">
                <a:solidFill>
                  <a:srgbClr val="6a3e3e"/>
                </a:solidFill>
                <a:uFillTx/>
                <a:latin typeface="Consolas"/>
              </a:rPr>
              <a:t>runtime</a:t>
            </a:r>
            <a:r>
              <a:rPr b="0" lang="fr-FR" sz="1400" strike="noStrike" u="none">
                <a:solidFill>
                  <a:schemeClr val="dk1"/>
                </a:solidFill>
                <a:uFillTx/>
                <a:latin typeface="Consolas"/>
              </a:rPr>
              <a:t>.totalMemory() - </a:t>
            </a:r>
            <a:r>
              <a:rPr b="0" lang="fr-FR" sz="1400" strike="noStrike" u="none">
                <a:solidFill>
                  <a:srgbClr val="6a3e3e"/>
                </a:solidFill>
                <a:uFillTx/>
                <a:latin typeface="Consolas"/>
              </a:rPr>
              <a:t>runtime</a:t>
            </a:r>
            <a:r>
              <a:rPr b="0" lang="fr-FR" sz="1400" strike="noStrike" u="none">
                <a:solidFill>
                  <a:schemeClr val="dk1"/>
                </a:solidFill>
                <a:uFillTx/>
                <a:latin typeface="Consolas"/>
              </a:rPr>
              <a:t>.freeMemory();</a:t>
            </a:r>
            <a:endParaRPr b="0" lang="fr-FR" sz="1400" strike="noStrike" u="none">
              <a:solidFill>
                <a:schemeClr val="dk1"/>
              </a:solidFill>
              <a:uFillTx/>
              <a:latin typeface="Arial"/>
            </a:endParaRPr>
          </a:p>
          <a:p>
            <a:pPr lvl="1" marL="423000" indent="-171360" defTabSz="914400">
              <a:lnSpc>
                <a:spcPct val="100000"/>
              </a:lnSpc>
              <a:spcBef>
                <a:spcPts val="601"/>
              </a:spcBef>
              <a:spcAft>
                <a:spcPts val="601"/>
              </a:spcAft>
              <a:buClr>
                <a:srgbClr val="000000"/>
              </a:buClr>
              <a:buFont typeface="Courier New"/>
              <a:buChar char="o"/>
              <a:tabLst>
                <a:tab algn="l" pos="0"/>
              </a:tabLst>
            </a:pPr>
            <a:r>
              <a:rPr b="0" lang="fr-FR" sz="950" strike="noStrike" u="none">
                <a:solidFill>
                  <a:schemeClr val="dk1"/>
                </a:solidFill>
                <a:uFillTx/>
                <a:latin typeface="Consolas"/>
              </a:rPr>
              <a:t>totalMemory()</a:t>
            </a:r>
            <a:r>
              <a:rPr b="0" lang="fr-FR" sz="950" strike="noStrike" u="none">
                <a:solidFill>
                  <a:schemeClr val="dk1"/>
                </a:solidFill>
                <a:uFillTx/>
                <a:latin typeface="Arial"/>
                <a:ea typeface="Arial"/>
              </a:rPr>
              <a:t> → mémoire totale allouée à la JVM</a:t>
            </a:r>
            <a:endParaRPr b="0" lang="fr-FR" sz="950" strike="noStrike" u="none">
              <a:solidFill>
                <a:schemeClr val="dk1"/>
              </a:solidFill>
              <a:uFillTx/>
              <a:latin typeface="Arial"/>
            </a:endParaRPr>
          </a:p>
          <a:p>
            <a:pPr lvl="1" marL="423000" indent="-171360" defTabSz="914400">
              <a:lnSpc>
                <a:spcPct val="100000"/>
              </a:lnSpc>
              <a:spcBef>
                <a:spcPts val="601"/>
              </a:spcBef>
              <a:spcAft>
                <a:spcPts val="601"/>
              </a:spcAft>
              <a:buClr>
                <a:srgbClr val="000000"/>
              </a:buClr>
              <a:buFont typeface="Courier New"/>
              <a:buChar char="o"/>
              <a:tabLst>
                <a:tab algn="l" pos="0"/>
              </a:tabLst>
            </a:pPr>
            <a:r>
              <a:rPr b="0" lang="fr-FR" sz="950" strike="noStrike" u="none">
                <a:solidFill>
                  <a:schemeClr val="dk1"/>
                </a:solidFill>
                <a:uFillTx/>
                <a:latin typeface="Consolas"/>
                <a:ea typeface="Arial"/>
              </a:rPr>
              <a:t>freeMemory()</a:t>
            </a:r>
            <a:r>
              <a:rPr b="0" lang="fr-FR" sz="950" strike="noStrike" u="none">
                <a:solidFill>
                  <a:schemeClr val="dk1"/>
                </a:solidFill>
                <a:uFillTx/>
                <a:latin typeface="Arial"/>
                <a:ea typeface="Arial"/>
              </a:rPr>
              <a:t> → mémoire encore libre à l’intérieur de ce tas</a:t>
            </a:r>
            <a:endParaRPr b="0" lang="fr-FR" sz="950" strike="noStrike" u="none">
              <a:solidFill>
                <a:schemeClr val="dk1"/>
              </a:solidFill>
              <a:uFillTx/>
              <a:latin typeface="Arial"/>
            </a:endParaRPr>
          </a:p>
          <a:p>
            <a:pPr lvl="1" marL="423000" indent="-171360" defTabSz="914400">
              <a:lnSpc>
                <a:spcPct val="100000"/>
              </a:lnSpc>
              <a:spcBef>
                <a:spcPts val="601"/>
              </a:spcBef>
              <a:spcAft>
                <a:spcPts val="601"/>
              </a:spcAft>
              <a:buClr>
                <a:srgbClr val="000000"/>
              </a:buClr>
              <a:buFont typeface="Courier New"/>
              <a:buChar char="o"/>
              <a:tabLst>
                <a:tab algn="l" pos="0"/>
              </a:tabLst>
            </a:pPr>
            <a:r>
              <a:rPr b="0" lang="fr-FR" sz="950" strike="noStrike" u="none">
                <a:solidFill>
                  <a:schemeClr val="dk1"/>
                </a:solidFill>
                <a:uFillTx/>
                <a:latin typeface="Arial"/>
                <a:ea typeface="Arial"/>
              </a:rPr>
              <a:t>Différence = </a:t>
            </a:r>
            <a:r>
              <a:rPr b="1" lang="fr-FR" sz="950" strike="noStrike" u="none">
                <a:solidFill>
                  <a:schemeClr val="dk1"/>
                </a:solidFill>
                <a:uFillTx/>
                <a:latin typeface="Arial"/>
                <a:ea typeface="Arial"/>
              </a:rPr>
              <a:t>mémoire réellement utilisée</a:t>
            </a:r>
            <a:endParaRPr b="0" lang="fr-FR" sz="95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ea typeface="Arial"/>
              </a:rPr>
              <a:t>Temps d'exécution :</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1" lang="fr-FR" sz="1400" strike="noStrike" u="none">
                <a:solidFill>
                  <a:srgbClr val="7f0055"/>
                </a:solidFill>
                <a:uFillTx/>
                <a:latin typeface="Consolas"/>
                <a:ea typeface="Arial"/>
              </a:rPr>
              <a:t>long</a:t>
            </a:r>
            <a:r>
              <a:rPr b="0" lang="fr-FR" sz="1400" strike="noStrike" u="none">
                <a:solidFill>
                  <a:schemeClr val="dk1"/>
                </a:solidFill>
                <a:uFillTx/>
                <a:latin typeface="Consolas"/>
                <a:ea typeface="Arial"/>
              </a:rPr>
              <a:t> </a:t>
            </a:r>
            <a:r>
              <a:rPr b="0" lang="fr-FR" sz="1400" strike="noStrike" u="none">
                <a:solidFill>
                  <a:srgbClr val="6a3e3e"/>
                </a:solidFill>
                <a:uFillTx/>
                <a:latin typeface="Consolas"/>
                <a:ea typeface="Arial"/>
              </a:rPr>
              <a:t>startTime</a:t>
            </a:r>
            <a:r>
              <a:rPr b="0" lang="fr-FR" sz="1400" strike="noStrike" u="none">
                <a:solidFill>
                  <a:schemeClr val="dk1"/>
                </a:solidFill>
                <a:uFillTx/>
                <a:latin typeface="Consolas"/>
                <a:ea typeface="Arial"/>
              </a:rPr>
              <a:t> = System.</a:t>
            </a:r>
            <a:r>
              <a:rPr b="0" i="1" lang="fr-FR" sz="1400" strike="noStrike" u="none">
                <a:solidFill>
                  <a:schemeClr val="dk1"/>
                </a:solidFill>
                <a:uFillTx/>
                <a:latin typeface="Consolas"/>
                <a:ea typeface="Arial"/>
              </a:rPr>
              <a:t>nanoTime</a:t>
            </a:r>
            <a:r>
              <a:rPr b="0" lang="fr-FR" sz="1400" strike="noStrike" u="none">
                <a:solidFill>
                  <a:schemeClr val="dk1"/>
                </a:solidFill>
                <a:uFillTx/>
                <a:latin typeface="Consolas"/>
                <a:ea typeface="Arial"/>
              </a:rPr>
              <a:t>(); </a:t>
            </a:r>
            <a:r>
              <a:rPr b="0" lang="fr-FR" sz="1400" strike="noStrike" u="none">
                <a:solidFill>
                  <a:srgbClr val="3f7f5f"/>
                </a:solidFill>
                <a:uFillTx/>
                <a:latin typeface="Consolas"/>
                <a:ea typeface="Arial"/>
              </a:rPr>
              <a:t>// début de la mesure</a:t>
            </a:r>
            <a:endParaRPr b="0" lang="fr-FR" sz="1400" strike="noStrike" u="none">
              <a:solidFill>
                <a:schemeClr val="dk1"/>
              </a:solidFill>
              <a:uFillTx/>
              <a:latin typeface="Arial"/>
            </a:endParaRPr>
          </a:p>
          <a:p>
            <a:pPr indent="0" defTabSz="914400">
              <a:lnSpc>
                <a:spcPct val="100000"/>
              </a:lnSpc>
              <a:spcAft>
                <a:spcPts val="499"/>
              </a:spcAft>
              <a:buNone/>
              <a:tabLst>
                <a:tab algn="l" pos="0"/>
              </a:tabLst>
            </a:pPr>
            <a:r>
              <a:rPr b="1" lang="fr-FR" sz="1400" strike="noStrike" u="none">
                <a:solidFill>
                  <a:srgbClr val="7f0055"/>
                </a:solidFill>
                <a:uFillTx/>
                <a:latin typeface="Consolas"/>
                <a:ea typeface="Arial"/>
              </a:rPr>
              <a:t>long</a:t>
            </a:r>
            <a:r>
              <a:rPr b="0" lang="fr-FR" sz="1400" strike="noStrike" u="none">
                <a:solidFill>
                  <a:schemeClr val="dk1"/>
                </a:solidFill>
                <a:uFillTx/>
                <a:latin typeface="Consolas"/>
                <a:ea typeface="Arial"/>
              </a:rPr>
              <a:t> </a:t>
            </a:r>
            <a:r>
              <a:rPr b="0" lang="fr-FR" sz="1400" strike="noStrike" u="none">
                <a:solidFill>
                  <a:srgbClr val="6a3e3e"/>
                </a:solidFill>
                <a:uFillTx/>
                <a:latin typeface="Consolas"/>
                <a:ea typeface="Arial"/>
              </a:rPr>
              <a:t>endTime</a:t>
            </a:r>
            <a:r>
              <a:rPr b="0" lang="fr-FR" sz="1400" strike="noStrike" u="none">
                <a:solidFill>
                  <a:schemeClr val="dk1"/>
                </a:solidFill>
                <a:uFillTx/>
                <a:latin typeface="Consolas"/>
                <a:ea typeface="Arial"/>
              </a:rPr>
              <a:t> = System.</a:t>
            </a:r>
            <a:r>
              <a:rPr b="0" i="1" lang="fr-FR" sz="1400" strike="noStrike" u="none">
                <a:solidFill>
                  <a:schemeClr val="dk1"/>
                </a:solidFill>
                <a:uFillTx/>
                <a:latin typeface="Consolas"/>
                <a:ea typeface="Arial"/>
              </a:rPr>
              <a:t>nanoTime</a:t>
            </a:r>
            <a:r>
              <a:rPr b="0" lang="fr-FR" sz="1400" strike="noStrike" u="none">
                <a:solidFill>
                  <a:schemeClr val="dk1"/>
                </a:solidFill>
                <a:uFillTx/>
                <a:latin typeface="Consolas"/>
                <a:ea typeface="Arial"/>
              </a:rPr>
              <a:t>(); </a:t>
            </a:r>
            <a:r>
              <a:rPr b="0" lang="fr-FR" sz="1400" strike="noStrike" u="none">
                <a:solidFill>
                  <a:srgbClr val="3f7f5f"/>
                </a:solidFill>
                <a:uFillTx/>
                <a:latin typeface="Consolas"/>
                <a:ea typeface="Arial"/>
              </a:rPr>
              <a:t>// fin de la mesure</a:t>
            </a:r>
            <a:endParaRPr b="0" lang="fr-FR" sz="1400" strike="noStrike" u="none">
              <a:solidFill>
                <a:schemeClr val="dk1"/>
              </a:solidFill>
              <a:uFillTx/>
              <a:latin typeface="Arial"/>
            </a:endParaRPr>
          </a:p>
          <a:p>
            <a:pPr indent="0" defTabSz="914400">
              <a:lnSpc>
                <a:spcPct val="100000"/>
              </a:lnSpc>
              <a:spcAft>
                <a:spcPts val="499"/>
              </a:spcAft>
              <a:buNone/>
              <a:tabLst>
                <a:tab algn="l" pos="0"/>
              </a:tabLst>
            </a:pPr>
            <a:r>
              <a:rPr b="1" lang="fr-FR" sz="1400" strike="noStrike" u="none">
                <a:solidFill>
                  <a:srgbClr val="7f0055"/>
                </a:solidFill>
                <a:uFillTx/>
                <a:latin typeface="Consolas"/>
                <a:ea typeface="Arial"/>
              </a:rPr>
              <a:t>long</a:t>
            </a:r>
            <a:r>
              <a:rPr b="0" lang="fr-FR" sz="1400" strike="noStrike" u="none">
                <a:solidFill>
                  <a:schemeClr val="dk1"/>
                </a:solidFill>
                <a:uFillTx/>
                <a:latin typeface="Consolas"/>
                <a:ea typeface="Arial"/>
              </a:rPr>
              <a:t> </a:t>
            </a:r>
            <a:r>
              <a:rPr b="0" lang="fr-FR" sz="1400" strike="noStrike" u="sng">
                <a:solidFill>
                  <a:srgbClr val="6a3e3e"/>
                </a:solidFill>
                <a:uFillTx/>
                <a:latin typeface="Consolas"/>
                <a:ea typeface="Arial"/>
              </a:rPr>
              <a:t>duration</a:t>
            </a:r>
            <a:r>
              <a:rPr b="0" lang="fr-FR" sz="1400" strike="noStrike" u="none">
                <a:solidFill>
                  <a:schemeClr val="dk1"/>
                </a:solidFill>
                <a:uFillTx/>
                <a:latin typeface="Consolas"/>
                <a:ea typeface="Arial"/>
              </a:rPr>
              <a:t> = </a:t>
            </a:r>
            <a:r>
              <a:rPr b="0" lang="fr-FR" sz="1400" strike="noStrike" u="none">
                <a:solidFill>
                  <a:srgbClr val="6a3e3e"/>
                </a:solidFill>
                <a:uFillTx/>
                <a:latin typeface="Consolas"/>
                <a:ea typeface="Arial"/>
              </a:rPr>
              <a:t>endTime</a:t>
            </a:r>
            <a:r>
              <a:rPr b="0" lang="fr-FR" sz="1400" strike="noStrike" u="none">
                <a:solidFill>
                  <a:schemeClr val="dk1"/>
                </a:solidFill>
                <a:uFillTx/>
                <a:latin typeface="Consolas"/>
                <a:ea typeface="Arial"/>
              </a:rPr>
              <a:t> - </a:t>
            </a:r>
            <a:r>
              <a:rPr b="0" lang="fr-FR" sz="1400" strike="noStrike" u="none">
                <a:solidFill>
                  <a:srgbClr val="6a3e3e"/>
                </a:solidFill>
                <a:uFillTx/>
                <a:latin typeface="Consolas"/>
                <a:ea typeface="Arial"/>
              </a:rPr>
              <a:t>startTime</a:t>
            </a:r>
            <a:r>
              <a:rPr b="0" lang="fr-FR" sz="1400" strike="noStrike" u="none">
                <a:solidFill>
                  <a:schemeClr val="dk1"/>
                </a:solidFill>
                <a:uFillTx/>
                <a:latin typeface="Consolas"/>
                <a:ea typeface="Arial"/>
              </a:rPr>
              <a:t>; </a:t>
            </a:r>
            <a:r>
              <a:rPr b="0" lang="fr-FR" sz="1400" strike="noStrike" u="none">
                <a:solidFill>
                  <a:srgbClr val="3f7f5f"/>
                </a:solidFill>
                <a:uFillTx/>
                <a:latin typeface="Consolas"/>
                <a:ea typeface="Arial"/>
              </a:rPr>
              <a:t>// en nanosecondes</a:t>
            </a:r>
            <a:endParaRPr b="0" lang="fr-FR" sz="140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p:txBody>
      </p:sp>
      <p:sp>
        <p:nvSpPr>
          <p:cNvPr id="725" name="PlaceHolder 3"/>
          <p:cNvSpPr>
            <a:spLocks noGrp="1"/>
          </p:cNvSpPr>
          <p:nvPr>
            <p:ph type="sldNum" idx="27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EE55949-6E23-4811-9A4D-3A502E547CC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26" name="PlaceHolder 4"/>
          <p:cNvSpPr>
            <a:spLocks noGrp="1"/>
          </p:cNvSpPr>
          <p:nvPr>
            <p:ph type="ftr" idx="27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eXtrem Programming</a:t>
            </a:r>
            <a:endParaRPr b="0" lang="fr-FR" sz="2550" strike="noStrike" u="none">
              <a:solidFill>
                <a:schemeClr val="dk1"/>
              </a:solidFill>
              <a:uFillTx/>
              <a:latin typeface="Arial"/>
            </a:endParaRPr>
          </a:p>
        </p:txBody>
      </p:sp>
      <p:sp>
        <p:nvSpPr>
          <p:cNvPr id="146" name="PlaceHolder 2"/>
          <p:cNvSpPr>
            <a:spLocks noGrp="1"/>
          </p:cNvSpPr>
          <p:nvPr>
            <p:ph type="sldNum" idx="4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1422E9D-3000-4A2E-9249-D53257100EA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47" name="PlaceHolder 3"/>
          <p:cNvSpPr>
            <a:spLocks noGrp="1"/>
          </p:cNvSpPr>
          <p:nvPr>
            <p:ph type="ftr" idx="4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148" name="Image 1" descr="Why eXtreme Programming works ? (Lean Software Development part 2) |  Philippe Bourgau's XP Coaching Blog"/>
          <p:cNvPicPr/>
          <p:nvPr/>
        </p:nvPicPr>
        <p:blipFill>
          <a:blip r:embed="rId1"/>
          <a:stretch/>
        </p:blipFill>
        <p:spPr>
          <a:xfrm>
            <a:off x="882360" y="1003680"/>
            <a:ext cx="4964400" cy="3723120"/>
          </a:xfrm>
          <a:prstGeom prst="rect">
            <a:avLst/>
          </a:prstGeom>
          <a:noFill/>
          <a:ln w="0">
            <a:noFill/>
          </a:ln>
        </p:spPr>
      </p:pic>
    </p:spTree>
  </p:cSld>
  <p:transition>
    <p:blinds dir="horz"/>
  </p:transition>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Utiliser Visual VM</a:t>
            </a:r>
            <a:endParaRPr b="0" lang="fr-FR" sz="2550" strike="noStrike" u="none">
              <a:solidFill>
                <a:schemeClr val="dk1"/>
              </a:solidFill>
              <a:uFillTx/>
              <a:latin typeface="Arial"/>
            </a:endParaRPr>
          </a:p>
        </p:txBody>
      </p:sp>
      <p:sp>
        <p:nvSpPr>
          <p:cNvPr id="728" name="PlaceHolder 2"/>
          <p:cNvSpPr>
            <a:spLocks noGrp="1"/>
          </p:cNvSpPr>
          <p:nvPr>
            <p:ph/>
          </p:nvPr>
        </p:nvSpPr>
        <p:spPr>
          <a:xfrm>
            <a:off x="323640" y="915480"/>
            <a:ext cx="784836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Objectif : Identifier les fuites mémoires et les goulets d’étranglements CPU</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800" strike="noStrike" u="none">
                <a:solidFill>
                  <a:schemeClr val="dk1"/>
                </a:solidFill>
                <a:uFillTx/>
                <a:latin typeface="Arial"/>
              </a:rPr>
              <a:t>Il est Open Source et gratuit</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sng">
                <a:solidFill>
                  <a:schemeClr val="dk1"/>
                </a:solidFill>
                <a:uFillTx/>
                <a:latin typeface="Arial"/>
                <a:hlinkClick r:id="rId1"/>
              </a:rPr>
              <a:t>https://visualvm.github.io/index.html</a:t>
            </a:r>
            <a:r>
              <a:rPr b="0" lang="fr-FR" sz="2400" strike="noStrike" u="none">
                <a:solidFill>
                  <a:schemeClr val="dk1"/>
                </a:solidFill>
                <a:uFillTx/>
                <a:latin typeface="Arial"/>
              </a:rPr>
              <a:t> </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rPr>
              <a:t> </a:t>
            </a:r>
            <a:endParaRPr b="0" lang="fr-FR" sz="2000" strike="noStrike" u="none">
              <a:solidFill>
                <a:schemeClr val="dk1"/>
              </a:solidFill>
              <a:uFillTx/>
              <a:latin typeface="Arial"/>
            </a:endParaRPr>
          </a:p>
        </p:txBody>
      </p:sp>
      <p:sp>
        <p:nvSpPr>
          <p:cNvPr id="729" name="PlaceHolder 3"/>
          <p:cNvSpPr>
            <a:spLocks noGrp="1"/>
          </p:cNvSpPr>
          <p:nvPr>
            <p:ph type="sldNum" idx="27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29FCD37-DBFC-4C99-8CEA-DB8ACAD95BC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30" name="PlaceHolder 4"/>
          <p:cNvSpPr>
            <a:spLocks noGrp="1"/>
          </p:cNvSpPr>
          <p:nvPr>
            <p:ph type="ftr" idx="27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Visual VM dans votre IDE</a:t>
            </a:r>
            <a:endParaRPr b="0" lang="fr-FR" sz="2550" strike="noStrike" u="none">
              <a:solidFill>
                <a:schemeClr val="dk1"/>
              </a:solidFill>
              <a:uFillTx/>
              <a:latin typeface="Arial"/>
            </a:endParaRPr>
          </a:p>
        </p:txBody>
      </p:sp>
      <p:sp>
        <p:nvSpPr>
          <p:cNvPr id="732" name="PlaceHolder 2"/>
          <p:cNvSpPr>
            <a:spLocks noGrp="1"/>
          </p:cNvSpPr>
          <p:nvPr>
            <p:ph/>
          </p:nvPr>
        </p:nvSpPr>
        <p:spPr>
          <a:xfrm>
            <a:off x="323640" y="915480"/>
            <a:ext cx="784836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Visual VM s’intègre dans : </a:t>
            </a:r>
            <a:endParaRPr b="0" lang="fr-FR" sz="2800" strike="noStrike" u="none">
              <a:solidFill>
                <a:schemeClr val="dk1"/>
              </a:solidFill>
              <a:uFillTx/>
              <a:latin typeface="Arial"/>
            </a:endParaRPr>
          </a:p>
          <a:p>
            <a:pPr marL="457200" indent="-457200" defTabSz="914400">
              <a:lnSpc>
                <a:spcPct val="100000"/>
              </a:lnSpc>
              <a:spcAft>
                <a:spcPts val="499"/>
              </a:spcAft>
              <a:buClr>
                <a:srgbClr val="000000"/>
              </a:buClr>
              <a:buFont typeface="Arial"/>
              <a:buChar char="•"/>
              <a:tabLst>
                <a:tab algn="l" pos="0"/>
              </a:tabLst>
            </a:pPr>
            <a:r>
              <a:rPr b="0" lang="fr-FR" sz="2800" strike="noStrike" u="none">
                <a:solidFill>
                  <a:schemeClr val="dk1"/>
                </a:solidFill>
                <a:uFillTx/>
                <a:latin typeface="Arial"/>
              </a:rPr>
              <a:t>NetBeans</a:t>
            </a:r>
            <a:endParaRPr b="0" lang="fr-FR" sz="2800" strike="noStrike" u="none">
              <a:solidFill>
                <a:schemeClr val="dk1"/>
              </a:solidFill>
              <a:uFillTx/>
              <a:latin typeface="Arial"/>
            </a:endParaRPr>
          </a:p>
          <a:p>
            <a:pPr marL="457200" indent="-457200" defTabSz="914400">
              <a:lnSpc>
                <a:spcPct val="100000"/>
              </a:lnSpc>
              <a:spcAft>
                <a:spcPts val="499"/>
              </a:spcAft>
              <a:buClr>
                <a:srgbClr val="000000"/>
              </a:buClr>
              <a:buFont typeface="Arial"/>
              <a:buChar char="•"/>
              <a:tabLst>
                <a:tab algn="l" pos="0"/>
              </a:tabLst>
            </a:pPr>
            <a:r>
              <a:rPr b="0" lang="fr-FR" sz="2800" strike="noStrike" u="none">
                <a:solidFill>
                  <a:schemeClr val="dk1"/>
                </a:solidFill>
                <a:uFillTx/>
                <a:latin typeface="Arial"/>
              </a:rPr>
              <a:t>ItelliJ IDEA</a:t>
            </a:r>
            <a:endParaRPr b="0" lang="fr-FR" sz="2800" strike="noStrike" u="none">
              <a:solidFill>
                <a:schemeClr val="dk1"/>
              </a:solidFill>
              <a:uFillTx/>
              <a:latin typeface="Arial"/>
            </a:endParaRPr>
          </a:p>
          <a:p>
            <a:pPr marL="457200" indent="-457200" defTabSz="914400">
              <a:lnSpc>
                <a:spcPct val="100000"/>
              </a:lnSpc>
              <a:spcAft>
                <a:spcPts val="499"/>
              </a:spcAft>
              <a:buClr>
                <a:srgbClr val="000000"/>
              </a:buClr>
              <a:buFont typeface="Arial"/>
              <a:buChar char="•"/>
              <a:tabLst>
                <a:tab algn="l" pos="0"/>
              </a:tabLst>
            </a:pPr>
            <a:r>
              <a:rPr b="0" lang="fr-FR" sz="2800" strike="noStrike" u="none">
                <a:solidFill>
                  <a:schemeClr val="dk1"/>
                </a:solidFill>
                <a:uFillTx/>
                <a:latin typeface="Arial"/>
              </a:rPr>
              <a:t>Visual Studio Code</a:t>
            </a:r>
            <a:endParaRPr b="0" lang="fr-FR" sz="2800" strike="noStrike" u="none">
              <a:solidFill>
                <a:schemeClr val="dk1"/>
              </a:solidFill>
              <a:uFillTx/>
              <a:latin typeface="Arial"/>
            </a:endParaRPr>
          </a:p>
          <a:p>
            <a:pPr marL="457200" indent="-457200" defTabSz="914400">
              <a:lnSpc>
                <a:spcPct val="100000"/>
              </a:lnSpc>
              <a:spcAft>
                <a:spcPts val="499"/>
              </a:spcAft>
              <a:buClr>
                <a:srgbClr val="000000"/>
              </a:buClr>
              <a:buFont typeface="Arial"/>
              <a:buChar char="•"/>
              <a:tabLst>
                <a:tab algn="l" pos="0"/>
              </a:tabLst>
            </a:pPr>
            <a:r>
              <a:rPr b="0" lang="fr-FR" sz="2800" strike="noStrike" u="none">
                <a:solidFill>
                  <a:schemeClr val="dk1"/>
                </a:solidFill>
                <a:uFillTx/>
                <a:latin typeface="Arial"/>
              </a:rPr>
              <a:t>Eclipse</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800" strike="noStrike" u="sng">
                <a:solidFill>
                  <a:schemeClr val="dk1"/>
                </a:solidFill>
                <a:uFillTx/>
                <a:latin typeface="Arial"/>
                <a:hlinkClick r:id="rId1"/>
              </a:rPr>
              <a:t>https://visualvm.github.io/idesupport.html</a:t>
            </a:r>
            <a:r>
              <a:rPr b="0" lang="fr-FR" sz="2800" strike="noStrike" u="none">
                <a:solidFill>
                  <a:schemeClr val="dk1"/>
                </a:solidFill>
                <a:uFillTx/>
                <a:latin typeface="Arial"/>
              </a:rPr>
              <a:t> </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rPr>
              <a:t> </a:t>
            </a:r>
            <a:endParaRPr b="0" lang="fr-FR" sz="2000" strike="noStrike" u="none">
              <a:solidFill>
                <a:schemeClr val="dk1"/>
              </a:solidFill>
              <a:uFillTx/>
              <a:latin typeface="Arial"/>
            </a:endParaRPr>
          </a:p>
        </p:txBody>
      </p:sp>
      <p:sp>
        <p:nvSpPr>
          <p:cNvPr id="733" name="PlaceHolder 3"/>
          <p:cNvSpPr>
            <a:spLocks noGrp="1"/>
          </p:cNvSpPr>
          <p:nvPr>
            <p:ph type="sldNum" idx="28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BBD48DA-B491-497F-B84D-5063719F1D9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34" name="PlaceHolder 4"/>
          <p:cNvSpPr>
            <a:spLocks noGrp="1"/>
          </p:cNvSpPr>
          <p:nvPr>
            <p:ph type="ftr" idx="28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Visual VM dans Eclipse - Paramétrage</a:t>
            </a:r>
            <a:endParaRPr b="0" lang="fr-FR" sz="2550" strike="noStrike" u="none">
              <a:solidFill>
                <a:schemeClr val="dk1"/>
              </a:solidFill>
              <a:uFillTx/>
              <a:latin typeface="Arial"/>
            </a:endParaRPr>
          </a:p>
        </p:txBody>
      </p:sp>
      <p:sp>
        <p:nvSpPr>
          <p:cNvPr id="736" name="PlaceHolder 2"/>
          <p:cNvSpPr>
            <a:spLocks noGrp="1"/>
          </p:cNvSpPr>
          <p:nvPr>
            <p:ph/>
          </p:nvPr>
        </p:nvSpPr>
        <p:spPr>
          <a:xfrm>
            <a:off x="323640" y="915480"/>
            <a:ext cx="861012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Times New Roman"/>
                <a:ea typeface="Times New Roman"/>
              </a:rPr>
              <a:t>Il faut le saisir en choisissant le menu « </a:t>
            </a:r>
            <a:r>
              <a:rPr b="1" lang="fr-FR" sz="1800" strike="noStrike" u="none">
                <a:solidFill>
                  <a:schemeClr val="dk1"/>
                </a:solidFill>
                <a:uFillTx/>
                <a:latin typeface="Times New Roman"/>
                <a:ea typeface="Times New Roman"/>
              </a:rPr>
              <a:t>Window \ Préférences</a:t>
            </a:r>
            <a:r>
              <a:rPr b="0" lang="fr-FR" sz="1800" strike="noStrike" u="none">
                <a:solidFill>
                  <a:schemeClr val="dk1"/>
                </a:solidFill>
                <a:uFillTx/>
                <a:latin typeface="Times New Roman"/>
                <a:ea typeface="Times New Roman"/>
              </a:rPr>
              <a:t> », puis « </a:t>
            </a:r>
            <a:r>
              <a:rPr b="1" lang="fr-FR" sz="1800" strike="noStrike" u="none">
                <a:solidFill>
                  <a:schemeClr val="dk1"/>
                </a:solidFill>
                <a:uFillTx/>
                <a:latin typeface="Times New Roman"/>
                <a:ea typeface="Times New Roman"/>
              </a:rPr>
              <a:t>Run / Debug \ Launching \ VisualVM configuration</a:t>
            </a:r>
            <a:r>
              <a:rPr b="0" lang="fr-FR" sz="1800" strike="noStrike" u="none">
                <a:solidFill>
                  <a:schemeClr val="dk1"/>
                </a:solidFill>
                <a:uFillTx/>
                <a:latin typeface="Times New Roman"/>
                <a:ea typeface="Times New Roman"/>
              </a:rPr>
              <a:t> », indiquer le </a:t>
            </a:r>
            <a:r>
              <a:rPr b="1" lang="en-US" sz="1800" strike="noStrike" u="none">
                <a:solidFill>
                  <a:schemeClr val="dk1"/>
                </a:solidFill>
                <a:uFillTx/>
                <a:latin typeface="Times New Roman"/>
                <a:ea typeface="Times New Roman"/>
              </a:rPr>
              <a:t>Visual VM Executable</a:t>
            </a:r>
            <a:r>
              <a:rPr b="0" lang="en-US" sz="1800" strike="noStrike" u="none">
                <a:solidFill>
                  <a:schemeClr val="dk1"/>
                </a:solidFill>
                <a:uFillTx/>
                <a:latin typeface="Times New Roman"/>
                <a:ea typeface="Times New Roman"/>
              </a:rPr>
              <a:t> (par exemple : C:\Programs_Java\VisualVM\visualvm_22\bin\jvisualvm.exe)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737" name="PlaceHolder 3"/>
          <p:cNvSpPr>
            <a:spLocks noGrp="1"/>
          </p:cNvSpPr>
          <p:nvPr>
            <p:ph type="sldNum" idx="28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03A0A35-2F81-4535-9EF5-C0140CFD465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38" name="PlaceHolder 4"/>
          <p:cNvSpPr>
            <a:spLocks noGrp="1"/>
          </p:cNvSpPr>
          <p:nvPr>
            <p:ph type="ftr" idx="28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739" name="Image 1" descr=""/>
          <p:cNvPicPr/>
          <p:nvPr/>
        </p:nvPicPr>
        <p:blipFill>
          <a:blip r:embed="rId1"/>
          <a:stretch/>
        </p:blipFill>
        <p:spPr>
          <a:xfrm>
            <a:off x="3980880" y="1848600"/>
            <a:ext cx="4835520" cy="2953800"/>
          </a:xfrm>
          <a:prstGeom prst="rect">
            <a:avLst/>
          </a:prstGeom>
          <a:noFill/>
          <a:ln w="0">
            <a:noFill/>
          </a:ln>
        </p:spPr>
      </p:pic>
    </p:spTree>
  </p:cSld>
  <p:transition>
    <p:blinds dir="horz"/>
  </p:transition>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Visual VM dans Eclipse - Lancement</a:t>
            </a:r>
            <a:endParaRPr b="0" lang="fr-FR" sz="2550" strike="noStrike" u="none">
              <a:solidFill>
                <a:schemeClr val="dk1"/>
              </a:solidFill>
              <a:uFillTx/>
              <a:latin typeface="Arial"/>
            </a:endParaRPr>
          </a:p>
        </p:txBody>
      </p:sp>
      <p:sp>
        <p:nvSpPr>
          <p:cNvPr id="741" name="PlaceHolder 2"/>
          <p:cNvSpPr>
            <a:spLocks noGrp="1"/>
          </p:cNvSpPr>
          <p:nvPr>
            <p:ph/>
          </p:nvPr>
        </p:nvSpPr>
        <p:spPr>
          <a:xfrm>
            <a:off x="323640" y="915480"/>
            <a:ext cx="861012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en-US" sz="1800" strike="noStrike" u="none">
                <a:solidFill>
                  <a:schemeClr val="dk1"/>
                </a:solidFill>
                <a:uFillTx/>
                <a:latin typeface="Times New Roman"/>
                <a:ea typeface="Times New Roman"/>
              </a:rPr>
              <a:t>Pour changer le lancement :</a:t>
            </a:r>
            <a:endParaRPr b="0" lang="fr-FR" sz="1800" strike="noStrike" u="none">
              <a:solidFill>
                <a:schemeClr val="dk1"/>
              </a:solidFill>
              <a:uFillTx/>
              <a:latin typeface="Arial"/>
            </a:endParaRPr>
          </a:p>
        </p:txBody>
      </p:sp>
      <p:sp>
        <p:nvSpPr>
          <p:cNvPr id="742" name="PlaceHolder 3"/>
          <p:cNvSpPr>
            <a:spLocks noGrp="1"/>
          </p:cNvSpPr>
          <p:nvPr>
            <p:ph type="sldNum" idx="28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112D2CB-E68A-40B9-9B3B-63D32AAF308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43" name="PlaceHolder 4"/>
          <p:cNvSpPr>
            <a:spLocks noGrp="1"/>
          </p:cNvSpPr>
          <p:nvPr>
            <p:ph type="ftr" idx="28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744" name="Image 1" descr=""/>
          <p:cNvPicPr/>
          <p:nvPr/>
        </p:nvPicPr>
        <p:blipFill>
          <a:blip r:embed="rId1"/>
          <a:stretch/>
        </p:blipFill>
        <p:spPr>
          <a:xfrm>
            <a:off x="109800" y="1628640"/>
            <a:ext cx="3342960" cy="1885680"/>
          </a:xfrm>
          <a:prstGeom prst="rect">
            <a:avLst/>
          </a:prstGeom>
          <a:noFill/>
          <a:ln w="0">
            <a:noFill/>
          </a:ln>
        </p:spPr>
      </p:pic>
      <p:pic>
        <p:nvPicPr>
          <p:cNvPr id="745" name="Image 1" descr=""/>
          <p:cNvPicPr/>
          <p:nvPr/>
        </p:nvPicPr>
        <p:blipFill>
          <a:blip r:embed="rId2"/>
          <a:stretch/>
        </p:blipFill>
        <p:spPr>
          <a:xfrm>
            <a:off x="3846600" y="630360"/>
            <a:ext cx="4407840" cy="4098240"/>
          </a:xfrm>
          <a:prstGeom prst="rect">
            <a:avLst/>
          </a:prstGeom>
          <a:noFill/>
          <a:ln w="0">
            <a:noFill/>
          </a:ln>
        </p:spPr>
      </p:pic>
    </p:spTree>
  </p:cSld>
  <p:transition>
    <p:blinds dir="horz"/>
  </p:transition>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NumEcoDiag</a:t>
            </a:r>
            <a:endParaRPr b="0" lang="fr-FR" sz="2550" strike="noStrike" u="none">
              <a:solidFill>
                <a:schemeClr val="dk1"/>
              </a:solidFill>
              <a:uFillTx/>
              <a:latin typeface="Arial"/>
            </a:endParaRPr>
          </a:p>
        </p:txBody>
      </p:sp>
      <p:sp>
        <p:nvSpPr>
          <p:cNvPr id="747" name="PlaceHolder 2"/>
          <p:cNvSpPr>
            <a:spLocks noGrp="1"/>
          </p:cNvSpPr>
          <p:nvPr>
            <p:ph/>
          </p:nvPr>
        </p:nvSpPr>
        <p:spPr>
          <a:xfrm>
            <a:off x="323640" y="915480"/>
            <a:ext cx="875088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Objectif : NumEcoDiag vous permet d’évaluer facilement l’écoconception de votre service ou produit numérique (front). Développé par la MiNumEco, il se base sur les 79 critères du Référentiel Général d’Écoconception de Services Numériques (RGESN)</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sng">
                <a:solidFill>
                  <a:schemeClr val="dk1"/>
                </a:solidFill>
                <a:uFillTx/>
                <a:latin typeface="Arial"/>
                <a:hlinkClick r:id="rId1"/>
              </a:rPr>
              <a:t>https://ecoresponsable.numerique.gouv.fr/ressources/documents-reference/referentiel-general-ecoconception/numecodiag/</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400" strike="noStrike" u="none">
                <a:solidFill>
                  <a:schemeClr val="dk1"/>
                </a:solidFill>
                <a:uFillTx/>
                <a:latin typeface="Arial"/>
              </a:rPr>
              <a:t> </a:t>
            </a:r>
            <a:endParaRPr b="0" lang="fr-FR" sz="1400" strike="noStrike" u="none">
              <a:solidFill>
                <a:schemeClr val="dk1"/>
              </a:solidFill>
              <a:uFillTx/>
              <a:latin typeface="Arial"/>
            </a:endParaRPr>
          </a:p>
        </p:txBody>
      </p:sp>
      <p:sp>
        <p:nvSpPr>
          <p:cNvPr id="748" name="PlaceHolder 3"/>
          <p:cNvSpPr>
            <a:spLocks noGrp="1"/>
          </p:cNvSpPr>
          <p:nvPr>
            <p:ph type="sldNum" idx="28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94199EF-F1F0-49D3-9370-842164B90D7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49" name="PlaceHolder 4"/>
          <p:cNvSpPr>
            <a:spLocks noGrp="1"/>
          </p:cNvSpPr>
          <p:nvPr>
            <p:ph type="ftr" idx="28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750" name="Image 2" descr=""/>
          <p:cNvPicPr/>
          <p:nvPr/>
        </p:nvPicPr>
        <p:blipFill>
          <a:blip r:embed="rId2"/>
          <a:stretch/>
        </p:blipFill>
        <p:spPr>
          <a:xfrm>
            <a:off x="5799960" y="3580560"/>
            <a:ext cx="2341440" cy="1521000"/>
          </a:xfrm>
          <a:prstGeom prst="rect">
            <a:avLst/>
          </a:prstGeom>
          <a:noFill/>
          <a:ln w="0">
            <a:noFill/>
          </a:ln>
        </p:spPr>
      </p:pic>
    </p:spTree>
  </p:cSld>
  <p:transition>
    <p:blinds dir="horz"/>
  </p:transition>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Vers plus de numérique responsable...</a:t>
            </a:r>
            <a:endParaRPr b="0" lang="fr-FR" sz="2550" strike="noStrike" u="none">
              <a:solidFill>
                <a:schemeClr val="dk1"/>
              </a:solidFill>
              <a:uFillTx/>
              <a:latin typeface="Arial"/>
            </a:endParaRPr>
          </a:p>
        </p:txBody>
      </p:sp>
      <p:sp>
        <p:nvSpPr>
          <p:cNvPr id="752" name="PlaceHolder 2"/>
          <p:cNvSpPr>
            <a:spLocks noGrp="1"/>
          </p:cNvSpPr>
          <p:nvPr>
            <p:ph type="sldNum" idx="288"/>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2C13A278-A507-4341-94EC-47561F27931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53" name="PlaceHolder 3"/>
          <p:cNvSpPr>
            <a:spLocks noGrp="1"/>
          </p:cNvSpPr>
          <p:nvPr>
            <p:ph type="ftr" idx="289"/>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54" name="ZoneTexte 60"/>
          <p:cNvSpPr/>
          <p:nvPr/>
        </p:nvSpPr>
        <p:spPr>
          <a:xfrm>
            <a:off x="464400" y="843120"/>
            <a:ext cx="3824280" cy="424800"/>
          </a:xfrm>
          <a:prstGeom prst="rect">
            <a:avLst/>
          </a:prstGeom>
          <a:noFill/>
          <a:ln w="0">
            <a:solidFill>
              <a:srgbClr val="ffffff"/>
            </a:solidFill>
          </a:ln>
        </p:spPr>
        <p:style>
          <a:lnRef idx="0"/>
          <a:fillRef idx="0"/>
          <a:effectRef idx="0"/>
          <a:fontRef idx="minor"/>
        </p:style>
        <p:txBody>
          <a:bodyPr numCol="1" spcCol="0" lIns="90000" rIns="90000" tIns="45000" bIns="45000" anchor="t">
            <a:spAutoFit/>
          </a:bodyPr>
          <a:p>
            <a:pPr defTabSz="914400">
              <a:lnSpc>
                <a:spcPct val="100000"/>
              </a:lnSpc>
            </a:pPr>
            <a:endParaRPr b="0" lang="fr-FR" sz="1100" strike="noStrike" u="none">
              <a:solidFill>
                <a:srgbClr val="000000"/>
              </a:solidFill>
              <a:uFillTx/>
              <a:latin typeface="Arial"/>
            </a:endParaRPr>
          </a:p>
          <a:p>
            <a:pPr defTabSz="914400">
              <a:lnSpc>
                <a:spcPct val="100000"/>
              </a:lnSpc>
            </a:pPr>
            <a:endParaRPr b="0" lang="fr-FR" sz="1100" strike="noStrike" u="none">
              <a:solidFill>
                <a:srgbClr val="000000"/>
              </a:solidFill>
              <a:uFillTx/>
              <a:latin typeface="Arial"/>
            </a:endParaRPr>
          </a:p>
        </p:txBody>
      </p:sp>
      <p:sp>
        <p:nvSpPr>
          <p:cNvPr id="755" name="ZoneTexte 61"/>
          <p:cNvSpPr/>
          <p:nvPr/>
        </p:nvSpPr>
        <p:spPr>
          <a:xfrm>
            <a:off x="5022000" y="1171440"/>
            <a:ext cx="2738520" cy="36360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endParaRPr b="0" lang="fr-FR" sz="1800" strike="noStrike" u="none">
              <a:solidFill>
                <a:srgbClr val="000000"/>
              </a:solidFill>
              <a:uFillTx/>
              <a:latin typeface="Arial"/>
              <a:ea typeface="DejaVu Sans"/>
            </a:endParaRPr>
          </a:p>
        </p:txBody>
      </p:sp>
      <p:graphicFrame>
        <p:nvGraphicFramePr>
          <p:cNvPr id="756" name="Tableau 155"/>
          <p:cNvGraphicFramePr/>
          <p:nvPr/>
        </p:nvGraphicFramePr>
        <p:xfrm>
          <a:off x="360000" y="607320"/>
          <a:ext cx="8459280" cy="4014000"/>
        </p:xfrm>
        <a:graphic>
          <a:graphicData uri="http://schemas.openxmlformats.org/drawingml/2006/table">
            <a:tbl>
              <a:tblPr/>
              <a:tblGrid>
                <a:gridCol w="2113920"/>
                <a:gridCol w="2113920"/>
                <a:gridCol w="2115000"/>
                <a:gridCol w="2116800"/>
              </a:tblGrid>
              <a:tr h="441360">
                <a:tc>
                  <a:txBody>
                    <a:bodyPr lIns="36000" rIns="36000" anchor="t">
                      <a:noAutofit/>
                    </a:bodyPr>
                    <a:p>
                      <a:endParaRPr b="0" lang="fr-FR" sz="1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1100" strike="noStrike" u="none">
                          <a:solidFill>
                            <a:schemeClr val="dk1"/>
                          </a:solidFill>
                          <a:uFillTx/>
                          <a:latin typeface="Arial"/>
                          <a:ea typeface="Arial"/>
                        </a:rPr>
                        <a:t>Avantage</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1100" strike="noStrike" u="none">
                          <a:solidFill>
                            <a:schemeClr val="dk1"/>
                          </a:solidFill>
                          <a:uFillTx/>
                          <a:latin typeface="Arial"/>
                          <a:ea typeface="Arial"/>
                        </a:rPr>
                        <a:t>Inconvénient</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1800" strike="noStrike" u="none">
                          <a:solidFill>
                            <a:srgbClr val="000000"/>
                          </a:solidFill>
                          <a:uFillTx/>
                          <a:latin typeface="Arial"/>
                        </a:rPr>
                        <a:t>Cas d’usage</a:t>
                      </a:r>
                      <a:endParaRPr b="0" lang="fr-FR" sz="1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1360">
                <a:tc>
                  <a:txBody>
                    <a:bodyPr lIns="36000" rIns="36000" anchor="t">
                      <a:noAutofit/>
                    </a:bodyPr>
                    <a:p>
                      <a:pPr defTabSz="914400">
                        <a:lnSpc>
                          <a:spcPct val="100000"/>
                        </a:lnSpc>
                      </a:pPr>
                      <a:r>
                        <a:rPr b="0" lang="fr-FR" sz="1100" strike="noStrike" u="none">
                          <a:solidFill>
                            <a:schemeClr val="dk1"/>
                          </a:solidFill>
                          <a:uFillTx/>
                          <a:latin typeface="Arial"/>
                          <a:ea typeface="Arial"/>
                        </a:rPr>
                        <a:t>Barmetal</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Performances maximales, car il n'y a pas de couche d'abstraction.</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Moins de surcharge comparée aux autres solutions.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Contrôle total sur le matériel.</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Moins de flexibilité (pas de virtualisation).</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Gestion complexe en cas de défaillance matériel.</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Difficile à scaler rapidement.</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Idéal pour des applications très sensibles à la performance.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Environnements où la virtualisation n'est pas nécessaire.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Utilisé pour des workloads spécifiques nécessitant des ressources dédiées.</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1360">
                <a:tc>
                  <a:txBody>
                    <a:bodyPr lIns="36000" rIns="36000" anchor="t">
                      <a:noAutofit/>
                    </a:bodyPr>
                    <a:p>
                      <a:pPr defTabSz="914400">
                        <a:lnSpc>
                          <a:spcPct val="100000"/>
                        </a:lnSpc>
                      </a:pPr>
                      <a:r>
                        <a:rPr b="0" lang="fr-FR" sz="1100" strike="noStrike" u="none">
                          <a:solidFill>
                            <a:schemeClr val="dk1"/>
                          </a:solidFill>
                          <a:uFillTx/>
                          <a:latin typeface="Arial"/>
                          <a:ea typeface="Arial"/>
                        </a:rPr>
                        <a:t>Barmetal + vm</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Virtualisation permettant un meilleur isolement des environnements.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Flexibilité pour déployer plusieurs systèmes d’exploitation sur un même matériel.</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Facilité de gestion et de maintenance.</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Surcharge liée à la virtualisation, ce qui peut affecter les performances.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Complexité accrue dans la gestion des ressources.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Moins de contrôle direct sur le matériel.</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Environnements de test et développement.</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Data centers nécessitant l’exécution de multiples systèmes avec une gestion centralisée.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Application d'entreprises avec des besoins modérés en performance.</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515160">
                <a:tc>
                  <a:txBody>
                    <a:bodyPr lIns="36000" rIns="36000" anchor="t">
                      <a:noAutofit/>
                    </a:bodyPr>
                    <a:p>
                      <a:pPr defTabSz="914400">
                        <a:lnSpc>
                          <a:spcPct val="100000"/>
                        </a:lnSpc>
                      </a:pPr>
                      <a:r>
                        <a:rPr b="0" lang="fr-FR" sz="1100" strike="noStrike" u="none">
                          <a:solidFill>
                            <a:schemeClr val="dk1"/>
                          </a:solidFill>
                          <a:uFillTx/>
                          <a:latin typeface="Arial"/>
                          <a:ea typeface="Arial"/>
                        </a:rPr>
                        <a:t>Barmetal + vm + conteneur</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Combine les avantages de la virtualisation et des conteneurs pour une flexibilité maximale.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Meilleure utilisation des ressources grâce aux conteneurs.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Idéal pour des architectures microservices.</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Configuration et gestion plus complexes.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Risques de surcharge, notamment avec l'ajout de plusieurs couches de virtualisation.</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Problèmes de compatibilité entre certaines technologies.</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Déploiement d’applications cloud natives.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Systèmes nécessitant des environnements isolés mais flexibles (par exemple, devops).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Plateformes qui doivent scaler rapidement tout en maximisant l’utilisation des ressources.</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500760">
                <a:tc>
                  <a:txBody>
                    <a:bodyPr lIns="36000" rIns="36000" anchor="t">
                      <a:noAutofit/>
                    </a:bodyPr>
                    <a:p>
                      <a:pPr defTabSz="914400">
                        <a:lnSpc>
                          <a:spcPct val="100000"/>
                        </a:lnSpc>
                      </a:pPr>
                      <a:r>
                        <a:rPr b="0" lang="fr-FR" sz="1100" strike="noStrike" u="none">
                          <a:solidFill>
                            <a:schemeClr val="dk1"/>
                          </a:solidFill>
                          <a:uFillTx/>
                          <a:latin typeface="Arial"/>
                          <a:ea typeface="Arial"/>
                        </a:rPr>
                        <a:t>Barmetal + conteneur</a:t>
                      </a:r>
                      <a:endParaRPr b="0" lang="fr-FR" sz="11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Moins de surcharge que la virtualisation complète.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Haute densité de déploiement d'applications sur le même matériel.</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Idéal pour des environnements microservices et des applications cloud natives.</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Moins de sécurité et d’isolement que les machines virtuelles.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Gestion plus difficile de la configuration et de la mise à l’échelle.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Peut ne pas convenir pour toutes les applications (par exemple, celles qui nécessitent un environnement complet).</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 Plateformes de développement et de production pour des applications basées sur des conteneurs.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Services nécessitant une scalabilité rapide.</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 Microservices dans des architectures flexibles.</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Tree>
  </p:cSld>
  <p:transition>
    <p:blinds dir="horz"/>
  </p:transition>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PlaceHolder 1"/>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ea typeface="Microsoft YaHei"/>
              </a:rPr>
              <a:t>Vers plus de numérique responsable...</a:t>
            </a:r>
            <a:endParaRPr b="0" lang="fr-FR" sz="2550" strike="noStrike" u="none">
              <a:solidFill>
                <a:schemeClr val="dk1"/>
              </a:solidFill>
              <a:uFillTx/>
              <a:latin typeface="Arial"/>
            </a:endParaRPr>
          </a:p>
        </p:txBody>
      </p:sp>
      <p:sp>
        <p:nvSpPr>
          <p:cNvPr id="758" name="PlaceHolder 2"/>
          <p:cNvSpPr>
            <a:spLocks noGrp="1"/>
          </p:cNvSpPr>
          <p:nvPr>
            <p:ph type="sldNum" idx="290"/>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4E55B536-2749-40AE-A3F6-13CABC4E52C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59" name="PlaceHolder 3"/>
          <p:cNvSpPr>
            <a:spLocks noGrp="1"/>
          </p:cNvSpPr>
          <p:nvPr>
            <p:ph type="ftr" idx="291"/>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60" name="ZoneTexte 62"/>
          <p:cNvSpPr/>
          <p:nvPr/>
        </p:nvSpPr>
        <p:spPr>
          <a:xfrm>
            <a:off x="464400" y="843120"/>
            <a:ext cx="3824280" cy="257400"/>
          </a:xfrm>
          <a:prstGeom prst="rect">
            <a:avLst/>
          </a:prstGeom>
          <a:noFill/>
          <a:ln w="0">
            <a:solidFill>
              <a:srgbClr val="ffffff"/>
            </a:solidFill>
          </a:ln>
        </p:spPr>
        <p:style>
          <a:lnRef idx="0"/>
          <a:fillRef idx="0"/>
          <a:effectRef idx="0"/>
          <a:fontRef idx="minor"/>
        </p:style>
        <p:txBody>
          <a:bodyPr numCol="1" spcCol="0" lIns="90000" rIns="90000" tIns="45000" bIns="45000" anchor="t">
            <a:spAutoFit/>
          </a:bodyPr>
          <a:p>
            <a:pPr defTabSz="914400">
              <a:lnSpc>
                <a:spcPct val="100000"/>
              </a:lnSpc>
            </a:pPr>
            <a:r>
              <a:rPr b="0" lang="fr-FR" sz="1100" strike="noStrike" u="none">
                <a:solidFill>
                  <a:schemeClr val="dk1"/>
                </a:solidFill>
                <a:uFillTx/>
                <a:latin typeface="Arial"/>
                <a:ea typeface="Arial"/>
              </a:rPr>
              <a:t>Etat des lieux du produit atelier de conception à l'INSEE</a:t>
            </a:r>
            <a:endParaRPr b="0" lang="fr-FR" sz="1100" strike="noStrike" u="none">
              <a:solidFill>
                <a:srgbClr val="000000"/>
              </a:solidFill>
              <a:uFillTx/>
              <a:latin typeface="Arial"/>
            </a:endParaRPr>
          </a:p>
        </p:txBody>
      </p:sp>
      <p:sp>
        <p:nvSpPr>
          <p:cNvPr id="761" name="ZoneTexte 63"/>
          <p:cNvSpPr/>
          <p:nvPr/>
        </p:nvSpPr>
        <p:spPr>
          <a:xfrm>
            <a:off x="464400" y="3436200"/>
            <a:ext cx="7224840" cy="1186920"/>
          </a:xfrm>
          <a:prstGeom prst="rect">
            <a:avLst/>
          </a:prstGeom>
          <a:noFill/>
          <a:ln w="0">
            <a:noFill/>
          </a:ln>
        </p:spPr>
        <p:style>
          <a:lnRef idx="0"/>
          <a:fillRef idx="0"/>
          <a:effectRef idx="0"/>
          <a:fontRef idx="minor"/>
        </p:style>
        <p:txBody>
          <a:bodyPr numCol="1" spcCol="0" lIns="90000" rIns="90000" tIns="45000" bIns="45000" anchor="t">
            <a:spAutoFit/>
          </a:bodyPr>
          <a:p>
            <a:pPr marL="285840" indent="-285840" defTabSz="914400">
              <a:lnSpc>
                <a:spcPct val="100000"/>
              </a:lnSpc>
              <a:buClr>
                <a:srgbClr val="000000"/>
              </a:buClr>
              <a:buFont typeface="Arial"/>
              <a:buChar char="•"/>
            </a:pPr>
            <a:r>
              <a:rPr b="0" lang="fr-FR" sz="1200" strike="noStrike" u="none">
                <a:solidFill>
                  <a:schemeClr val="dk1"/>
                </a:solidFill>
                <a:uFillTx/>
                <a:latin typeface="Arial"/>
                <a:ea typeface="Arial"/>
              </a:rPr>
              <a:t>Les plateformes de recette et de développement sont nombreuses !</a:t>
            </a:r>
            <a:endParaRPr b="0" lang="fr-FR" sz="1200" strike="noStrike" u="none">
              <a:solidFill>
                <a:srgbClr val="000000"/>
              </a:solidFill>
              <a:uFillTx/>
              <a:latin typeface="Arial"/>
            </a:endParaRPr>
          </a:p>
          <a:p>
            <a:pPr defTabSz="914400">
              <a:lnSpc>
                <a:spcPct val="100000"/>
              </a:lnSpc>
            </a:pPr>
            <a:r>
              <a:rPr b="0" lang="fr-FR" sz="1200" strike="noStrike" u="none">
                <a:solidFill>
                  <a:schemeClr val="dk1"/>
                </a:solidFill>
                <a:uFillTx/>
                <a:latin typeface="Arial"/>
                <a:ea typeface="Arial"/>
              </a:rPr>
              <a:t>  </a:t>
            </a:r>
            <a:r>
              <a:rPr b="0" lang="fr-FR" sz="1200" strike="noStrike" u="none">
                <a:solidFill>
                  <a:schemeClr val="dk1"/>
                </a:solidFill>
                <a:uFillTx/>
                <a:latin typeface="Arial"/>
                <a:ea typeface="Arial"/>
              </a:rPr>
              <a:t>QF, QF1, QF2, DV, DV1, etc...</a:t>
            </a:r>
            <a:endParaRPr b="0" lang="fr-FR" sz="1200" strike="noStrike" u="none">
              <a:solidFill>
                <a:srgbClr val="000000"/>
              </a:solidFill>
              <a:uFillTx/>
              <a:latin typeface="Arial"/>
            </a:endParaRPr>
          </a:p>
          <a:p>
            <a:pPr marL="285840" indent="-285840" defTabSz="914400">
              <a:lnSpc>
                <a:spcPct val="100000"/>
              </a:lnSpc>
              <a:buClr>
                <a:srgbClr val="000000"/>
              </a:buClr>
              <a:buFont typeface="Arial"/>
              <a:buChar char="•"/>
            </a:pPr>
            <a:r>
              <a:rPr b="0" lang="fr-FR" sz="1200" strike="noStrike" u="none">
                <a:solidFill>
                  <a:schemeClr val="dk1"/>
                </a:solidFill>
                <a:uFillTx/>
                <a:latin typeface="Arial"/>
                <a:ea typeface="Arial"/>
              </a:rPr>
              <a:t>Beaucoup de VM qui tournent constamment pour un besoin d'usage moindre</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p:txBody>
      </p:sp>
      <p:pic>
        <p:nvPicPr>
          <p:cNvPr id="762" name="Image 36" descr="Une image contenant fils électriques, Ingénierie électronique, Appareils électroniques, fourniture d’électricité&#10;&#10;Description générée automatiquement"/>
          <p:cNvPicPr/>
          <p:nvPr/>
        </p:nvPicPr>
        <p:blipFill>
          <a:blip r:embed="rId1"/>
          <a:stretch/>
        </p:blipFill>
        <p:spPr>
          <a:xfrm>
            <a:off x="573840" y="1380960"/>
            <a:ext cx="2376720" cy="1733760"/>
          </a:xfrm>
          <a:prstGeom prst="rect">
            <a:avLst/>
          </a:prstGeom>
          <a:noFill/>
          <a:ln w="0">
            <a:noFill/>
          </a:ln>
        </p:spPr>
      </p:pic>
      <p:graphicFrame>
        <p:nvGraphicFramePr>
          <p:cNvPr id="763" name="Tableau 4"/>
          <p:cNvGraphicFramePr/>
          <p:nvPr/>
        </p:nvGraphicFramePr>
        <p:xfrm>
          <a:off x="3014640" y="1700280"/>
          <a:ext cx="6081840" cy="1409400"/>
        </p:xfrm>
        <a:graphic>
          <a:graphicData uri="http://schemas.openxmlformats.org/drawingml/2006/table">
            <a:tbl>
              <a:tblPr/>
              <a:tblGrid>
                <a:gridCol w="1180080"/>
                <a:gridCol w="1180080"/>
                <a:gridCol w="1180080"/>
                <a:gridCol w="1180080"/>
                <a:gridCol w="1361880"/>
              </a:tblGrid>
              <a:tr h="338040">
                <a:tc>
                  <a:txBody>
                    <a:bodyPr lIns="95040" rIns="95040" anchor="ctr">
                      <a:noAutofit/>
                    </a:bodyPr>
                    <a:p>
                      <a:pPr defTabSz="914400">
                        <a:lnSpc>
                          <a:spcPct val="100000"/>
                        </a:lnSpc>
                      </a:pPr>
                      <a:r>
                        <a:rPr b="0" lang="fr-FR" sz="1000" strike="noStrike" u="none">
                          <a:solidFill>
                            <a:schemeClr val="dk1"/>
                          </a:solidFill>
                          <a:uFillTx/>
                          <a:latin typeface="Arial"/>
                        </a:rPr>
                        <a:t>Environnement</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Nombre de VMs</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Data Base</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CPUs</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RAM total</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8040">
                <a:tc>
                  <a:txBody>
                    <a:bodyPr lIns="95040" rIns="95040" anchor="ctr">
                      <a:noAutofit/>
                    </a:bodyPr>
                    <a:p>
                      <a:pPr defTabSz="914400">
                        <a:lnSpc>
                          <a:spcPct val="100000"/>
                        </a:lnSpc>
                      </a:pPr>
                      <a:r>
                        <a:rPr b="1" lang="fr-FR" sz="1000" strike="noStrike" u="none">
                          <a:solidFill>
                            <a:schemeClr val="dk1"/>
                          </a:solidFill>
                          <a:uFillTx/>
                          <a:latin typeface="Arial"/>
                        </a:rPr>
                        <a:t>Developpement</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22</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30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95120">
                <a:tc>
                  <a:txBody>
                    <a:bodyPr lIns="95040" rIns="95040" anchor="ctr">
                      <a:noAutofit/>
                    </a:bodyPr>
                    <a:p>
                      <a:pPr defTabSz="914400">
                        <a:lnSpc>
                          <a:spcPct val="100000"/>
                        </a:lnSpc>
                      </a:pPr>
                      <a:r>
                        <a:rPr b="1" lang="fr-FR" sz="1000" strike="noStrike" u="none">
                          <a:solidFill>
                            <a:schemeClr val="dk1"/>
                          </a:solidFill>
                          <a:uFillTx/>
                          <a:latin typeface="Arial"/>
                        </a:rPr>
                        <a:t>Recette</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22</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30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95120">
                <a:tc>
                  <a:txBody>
                    <a:bodyPr lIns="95040" rIns="95040" anchor="ctr">
                      <a:noAutofit/>
                    </a:bodyPr>
                    <a:p>
                      <a:pPr defTabSz="914400">
                        <a:lnSpc>
                          <a:spcPct val="100000"/>
                        </a:lnSpc>
                      </a:pPr>
                      <a:r>
                        <a:rPr b="1" lang="fr-FR" sz="1000" strike="noStrike" u="none">
                          <a:solidFill>
                            <a:schemeClr val="dk1"/>
                          </a:solidFill>
                          <a:uFillTx/>
                          <a:latin typeface="Arial"/>
                        </a:rPr>
                        <a:t>Recette2</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7</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13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95120">
                <a:tc>
                  <a:txBody>
                    <a:bodyPr lIns="95040" rIns="95040" anchor="ctr">
                      <a:noAutofit/>
                    </a:bodyPr>
                    <a:p>
                      <a:pPr defTabSz="914400">
                        <a:lnSpc>
                          <a:spcPct val="100000"/>
                        </a:lnSpc>
                      </a:pPr>
                      <a:r>
                        <a:rPr b="1" lang="fr-FR" sz="1000" strike="noStrike" u="none">
                          <a:solidFill>
                            <a:schemeClr val="dk1"/>
                          </a:solidFill>
                          <a:uFillTx/>
                          <a:latin typeface="Arial"/>
                        </a:rPr>
                        <a:t>Total</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24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9</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51</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73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764" name="ZoneTexte 64"/>
          <p:cNvSpPr/>
          <p:nvPr/>
        </p:nvSpPr>
        <p:spPr>
          <a:xfrm>
            <a:off x="5022000" y="1171440"/>
            <a:ext cx="2738520" cy="363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en-US" sz="1800" strike="noStrike" u="none">
                <a:solidFill>
                  <a:schemeClr val="dk1"/>
                </a:solidFill>
                <a:uFillTx/>
                <a:latin typeface="-apple-system"/>
                <a:ea typeface="DejaVu Sans"/>
              </a:rPr>
              <a:t>Quelques chiffres</a:t>
            </a:r>
            <a:endParaRPr b="0" lang="fr-FR" sz="1800" strike="noStrike" u="none">
              <a:solidFill>
                <a:srgbClr val="000000"/>
              </a:solidFill>
              <a:uFillTx/>
              <a:latin typeface="Arial"/>
            </a:endParaRPr>
          </a:p>
        </p:txBody>
      </p:sp>
    </p:spTree>
  </p:cSld>
  <p:transition>
    <p:blinds dir="horz"/>
  </p:transition>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1696680" y="194040"/>
            <a:ext cx="730260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ea typeface="Microsoft YaHei"/>
              </a:rPr>
              <a:t>Vers plus de numérique responsable... Solutions ?</a:t>
            </a:r>
            <a:endParaRPr b="0" lang="fr-FR" sz="2550" strike="noStrike" u="none">
              <a:solidFill>
                <a:schemeClr val="dk1"/>
              </a:solidFill>
              <a:uFillTx/>
              <a:latin typeface="Arial"/>
            </a:endParaRPr>
          </a:p>
        </p:txBody>
      </p:sp>
      <p:sp>
        <p:nvSpPr>
          <p:cNvPr id="766" name="PlaceHolder 2"/>
          <p:cNvSpPr>
            <a:spLocks noGrp="1"/>
          </p:cNvSpPr>
          <p:nvPr>
            <p:ph type="sldNum" idx="292"/>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B933609D-BB7B-4971-9391-4F1F6716111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67" name="PlaceHolder 3"/>
          <p:cNvSpPr>
            <a:spLocks noGrp="1"/>
          </p:cNvSpPr>
          <p:nvPr>
            <p:ph type="ftr" idx="293"/>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68" name="ZoneTexte 65"/>
          <p:cNvSpPr/>
          <p:nvPr/>
        </p:nvSpPr>
        <p:spPr>
          <a:xfrm>
            <a:off x="492840" y="907200"/>
            <a:ext cx="7710480" cy="790920"/>
          </a:xfrm>
          <a:prstGeom prst="rect">
            <a:avLst/>
          </a:prstGeom>
          <a:noFill/>
          <a:ln w="0">
            <a:solidFill>
              <a:srgbClr val="ffffff"/>
            </a:solidFill>
          </a:ln>
        </p:spPr>
        <p:style>
          <a:lnRef idx="0"/>
          <a:fillRef idx="0"/>
          <a:effectRef idx="0"/>
          <a:fontRef idx="minor"/>
        </p:style>
        <p:txBody>
          <a:bodyPr numCol="1" spcCol="0" lIns="90000" rIns="90000" tIns="45000" bIns="45000" anchor="t">
            <a:spAutoFit/>
          </a:bodyPr>
          <a:p>
            <a:pPr marL="171360" indent="-171360" defTabSz="914400">
              <a:lnSpc>
                <a:spcPct val="100000"/>
              </a:lnSpc>
              <a:buClr>
                <a:srgbClr val="000000"/>
              </a:buClr>
              <a:buFont typeface="Arial"/>
              <a:buChar char="•"/>
            </a:pPr>
            <a:r>
              <a:rPr b="0" lang="fr-FR" sz="1100" strike="noStrike" u="none">
                <a:solidFill>
                  <a:schemeClr val="dk1"/>
                </a:solidFill>
                <a:uFillTx/>
                <a:latin typeface="Arial"/>
                <a:ea typeface="Arial"/>
              </a:rPr>
              <a:t>(Ré)Interrogation du besoin métier : recette2 supprimée (BDD et webapps)</a:t>
            </a:r>
            <a:endParaRPr b="0" lang="fr-FR" sz="1100" strike="noStrike" u="none">
              <a:solidFill>
                <a:srgbClr val="000000"/>
              </a:solidFill>
              <a:uFillTx/>
              <a:latin typeface="Arial"/>
            </a:endParaRPr>
          </a:p>
          <a:p>
            <a:pPr marL="171360" indent="-171360" defTabSz="914400">
              <a:lnSpc>
                <a:spcPct val="100000"/>
              </a:lnSpc>
              <a:buClr>
                <a:srgbClr val="000000"/>
              </a:buClr>
              <a:buFont typeface="Arial"/>
              <a:buChar char="•"/>
            </a:pPr>
            <a:r>
              <a:rPr b="0" lang="fr-FR" sz="1200" strike="noStrike" u="none">
                <a:solidFill>
                  <a:schemeClr val="dk1"/>
                </a:solidFill>
                <a:uFillTx/>
                <a:latin typeface="Arial"/>
                <a:ea typeface="Arial"/>
              </a:rPr>
              <a:t>Mutualisation des ressources : niveau BDD hors kubebernetes, toujours sur VM's</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fr-FR" sz="1200" strike="noStrike" u="none">
                <a:solidFill>
                  <a:schemeClr val="dk1"/>
                </a:solidFill>
                <a:uFillTx/>
                <a:latin typeface="Arial"/>
                <a:ea typeface="Arial"/>
              </a:rPr>
              <a:t>Passage à kubebernetes pour la partie applicative</a:t>
            </a:r>
            <a:endParaRPr b="0" lang="fr-FR" sz="1200" strike="noStrike" u="none">
              <a:solidFill>
                <a:srgbClr val="000000"/>
              </a:solidFill>
              <a:uFillTx/>
              <a:latin typeface="Arial"/>
            </a:endParaRPr>
          </a:p>
          <a:p>
            <a:pPr defTabSz="914400">
              <a:lnSpc>
                <a:spcPct val="100000"/>
              </a:lnSpc>
            </a:pPr>
            <a:endParaRPr b="0" lang="fr-FR" sz="1100" strike="noStrike" u="none">
              <a:solidFill>
                <a:srgbClr val="000000"/>
              </a:solidFill>
              <a:uFillTx/>
              <a:latin typeface="Arial"/>
            </a:endParaRPr>
          </a:p>
        </p:txBody>
      </p:sp>
      <p:graphicFrame>
        <p:nvGraphicFramePr>
          <p:cNvPr id="769" name="Tableau 5"/>
          <p:cNvGraphicFramePr/>
          <p:nvPr/>
        </p:nvGraphicFramePr>
        <p:xfrm>
          <a:off x="585720" y="2164680"/>
          <a:ext cx="8270640" cy="1223280"/>
        </p:xfrm>
        <a:graphic>
          <a:graphicData uri="http://schemas.openxmlformats.org/drawingml/2006/table">
            <a:tbl>
              <a:tblPr/>
              <a:tblGrid>
                <a:gridCol w="1654200"/>
                <a:gridCol w="1654200"/>
                <a:gridCol w="1654200"/>
                <a:gridCol w="1654200"/>
                <a:gridCol w="1654200"/>
              </a:tblGrid>
              <a:tr h="216000">
                <a:tc>
                  <a:txBody>
                    <a:bodyPr lIns="95040" rIns="95040" anchor="ctr">
                      <a:noAutofit/>
                    </a:bodyPr>
                    <a:p>
                      <a:pPr defTabSz="914400">
                        <a:lnSpc>
                          <a:spcPct val="100000"/>
                        </a:lnSpc>
                      </a:pPr>
                      <a:r>
                        <a:rPr b="0" lang="fr-FR" sz="1000" strike="noStrike" u="none">
                          <a:solidFill>
                            <a:schemeClr val="dk1"/>
                          </a:solidFill>
                          <a:uFillTx/>
                          <a:latin typeface="Arial"/>
                        </a:rPr>
                        <a:t>Environnement</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Nombre de Pod sur 6 VM</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Data Base (VM)</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CPUs</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RAM total</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44080">
                <a:tc>
                  <a:txBody>
                    <a:bodyPr lIns="95040" rIns="95040" anchor="ctr">
                      <a:noAutofit/>
                    </a:bodyPr>
                    <a:p>
                      <a:pPr defTabSz="914400">
                        <a:lnSpc>
                          <a:spcPct val="100000"/>
                        </a:lnSpc>
                      </a:pPr>
                      <a:r>
                        <a:rPr b="1" lang="fr-FR" sz="1000" strike="noStrike" u="none">
                          <a:solidFill>
                            <a:schemeClr val="dk1"/>
                          </a:solidFill>
                          <a:uFillTx/>
                          <a:latin typeface="Arial"/>
                        </a:rPr>
                        <a:t>Developpement</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4.5 / 22</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1.8 / 21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44080">
                <a:tc>
                  <a:txBody>
                    <a:bodyPr lIns="95040" rIns="95040" anchor="ctr">
                      <a:noAutofit/>
                    </a:bodyPr>
                    <a:p>
                      <a:pPr defTabSz="914400">
                        <a:lnSpc>
                          <a:spcPct val="100000"/>
                        </a:lnSpc>
                      </a:pPr>
                      <a:r>
                        <a:rPr b="1" lang="fr-FR" sz="1000" strike="noStrike" u="none">
                          <a:solidFill>
                            <a:schemeClr val="dk1"/>
                          </a:solidFill>
                          <a:uFillTx/>
                          <a:latin typeface="Arial"/>
                        </a:rPr>
                        <a:t>Recette</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4.5 / 22</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noStrike" u="none">
                          <a:solidFill>
                            <a:schemeClr val="dk1"/>
                          </a:solidFill>
                          <a:uFillTx/>
                          <a:latin typeface="Arial"/>
                        </a:rPr>
                        <a:t>1.8 / 21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44080">
                <a:tc>
                  <a:txBody>
                    <a:bodyPr lIns="95040" rIns="95040" anchor="ctr">
                      <a:noAutofit/>
                    </a:bodyPr>
                    <a:p>
                      <a:pPr defTabSz="914400">
                        <a:lnSpc>
                          <a:spcPct val="100000"/>
                        </a:lnSpc>
                      </a:pPr>
                      <a:r>
                        <a:rPr b="1" lang="fr-FR" sz="1000" strike="sngStrike" u="none">
                          <a:solidFill>
                            <a:schemeClr val="dk1"/>
                          </a:solidFill>
                          <a:uFillTx/>
                          <a:latin typeface="Arial"/>
                        </a:rPr>
                        <a:t>Recette2</a:t>
                      </a:r>
                      <a:endParaRPr b="0" lang="fr-FR" sz="1000" strike="sng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sngStrike" u="none">
                          <a:solidFill>
                            <a:schemeClr val="dk1"/>
                          </a:solidFill>
                          <a:uFillTx/>
                          <a:latin typeface="Arial"/>
                        </a:rPr>
                        <a:t>4</a:t>
                      </a:r>
                      <a:endParaRPr b="0" lang="fr-FR" sz="1000" strike="sng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sngStrike" u="none">
                          <a:solidFill>
                            <a:schemeClr val="dk1"/>
                          </a:solidFill>
                          <a:uFillTx/>
                          <a:latin typeface="Arial"/>
                        </a:rPr>
                        <a:t>1</a:t>
                      </a:r>
                      <a:endParaRPr b="0" lang="fr-FR" sz="1000" strike="sng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sngStrike" u="none">
                          <a:solidFill>
                            <a:schemeClr val="dk1"/>
                          </a:solidFill>
                          <a:uFillTx/>
                          <a:latin typeface="Arial"/>
                        </a:rPr>
                        <a:t>7</a:t>
                      </a:r>
                      <a:endParaRPr b="0" lang="fr-FR" sz="1000" strike="sng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0" lang="fr-FR" sz="1000" strike="sngStrike" u="none">
                          <a:solidFill>
                            <a:schemeClr val="dk1"/>
                          </a:solidFill>
                          <a:uFillTx/>
                          <a:latin typeface="Arial"/>
                        </a:rPr>
                        <a:t>1 / 12 Go</a:t>
                      </a:r>
                      <a:endParaRPr b="0" lang="fr-FR" sz="1000" strike="sng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45520">
                <a:tc>
                  <a:txBody>
                    <a:bodyPr lIns="95040" rIns="95040" anchor="ctr">
                      <a:noAutofit/>
                    </a:bodyPr>
                    <a:p>
                      <a:pPr defTabSz="914400">
                        <a:lnSpc>
                          <a:spcPct val="100000"/>
                        </a:lnSpc>
                      </a:pPr>
                      <a:r>
                        <a:rPr b="1" lang="fr-FR" sz="1000" strike="noStrike" u="none">
                          <a:solidFill>
                            <a:schemeClr val="dk1"/>
                          </a:solidFill>
                          <a:uFillTx/>
                          <a:latin typeface="Arial"/>
                        </a:rPr>
                        <a:t>Total</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20</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8</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16 / 44</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95040" rIns="95040" anchor="ctr">
                      <a:noAutofit/>
                    </a:bodyPr>
                    <a:p>
                      <a:pPr defTabSz="914400">
                        <a:lnSpc>
                          <a:spcPct val="100000"/>
                        </a:lnSpc>
                      </a:pPr>
                      <a:r>
                        <a:rPr b="1" lang="fr-FR" sz="1000" strike="noStrike" u="none">
                          <a:solidFill>
                            <a:schemeClr val="dk1"/>
                          </a:solidFill>
                          <a:uFillTx/>
                          <a:latin typeface="Arial"/>
                        </a:rPr>
                        <a:t>4,6 / 42 Go</a:t>
                      </a:r>
                      <a:endParaRPr b="0" lang="fr-FR" sz="1000" strike="noStrike" u="none">
                        <a:solidFill>
                          <a:srgbClr val="000000"/>
                        </a:solidFill>
                        <a:uFillTx/>
                        <a:latin typeface="Arial"/>
                      </a:endParaRPr>
                    </a:p>
                  </a:txBody>
                  <a:tcPr anchor="ctr" marL="95040" marR="950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770" name="ZoneTexte 66"/>
          <p:cNvSpPr/>
          <p:nvPr/>
        </p:nvSpPr>
        <p:spPr>
          <a:xfrm>
            <a:off x="464400" y="1821600"/>
            <a:ext cx="7931880" cy="45540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en-US" sz="1200" strike="noStrike" u="none">
                <a:solidFill>
                  <a:schemeClr val="dk1"/>
                </a:solidFill>
                <a:uFillTx/>
                <a:latin typeface="Arial"/>
                <a:ea typeface="DejaVu Sans"/>
              </a:rPr>
              <a:t>Usage reporté sur Kube avec un cluster composé de 6 noeuds (6 VM) / BarMetal</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p:txBody>
      </p:sp>
      <p:sp>
        <p:nvSpPr>
          <p:cNvPr id="771" name="ZoneTexte 68"/>
          <p:cNvSpPr/>
          <p:nvPr/>
        </p:nvSpPr>
        <p:spPr>
          <a:xfrm>
            <a:off x="464400" y="3521880"/>
            <a:ext cx="396000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en-US" sz="1200" strike="noStrike" u="none">
                <a:solidFill>
                  <a:schemeClr val="dk1"/>
                </a:solidFill>
                <a:uFillTx/>
                <a:latin typeface="Arial"/>
                <a:ea typeface="DejaVu Sans"/>
              </a:rPr>
              <a:t>Ressources provisionnées plus proches de l'usage réel</a:t>
            </a:r>
            <a:endParaRPr b="0" lang="fr-FR" sz="1200" strike="noStrike" u="none">
              <a:solidFill>
                <a:srgbClr val="000000"/>
              </a:solidFill>
              <a:uFillTx/>
              <a:latin typeface="Arial"/>
            </a:endParaRPr>
          </a:p>
        </p:txBody>
      </p:sp>
    </p:spTree>
  </p:cSld>
  <p:transition>
    <p:blinds dir="horz"/>
  </p:transition>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ea typeface="Microsoft YaHei"/>
              </a:rPr>
              <a:t>Vers plus de numérique responsable... </a:t>
            </a:r>
            <a:br>
              <a:rPr sz="2550"/>
            </a:br>
            <a:r>
              <a:rPr b="1" lang="fr-FR" sz="2550" strike="noStrike" u="none">
                <a:solidFill>
                  <a:schemeClr val="dk1"/>
                </a:solidFill>
                <a:uFillTx/>
                <a:latin typeface="Arial"/>
                <a:ea typeface="Microsoft YaHei"/>
              </a:rPr>
              <a:t>Encore plus loin ?</a:t>
            </a:r>
            <a:endParaRPr b="0" lang="fr-FR" sz="2550" strike="noStrike" u="none">
              <a:solidFill>
                <a:schemeClr val="dk1"/>
              </a:solidFill>
              <a:uFillTx/>
              <a:latin typeface="Arial"/>
            </a:endParaRPr>
          </a:p>
        </p:txBody>
      </p:sp>
      <p:sp>
        <p:nvSpPr>
          <p:cNvPr id="773" name="PlaceHolder 2"/>
          <p:cNvSpPr>
            <a:spLocks noGrp="1"/>
          </p:cNvSpPr>
          <p:nvPr>
            <p:ph type="sldNum" idx="294"/>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06CA1A10-FB9B-4298-896C-DAC39AB7A1F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74" name="PlaceHolder 3"/>
          <p:cNvSpPr>
            <a:spLocks noGrp="1"/>
          </p:cNvSpPr>
          <p:nvPr>
            <p:ph type="ftr" idx="295"/>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775" name="Image 33" descr="IT : 5 bonnes pratiques pour une démarche plus écoresponsable"/>
          <p:cNvPicPr/>
          <p:nvPr/>
        </p:nvPicPr>
        <p:blipFill>
          <a:blip r:embed="rId1"/>
          <a:stretch/>
        </p:blipFill>
        <p:spPr>
          <a:xfrm>
            <a:off x="8317800" y="192960"/>
            <a:ext cx="597600" cy="816840"/>
          </a:xfrm>
          <a:prstGeom prst="rect">
            <a:avLst/>
          </a:prstGeom>
          <a:noFill/>
          <a:ln w="0">
            <a:noFill/>
          </a:ln>
        </p:spPr>
      </p:pic>
      <p:sp>
        <p:nvSpPr>
          <p:cNvPr id="776" name="ZoneTexte 73"/>
          <p:cNvSpPr/>
          <p:nvPr/>
        </p:nvSpPr>
        <p:spPr>
          <a:xfrm>
            <a:off x="1157400" y="894240"/>
            <a:ext cx="6703200" cy="20098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en-US" sz="1200" strike="noStrike" u="none">
                <a:solidFill>
                  <a:schemeClr val="dk1"/>
                </a:solidFill>
                <a:uFillTx/>
                <a:latin typeface="Arial"/>
                <a:ea typeface="DejaVu Sans"/>
              </a:rPr>
              <a:t>Question simple...</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A-t-on besoin des environnements de developpement la nuit ?</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A-t-on besoin des environnements de recette la nuit ?</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A-t-on besoin des environnements de developpement le weekend ?</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A-t-on besoin des environnements de recette le weekend ?</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r>
              <a:rPr b="1" lang="en-US" sz="1200" strike="noStrike" u="none">
                <a:solidFill>
                  <a:schemeClr val="dk1"/>
                </a:solidFill>
                <a:uFillTx/>
                <a:latin typeface="Arial"/>
                <a:ea typeface="DejaVu Sans"/>
              </a:rPr>
              <a:t>... réponse simple...</a:t>
            </a:r>
            <a:endParaRPr b="0" lang="fr-FR" sz="1200" strike="noStrike" u="none">
              <a:solidFill>
                <a:srgbClr val="000000"/>
              </a:solidFill>
              <a:uFillTx/>
              <a:latin typeface="Arial"/>
            </a:endParaRPr>
          </a:p>
          <a:p>
            <a:pPr defTabSz="914400">
              <a:lnSpc>
                <a:spcPct val="100000"/>
              </a:lnSpc>
            </a:pPr>
            <a:r>
              <a:rPr b="1" i="1" lang="en-US" sz="1800" strike="noStrike" u="none">
                <a:solidFill>
                  <a:schemeClr val="dk1"/>
                </a:solidFill>
                <a:uFillTx/>
                <a:latin typeface="Arial"/>
                <a:ea typeface="DejaVu Sans"/>
              </a:rPr>
              <a:t>!!! NON !!!</a:t>
            </a:r>
            <a:endParaRPr b="0" lang="fr-FR" sz="18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p:txBody>
      </p:sp>
      <p:sp>
        <p:nvSpPr>
          <p:cNvPr id="777" name="ZoneTexte 74"/>
          <p:cNvSpPr/>
          <p:nvPr/>
        </p:nvSpPr>
        <p:spPr>
          <a:xfrm>
            <a:off x="1185840" y="2771640"/>
            <a:ext cx="5603040" cy="136980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en-US" sz="1200" strike="noStrike" u="none">
                <a:solidFill>
                  <a:schemeClr val="dk1"/>
                </a:solidFill>
                <a:uFillTx/>
                <a:latin typeface="Arial"/>
                <a:ea typeface="DejaVu Sans"/>
              </a:rPr>
              <a:t>... solution simple</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sng">
                <a:solidFill>
                  <a:schemeClr val="dk1"/>
                </a:solidFill>
                <a:uFillTx/>
                <a:latin typeface="Arial"/>
                <a:ea typeface="DejaVu Sans"/>
                <a:hlinkClick r:id="rId2"/>
              </a:rPr>
              <a:t>Usage de l'infrastructure as-code</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Argo-cd</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en-US" sz="1200" strike="noStrike" u="sng">
                <a:solidFill>
                  <a:schemeClr val="dk1"/>
                </a:solidFill>
                <a:uFillTx/>
                <a:latin typeface="Arial"/>
                <a:ea typeface="DejaVu Sans"/>
                <a:hlinkClick r:id="rId3"/>
              </a:rPr>
              <a:t>Commit "planifié"</a:t>
            </a:r>
            <a:r>
              <a:rPr b="0" lang="en-US" sz="1200" strike="noStrike" u="none">
                <a:solidFill>
                  <a:schemeClr val="dk1"/>
                </a:solidFill>
                <a:uFillTx/>
                <a:latin typeface="Arial"/>
                <a:ea typeface="DejaVu Sans"/>
              </a:rPr>
              <a:t> sur le dépôt pour retirer / restaurer les environnements</a:t>
            </a:r>
            <a:endParaRPr b="0" lang="fr-FR" sz="1200" strike="noStrike" u="none">
              <a:solidFill>
                <a:srgbClr val="000000"/>
              </a:solidFill>
              <a:uFillTx/>
              <a:latin typeface="Arial"/>
            </a:endParaRPr>
          </a:p>
          <a:p>
            <a:pPr lvl="1" marL="6285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de developpement</a:t>
            </a:r>
            <a:endParaRPr b="0" lang="fr-FR" sz="1200" strike="noStrike" u="none">
              <a:solidFill>
                <a:srgbClr val="000000"/>
              </a:solidFill>
              <a:uFillTx/>
              <a:latin typeface="Arial"/>
            </a:endParaRPr>
          </a:p>
          <a:p>
            <a:pPr lvl="1" marL="6285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de recette</a:t>
            </a:r>
            <a:endParaRPr b="0" lang="fr-FR" sz="1200" strike="noStrike" u="none">
              <a:solidFill>
                <a:srgbClr val="000000"/>
              </a:solidFill>
              <a:uFillTx/>
              <a:latin typeface="Arial"/>
            </a:endParaRPr>
          </a:p>
          <a:p>
            <a:pPr lvl="1" marL="628560" indent="-171360" defTabSz="914400">
              <a:lnSpc>
                <a:spcPct val="100000"/>
              </a:lnSpc>
              <a:buClr>
                <a:srgbClr val="000000"/>
              </a:buClr>
              <a:buFont typeface="Arial"/>
              <a:buChar char="•"/>
            </a:pPr>
            <a:r>
              <a:rPr b="0" lang="en-US" sz="1200" strike="noStrike" u="none">
                <a:solidFill>
                  <a:schemeClr val="dk1"/>
                </a:solidFill>
                <a:uFillTx/>
                <a:latin typeface="Arial"/>
                <a:ea typeface="DejaVu Sans"/>
              </a:rPr>
              <a:t>de prod ?</a:t>
            </a:r>
            <a:endParaRPr b="0" lang="fr-FR" sz="1200" strike="noStrike" u="none">
              <a:solidFill>
                <a:srgbClr val="000000"/>
              </a:solidFill>
              <a:uFillTx/>
              <a:latin typeface="Arial"/>
            </a:endParaRPr>
          </a:p>
        </p:txBody>
      </p:sp>
      <p:sp>
        <p:nvSpPr>
          <p:cNvPr id="778" name="ZoneTexte 75"/>
          <p:cNvSpPr/>
          <p:nvPr/>
        </p:nvSpPr>
        <p:spPr>
          <a:xfrm>
            <a:off x="321480" y="4414680"/>
            <a:ext cx="4803120" cy="4546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@Copyright : </a:t>
            </a:r>
            <a:endParaRPr b="0" lang="fr-FR" sz="800" strike="noStrike" u="none">
              <a:solidFill>
                <a:srgbClr val="000000"/>
              </a:solidFill>
              <a:uFillTx/>
              <a:latin typeface="Arial"/>
            </a:endParaRPr>
          </a:p>
          <a:p>
            <a:pPr marL="171360" indent="-171360" defTabSz="914400">
              <a:lnSpc>
                <a:spcPct val="100000"/>
              </a:lnSpc>
              <a:buClr>
                <a:srgbClr val="1b1d22"/>
              </a:buClr>
              <a:buFont typeface="Arial"/>
              <a:buChar char="•"/>
            </a:pPr>
            <a:r>
              <a:rPr b="0" lang="fr-FR" sz="800" strike="noStrike" u="none">
                <a:solidFill>
                  <a:srgbClr val="1b1d22"/>
                </a:solidFill>
                <a:uFillTx/>
                <a:latin typeface="Arial"/>
                <a:ea typeface="Arial"/>
              </a:rPr>
              <a:t>Laurent Caouissin – INSEE - SNDIL</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p:txBody>
      </p:sp>
    </p:spTree>
  </p:cSld>
  <p:transition>
    <p:blinds dir="horz"/>
  </p:transition>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dt" idx="296"/>
          </p:nvPr>
        </p:nvSpPr>
        <p:spPr>
          <a:xfrm>
            <a:off x="7614000" y="4783680"/>
            <a:ext cx="1169640" cy="359640"/>
          </a:xfrm>
          <a:prstGeom prst="rect">
            <a:avLst/>
          </a:prstGeom>
          <a:noFill/>
          <a:ln w="0">
            <a:noFill/>
          </a:ln>
        </p:spPr>
        <p:txBody>
          <a:bodyPr lIns="0" rIns="0" tIns="0" bIns="0" anchor="ctr">
            <a:noAutofit/>
          </a:bodyPr>
          <a:p>
            <a:pPr indent="0">
              <a:buNone/>
            </a:pPr>
            <a:endParaRPr b="1" lang="fr-FR" sz="750" strike="noStrike" u="none">
              <a:solidFill>
                <a:schemeClr val="dk1"/>
              </a:solidFill>
              <a:uFillTx/>
              <a:latin typeface="Arial"/>
            </a:endParaRPr>
          </a:p>
        </p:txBody>
      </p:sp>
      <p:sp>
        <p:nvSpPr>
          <p:cNvPr id="780" name="PlaceHolder 2"/>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ea typeface="Microsoft YaHei"/>
              </a:rPr>
              <a:t>Sources de bonnes pratiques</a:t>
            </a:r>
            <a:endParaRPr b="0" lang="fr-FR" sz="2550" strike="noStrike" u="none">
              <a:solidFill>
                <a:schemeClr val="dk1"/>
              </a:solidFill>
              <a:uFillTx/>
              <a:latin typeface="Arial"/>
            </a:endParaRPr>
          </a:p>
        </p:txBody>
      </p:sp>
      <p:sp>
        <p:nvSpPr>
          <p:cNvPr id="781" name="TextBox 9"/>
          <p:cNvSpPr/>
          <p:nvPr/>
        </p:nvSpPr>
        <p:spPr>
          <a:xfrm>
            <a:off x="429120" y="1081440"/>
            <a:ext cx="8704440" cy="2940480"/>
          </a:xfrm>
          <a:prstGeom prst="rect">
            <a:avLst/>
          </a:prstGeom>
          <a:noFill/>
          <a:ln w="0">
            <a:noFill/>
          </a:ln>
        </p:spPr>
        <p:style>
          <a:lnRef idx="0"/>
          <a:fillRef idx="0"/>
          <a:effectRef idx="0"/>
          <a:fontRef idx="minor"/>
        </p:style>
        <p:txBody>
          <a:bodyPr numCol="1" spcCol="0" horzOverflow="overflow" anchor="t">
            <a:spAutoFit/>
          </a:bodyPr>
          <a:p>
            <a:pPr marL="283320" indent="-283320" defTabSz="914400">
              <a:lnSpc>
                <a:spcPct val="100000"/>
              </a:lnSpc>
              <a:buClr>
                <a:srgbClr val="000000"/>
              </a:buClr>
              <a:buFont typeface="Arial"/>
              <a:buChar char="•"/>
            </a:pPr>
            <a:r>
              <a:rPr b="1" lang="fr-FR" sz="1600" strike="noStrike" u="none">
                <a:solidFill>
                  <a:schemeClr val="dk1"/>
                </a:solidFill>
                <a:uFillTx/>
                <a:latin typeface="Arial"/>
              </a:rPr>
              <a:t>W3C : Sustainable Web </a:t>
            </a:r>
            <a:endParaRPr b="0" lang="fr-FR" sz="1600" strike="noStrike" u="none">
              <a:solidFill>
                <a:srgbClr val="000000"/>
              </a:solidFill>
              <a:uFillTx/>
              <a:latin typeface="Arial"/>
            </a:endParaRPr>
          </a:p>
          <a:p>
            <a:pPr marL="466200" indent="-283320" defTabSz="914400">
              <a:lnSpc>
                <a:spcPct val="100000"/>
              </a:lnSpc>
              <a:buClr>
                <a:srgbClr val="000000"/>
              </a:buClr>
              <a:buFont typeface="Arial"/>
              <a:buChar char="•"/>
            </a:pPr>
            <a:r>
              <a:rPr b="0" lang="fr-FR" sz="1500" strike="noStrike" u="sng">
                <a:solidFill>
                  <a:schemeClr val="dk1"/>
                </a:solidFill>
                <a:uFillTx/>
                <a:latin typeface="Arial"/>
                <a:hlinkClick r:id="rId1"/>
              </a:rPr>
              <a:t>https://w3c.github.io/sustainableweb-wsg/</a:t>
            </a:r>
            <a:endParaRPr b="0" lang="fr-FR" sz="1500" strike="noStrike" u="none">
              <a:solidFill>
                <a:srgbClr val="000000"/>
              </a:solidFill>
              <a:uFillTx/>
              <a:latin typeface="Arial"/>
            </a:endParaRPr>
          </a:p>
          <a:p>
            <a:pPr marL="182880" defTabSz="914400">
              <a:lnSpc>
                <a:spcPct val="100000"/>
              </a:lnSpc>
            </a:pPr>
            <a:endParaRPr b="0" lang="fr-FR" sz="1800" strike="noStrike" u="none">
              <a:solidFill>
                <a:srgbClr val="000000"/>
              </a:solidFill>
              <a:uFillTx/>
              <a:latin typeface="Arial"/>
            </a:endParaRPr>
          </a:p>
          <a:p>
            <a:pPr marL="283320" indent="-283320" defTabSz="914400">
              <a:lnSpc>
                <a:spcPct val="100000"/>
              </a:lnSpc>
              <a:buClr>
                <a:srgbClr val="000000"/>
              </a:buClr>
              <a:buFont typeface="Arial"/>
              <a:buChar char="•"/>
            </a:pPr>
            <a:r>
              <a:rPr b="1" lang="fr-FR" sz="1600" strike="noStrike" u="none">
                <a:solidFill>
                  <a:schemeClr val="dk1"/>
                </a:solidFill>
                <a:uFillTx/>
                <a:latin typeface="Arial"/>
              </a:rPr>
              <a:t>API Green Score</a:t>
            </a:r>
            <a:endParaRPr b="0" lang="fr-FR" sz="1600" strike="noStrike" u="none">
              <a:solidFill>
                <a:srgbClr val="000000"/>
              </a:solidFill>
              <a:uFillTx/>
              <a:latin typeface="Arial"/>
            </a:endParaRPr>
          </a:p>
          <a:p>
            <a:pPr marL="466200" indent="-283320" defTabSz="914400">
              <a:lnSpc>
                <a:spcPct val="100000"/>
              </a:lnSpc>
              <a:buClr>
                <a:srgbClr val="000000"/>
              </a:buClr>
              <a:buFont typeface="Arial"/>
              <a:buChar char="•"/>
            </a:pPr>
            <a:r>
              <a:rPr b="0" lang="fr-FR" sz="1500" strike="noStrike" u="sng">
                <a:solidFill>
                  <a:schemeClr val="dk1"/>
                </a:solidFill>
                <a:uFillTx/>
                <a:latin typeface="Arial"/>
                <a:hlinkClick r:id="rId2"/>
              </a:rPr>
              <a:t>https://github.com/API-Green-Score/APIGreenScore?tab=readme-ov-file</a:t>
            </a:r>
            <a:endParaRPr b="0" lang="fr-FR" sz="1500" strike="noStrike" u="none">
              <a:solidFill>
                <a:srgbClr val="000000"/>
              </a:solidFill>
              <a:uFillTx/>
              <a:latin typeface="Arial"/>
            </a:endParaRPr>
          </a:p>
          <a:p>
            <a:pPr marL="466200" indent="-283320" defTabSz="914400">
              <a:lnSpc>
                <a:spcPct val="100000"/>
              </a:lnSpc>
              <a:tabLst>
                <a:tab algn="l" pos="0"/>
              </a:tabLst>
            </a:pPr>
            <a:endParaRPr b="0" lang="fr-FR" sz="1800" strike="noStrike" u="none">
              <a:solidFill>
                <a:srgbClr val="000000"/>
              </a:solidFill>
              <a:uFillTx/>
              <a:latin typeface="Arial"/>
            </a:endParaRPr>
          </a:p>
          <a:p>
            <a:pPr marL="283320" indent="-283320" defTabSz="914400">
              <a:lnSpc>
                <a:spcPct val="100000"/>
              </a:lnSpc>
              <a:buClr>
                <a:srgbClr val="000000"/>
              </a:buClr>
              <a:buFont typeface="Arial"/>
              <a:buChar char="•"/>
              <a:tabLst>
                <a:tab algn="l" pos="0"/>
              </a:tabLst>
            </a:pPr>
            <a:r>
              <a:rPr b="1" lang="fr-FR" sz="1600" strike="noStrike" u="none">
                <a:solidFill>
                  <a:schemeClr val="dk1"/>
                </a:solidFill>
                <a:uFillTx/>
                <a:latin typeface="Arial"/>
              </a:rPr>
              <a:t>Data Carbon Ladder</a:t>
            </a:r>
            <a:endParaRPr b="0" lang="fr-FR" sz="1600" strike="noStrike" u="none">
              <a:solidFill>
                <a:srgbClr val="000000"/>
              </a:solidFill>
              <a:uFillTx/>
              <a:latin typeface="Arial"/>
            </a:endParaRPr>
          </a:p>
          <a:p>
            <a:pPr defTabSz="914400">
              <a:lnSpc>
                <a:spcPct val="100000"/>
              </a:lnSpc>
              <a:tabLst>
                <a:tab algn="l" pos="0"/>
              </a:tabLst>
            </a:pPr>
            <a:r>
              <a:rPr b="0" lang="fr-FR" sz="1500" strike="noStrike" u="sng">
                <a:solidFill>
                  <a:schemeClr val="dk1"/>
                </a:solidFill>
                <a:uFillTx/>
                <a:latin typeface="Arial"/>
                <a:hlinkClick r:id="rId3"/>
              </a:rPr>
              <a:t>https://digitaldecarb.org/data-carbon-ladder/</a:t>
            </a:r>
            <a:endParaRPr b="0" lang="fr-FR" sz="1500" strike="noStrike" u="none">
              <a:solidFill>
                <a:srgbClr val="000000"/>
              </a:solidFill>
              <a:uFillTx/>
              <a:latin typeface="Arial"/>
            </a:endParaRPr>
          </a:p>
          <a:p>
            <a:pPr defTabSz="914400">
              <a:lnSpc>
                <a:spcPct val="100000"/>
              </a:lnSpc>
              <a:tabLst>
                <a:tab algn="l" pos="0"/>
              </a:tabLst>
            </a:pPr>
            <a:endParaRPr b="0" lang="fr-FR" sz="1500" strike="noStrike" u="none">
              <a:solidFill>
                <a:srgbClr val="000000"/>
              </a:solidFill>
              <a:uFillTx/>
              <a:latin typeface="Arial"/>
            </a:endParaRPr>
          </a:p>
          <a:p>
            <a:pPr marL="285840" indent="-285840" defTabSz="914400">
              <a:lnSpc>
                <a:spcPct val="100000"/>
              </a:lnSpc>
              <a:buClr>
                <a:srgbClr val="000000"/>
              </a:buClr>
              <a:buFont typeface="Arial,Sans-Serif"/>
              <a:buChar char="•"/>
              <a:tabLst>
                <a:tab algn="l" pos="0"/>
              </a:tabLst>
            </a:pPr>
            <a:r>
              <a:rPr b="1" lang="fr-FR" sz="1600" strike="noStrike" u="none">
                <a:solidFill>
                  <a:schemeClr val="dk1"/>
                </a:solidFill>
                <a:uFillTx/>
                <a:latin typeface="Arial"/>
              </a:rPr>
              <a:t>Bonus : </a:t>
            </a:r>
            <a:r>
              <a:rPr b="0" lang="fr-FR" sz="900" strike="noStrike" u="none">
                <a:solidFill>
                  <a:schemeClr val="dk1"/>
                </a:solidFill>
                <a:uFillTx/>
                <a:latin typeface="Arial"/>
                <a:ea typeface="Arial"/>
              </a:rPr>
              <a:t>La </a:t>
            </a:r>
            <a:r>
              <a:rPr b="1" lang="fr-FR" sz="900" strike="noStrike" u="none">
                <a:solidFill>
                  <a:schemeClr val="dk1"/>
                </a:solidFill>
                <a:uFillTx/>
                <a:latin typeface="Arial"/>
                <a:ea typeface="Arial"/>
              </a:rPr>
              <a:t>Fresque du Numérique</a:t>
            </a:r>
            <a:r>
              <a:rPr b="0" lang="fr-FR" sz="900" strike="noStrike" u="none">
                <a:solidFill>
                  <a:schemeClr val="dk1"/>
                </a:solidFill>
                <a:uFillTx/>
                <a:latin typeface="Arial"/>
                <a:ea typeface="Arial"/>
              </a:rPr>
              <a:t> est un </a:t>
            </a:r>
            <a:r>
              <a:rPr b="1" lang="fr-FR" sz="900" strike="noStrike" u="none">
                <a:solidFill>
                  <a:schemeClr val="dk1"/>
                </a:solidFill>
                <a:uFillTx/>
                <a:latin typeface="Arial"/>
                <a:ea typeface="Arial"/>
              </a:rPr>
              <a:t>atelier collaboratif et ludique</a:t>
            </a:r>
            <a:r>
              <a:rPr b="0" lang="fr-FR" sz="900" strike="noStrike" u="none">
                <a:solidFill>
                  <a:schemeClr val="dk1"/>
                </a:solidFill>
                <a:uFillTx/>
                <a:latin typeface="Arial"/>
                <a:ea typeface="Arial"/>
              </a:rPr>
              <a:t> qui a pour but de </a:t>
            </a:r>
            <a:r>
              <a:rPr b="1" lang="fr-FR" sz="900" strike="noStrike" u="none">
                <a:solidFill>
                  <a:schemeClr val="dk1"/>
                </a:solidFill>
                <a:uFillTx/>
                <a:latin typeface="Arial"/>
                <a:ea typeface="Arial"/>
              </a:rPr>
              <a:t>sensibiliser aux enjeux environnementaux du numérique</a:t>
            </a:r>
            <a:r>
              <a:rPr b="0" lang="fr-FR" sz="900" strike="noStrike" u="none">
                <a:solidFill>
                  <a:schemeClr val="dk1"/>
                </a:solidFill>
                <a:uFillTx/>
                <a:latin typeface="Arial"/>
                <a:ea typeface="Arial"/>
              </a:rPr>
              <a:t>.</a:t>
            </a:r>
            <a:endParaRPr b="0" lang="fr-FR" sz="900" strike="noStrike" u="none">
              <a:solidFill>
                <a:srgbClr val="000000"/>
              </a:solidFill>
              <a:uFillTx/>
              <a:latin typeface="Arial"/>
            </a:endParaRPr>
          </a:p>
          <a:p>
            <a:pPr defTabSz="914400">
              <a:lnSpc>
                <a:spcPct val="100000"/>
              </a:lnSpc>
              <a:tabLst>
                <a:tab algn="l" pos="0"/>
              </a:tabLst>
            </a:pPr>
            <a:r>
              <a:rPr b="0" lang="fr-FR" sz="1200" strike="noStrike" u="sng">
                <a:solidFill>
                  <a:schemeClr val="dk1"/>
                </a:solidFill>
                <a:uFillTx/>
                <a:latin typeface="Arial"/>
                <a:ea typeface="Arial"/>
                <a:hlinkClick r:id="rId4"/>
              </a:rPr>
              <a:t>https://www.fresquedunumerique.org/</a:t>
            </a:r>
            <a:r>
              <a:rPr b="0" lang="fr-FR" sz="1200" strike="noStrike" u="none">
                <a:solidFill>
                  <a:schemeClr val="dk1"/>
                </a:solidFill>
                <a:uFillTx/>
                <a:latin typeface="Arial"/>
                <a:ea typeface="Arial"/>
              </a:rPr>
              <a:t> </a:t>
            </a:r>
            <a:endParaRPr b="0" lang="fr-FR" sz="1200" strike="noStrike" u="none">
              <a:solidFill>
                <a:srgbClr val="000000"/>
              </a:solidFill>
              <a:uFillTx/>
              <a:latin typeface="Arial"/>
            </a:endParaRPr>
          </a:p>
          <a:p>
            <a:pPr defTabSz="914400">
              <a:lnSpc>
                <a:spcPct val="100000"/>
              </a:lnSpc>
              <a:tabLst>
                <a:tab algn="l" pos="0"/>
              </a:tabLst>
            </a:pPr>
            <a:endParaRPr b="0" lang="fr-FR" sz="1500" strike="noStrike" u="none">
              <a:solidFill>
                <a:srgbClr val="000000"/>
              </a:solidFill>
              <a:uFillTx/>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AE304BCC-F0AF-4F4E-A2A0-5DC92B66EC47}" type="slidenum">
              <a:t>139</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1693080" y="272520"/>
            <a:ext cx="7255080" cy="803160"/>
          </a:xfrm>
          <a:prstGeom prst="rect">
            <a:avLst/>
          </a:prstGeom>
          <a:noFill/>
          <a:ln w="0">
            <a:noFill/>
          </a:ln>
        </p:spPr>
        <p:txBody>
          <a:bodyPr lIns="0" rIns="0" tIns="0" bIns="0" anchor="t">
            <a:noAutofit/>
          </a:bodyPr>
          <a:p>
            <a:pPr indent="0" defTabSz="914400">
              <a:lnSpc>
                <a:spcPct val="90000"/>
              </a:lnSpc>
              <a:buNone/>
            </a:pPr>
            <a:r>
              <a:rPr b="0" lang="fr-FR" sz="2400" strike="noStrike" u="none">
                <a:solidFill>
                  <a:schemeClr val="dk1"/>
                </a:solidFill>
                <a:uFillTx/>
                <a:latin typeface="Arial"/>
                <a:ea typeface="Arial"/>
              </a:rPr>
              <a:t>Le noyau dur de l’agilité : les cycles et la priorisation par la valeur</a:t>
            </a:r>
            <a:endParaRPr b="0" lang="fr-FR" sz="2400" strike="noStrike" u="none">
              <a:solidFill>
                <a:schemeClr val="dk1"/>
              </a:solidFill>
              <a:uFillTx/>
              <a:latin typeface="Arial"/>
            </a:endParaRPr>
          </a:p>
        </p:txBody>
      </p:sp>
      <p:sp>
        <p:nvSpPr>
          <p:cNvPr id="150" name="PlaceHolder 2"/>
          <p:cNvSpPr>
            <a:spLocks noGrp="1"/>
          </p:cNvSpPr>
          <p:nvPr>
            <p:ph/>
          </p:nvPr>
        </p:nvSpPr>
        <p:spPr>
          <a:xfrm>
            <a:off x="323640" y="1181160"/>
            <a:ext cx="8496720" cy="2460240"/>
          </a:xfrm>
          <a:prstGeom prst="rect">
            <a:avLst/>
          </a:prstGeom>
          <a:noFill/>
          <a:ln w="0">
            <a:noFill/>
          </a:ln>
        </p:spPr>
        <p:txBody>
          <a:bodyPr lIns="0" rIns="0" tIns="0" bIns="0" anchor="t">
            <a:noAutofit/>
          </a:bodyPr>
          <a:p>
            <a:pPr marL="228600" indent="-228600" defTabSz="914400">
              <a:lnSpc>
                <a:spcPct val="100000"/>
              </a:lnSpc>
              <a:spcAft>
                <a:spcPts val="499"/>
              </a:spcAft>
              <a:buClr>
                <a:srgbClr val="000000"/>
              </a:buClr>
              <a:buFont typeface="Arial"/>
              <a:buAutoNum type="arabicPeriod"/>
            </a:pPr>
            <a:r>
              <a:rPr b="0" lang="fr-FR" sz="1200" strike="noStrike" u="none">
                <a:solidFill>
                  <a:schemeClr val="dk1"/>
                </a:solidFill>
                <a:uFillTx/>
                <a:latin typeface="Arial"/>
                <a:ea typeface="Arial"/>
              </a:rPr>
              <a:t>Des cycles de développement courts (2 ou 3 semaines)</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2. À la fin de chaque cycle : un produit qui fonctionne et qui fait l’objet d’une démonstration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3. A la fin de chaque version (regroupement de cycles), un produit opérationnel avec une mise en production possible</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4. Les fonctionnalités qui apportent le plus de « valeur » (i.e. d’utilité) au métier sont développées en priorité</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5. D’une itération à la suivante, et d’une version à la suivante, on s’autorise à reprioriser les fonctionnalités restant à développer</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9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p:txBody>
      </p:sp>
      <p:sp>
        <p:nvSpPr>
          <p:cNvPr id="151" name="PlaceHolder 3"/>
          <p:cNvSpPr>
            <a:spLocks noGrp="1"/>
          </p:cNvSpPr>
          <p:nvPr>
            <p:ph type="sldNum" idx="4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1E229D8-A7FC-45A7-AD29-60745FE5BC5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52" name="PlaceHolder 4"/>
          <p:cNvSpPr>
            <a:spLocks noGrp="1"/>
          </p:cNvSpPr>
          <p:nvPr>
            <p:ph type="ftr" idx="4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783" name="Sous-titre 9"/>
          <p:cNvSpPr/>
          <p:nvPr/>
        </p:nvSpPr>
        <p:spPr>
          <a:xfrm>
            <a:off x="-48960" y="1707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784" name="PlaceHolder 2"/>
          <p:cNvSpPr>
            <a:spLocks noGrp="1"/>
          </p:cNvSpPr>
          <p:nvPr>
            <p:ph type="sldNum" idx="29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5DC233E-64FF-4C42-83FF-67EB2378778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85" name="PlaceHolder 3"/>
          <p:cNvSpPr>
            <a:spLocks noGrp="1"/>
          </p:cNvSpPr>
          <p:nvPr>
            <p:ph type="ftr" idx="29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86" name="ZoneTexte 6"/>
          <p:cNvSpPr/>
          <p:nvPr/>
        </p:nvSpPr>
        <p:spPr>
          <a:xfrm>
            <a:off x="3174120" y="1635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Bonnes pratiques lambda</a:t>
            </a:r>
            <a:endParaRPr b="0" lang="fr-FR" sz="1800" strike="noStrike" u="none">
              <a:solidFill>
                <a:srgbClr val="000000"/>
              </a:solidFill>
              <a:uFillTx/>
              <a:latin typeface="Arial"/>
            </a:endParaRPr>
          </a:p>
        </p:txBody>
      </p:sp>
      <p:sp>
        <p:nvSpPr>
          <p:cNvPr id="787"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788"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Historique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Constats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TP</a:t>
            </a:r>
            <a:endParaRPr b="0" lang="fr-FR" sz="1200" strike="noStrike" u="none">
              <a:solidFill>
                <a:srgbClr val="000000"/>
              </a:solidFill>
              <a:uFillTx/>
              <a:latin typeface="Arial"/>
            </a:endParaRPr>
          </a:p>
          <a:p>
            <a:pPr defTabSz="914400">
              <a:lnSpc>
                <a:spcPct val="100000"/>
              </a:lnSpc>
              <a:spcAft>
                <a:spcPts val="499"/>
              </a:spcAft>
              <a:tabLst>
                <a:tab algn="l" pos="0"/>
              </a:tabLst>
            </a:pP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Historique des lambdas expressions</a:t>
            </a:r>
            <a:endParaRPr b="0" lang="fr-FR" sz="2550" strike="noStrike" u="none">
              <a:solidFill>
                <a:schemeClr val="dk1"/>
              </a:solidFill>
              <a:uFillTx/>
              <a:latin typeface="Arial"/>
            </a:endParaRPr>
          </a:p>
        </p:txBody>
      </p:sp>
      <p:sp>
        <p:nvSpPr>
          <p:cNvPr id="790" name="PlaceHolder 2"/>
          <p:cNvSpPr>
            <a:spLocks noGrp="1"/>
          </p:cNvSpPr>
          <p:nvPr>
            <p:ph/>
          </p:nvPr>
        </p:nvSpPr>
        <p:spPr>
          <a:xfrm>
            <a:off x="323640" y="987480"/>
            <a:ext cx="8784720" cy="3822120"/>
          </a:xfrm>
          <a:prstGeom prst="rect">
            <a:avLst/>
          </a:prstGeom>
          <a:noFill/>
          <a:ln w="0">
            <a:noFill/>
          </a:ln>
        </p:spPr>
        <p:txBody>
          <a:bodyPr lIns="0" rIns="0" tIns="0" bIns="0" anchor="t">
            <a:noAutofit/>
          </a:bodyPr>
          <a:p>
            <a:pPr marL="285840" indent="-285840" defTabSz="914400">
              <a:lnSpc>
                <a:spcPct val="100000"/>
              </a:lnSpc>
              <a:spcAft>
                <a:spcPts val="499"/>
              </a:spcAft>
              <a:buClr>
                <a:srgbClr val="000000"/>
              </a:buClr>
              <a:buFont typeface="Arial"/>
              <a:buChar char="•"/>
            </a:pPr>
            <a:r>
              <a:rPr b="0" lang="fr-FR" sz="1500" strike="noStrike" u="none">
                <a:solidFill>
                  <a:schemeClr val="dk1"/>
                </a:solidFill>
                <a:uFillTx/>
                <a:latin typeface="Arial"/>
                <a:ea typeface="Arial"/>
              </a:rPr>
              <a:t>Les expressions lambda sont un concept mathématique fondamental qui a été adopté par de nombreux langages de programmation, y compris Python et Java. Bien que Python ait intégré les expressions lambda très tôt dans son développement, Java les a introduites plus tard, avec Java 8.</a:t>
            </a:r>
            <a:endParaRPr b="0" lang="fr-FR" sz="1500" strike="noStrike" u="none">
              <a:solidFill>
                <a:schemeClr val="dk1"/>
              </a:solidFill>
              <a:uFillTx/>
              <a:latin typeface="Arial"/>
            </a:endParaRPr>
          </a:p>
          <a:p>
            <a:pPr indent="0" defTabSz="914400">
              <a:lnSpc>
                <a:spcPct val="100000"/>
              </a:lnSpc>
              <a:spcAft>
                <a:spcPts val="499"/>
              </a:spcAft>
              <a:buNone/>
            </a:pPr>
            <a:endParaRPr b="0" lang="fr-FR" sz="1600" strike="noStrike" u="none">
              <a:solidFill>
                <a:schemeClr val="dk1"/>
              </a:solidFill>
              <a:uFillTx/>
              <a:latin typeface="Arial"/>
            </a:endParaRPr>
          </a:p>
          <a:p>
            <a:pPr marL="285840" indent="-285840" defTabSz="914400">
              <a:lnSpc>
                <a:spcPct val="100000"/>
              </a:lnSpc>
              <a:spcAft>
                <a:spcPts val="499"/>
              </a:spcAft>
              <a:buClr>
                <a:srgbClr val="000000"/>
              </a:buClr>
              <a:buFont typeface="Arial"/>
              <a:buChar char="•"/>
            </a:pPr>
            <a:r>
              <a:rPr b="1" lang="fr-FR" sz="1600" strike="noStrike" u="none">
                <a:solidFill>
                  <a:schemeClr val="dk1"/>
                </a:solidFill>
                <a:uFillTx/>
                <a:latin typeface="Arial"/>
                <a:ea typeface="Arial"/>
              </a:rPr>
              <a:t>Objectifs et utilisations :</a:t>
            </a:r>
            <a:r>
              <a:rPr b="0" lang="fr-FR" sz="1600" strike="noStrike" u="none">
                <a:solidFill>
                  <a:schemeClr val="dk1"/>
                </a:solidFill>
                <a:uFillTx/>
                <a:latin typeface="Arial"/>
                <a:ea typeface="Arial"/>
              </a:rPr>
              <a:t> </a:t>
            </a:r>
            <a:r>
              <a:rPr b="0" lang="fr-FR" sz="1500" strike="noStrike" u="none">
                <a:solidFill>
                  <a:schemeClr val="dk1"/>
                </a:solidFill>
                <a:uFillTx/>
                <a:latin typeface="Arial"/>
                <a:ea typeface="Arial"/>
              </a:rPr>
              <a:t>Bien que la syntaxe et certaines utilisations puissent varier légèrement d'un langage à l'autre, l'objectif fondamental des expressions lambda reste le même : créer des fonctions anonymes et concises.</a:t>
            </a:r>
            <a:endParaRPr b="0" lang="fr-FR" sz="1500" strike="noStrike" u="none">
              <a:solidFill>
                <a:schemeClr val="dk1"/>
              </a:solidFill>
              <a:uFillTx/>
              <a:latin typeface="Arial"/>
            </a:endParaRPr>
          </a:p>
          <a:p>
            <a:pPr indent="0" defTabSz="914400">
              <a:lnSpc>
                <a:spcPct val="100000"/>
              </a:lnSpc>
              <a:spcAft>
                <a:spcPts val="499"/>
              </a:spcAft>
              <a:buNone/>
              <a:tabLst>
                <a:tab algn="l" pos="0"/>
              </a:tabLst>
            </a:pPr>
            <a:endParaRPr b="0" lang="fr-FR" sz="1600" strike="noStrike" u="none">
              <a:solidFill>
                <a:schemeClr val="dk1"/>
              </a:solidFill>
              <a:uFillTx/>
              <a:latin typeface="Arial"/>
            </a:endParaRPr>
          </a:p>
        </p:txBody>
      </p:sp>
      <p:sp>
        <p:nvSpPr>
          <p:cNvPr id="791" name="PlaceHolder 3"/>
          <p:cNvSpPr>
            <a:spLocks noGrp="1"/>
          </p:cNvSpPr>
          <p:nvPr>
            <p:ph type="sldNum" idx="29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16C8F35-D2F7-43B2-9D0E-6A1CF3A4C6F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92" name="PlaceHolder 4"/>
          <p:cNvSpPr>
            <a:spLocks noGrp="1"/>
          </p:cNvSpPr>
          <p:nvPr>
            <p:ph type="ftr" idx="30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Rapide rappel : avec et sans lambda</a:t>
            </a:r>
            <a:endParaRPr b="0" lang="fr-FR" sz="2550" strike="noStrike" u="none">
              <a:solidFill>
                <a:schemeClr val="dk1"/>
              </a:solidFill>
              <a:uFillTx/>
              <a:latin typeface="Arial"/>
            </a:endParaRPr>
          </a:p>
        </p:txBody>
      </p:sp>
      <p:sp>
        <p:nvSpPr>
          <p:cNvPr id="794" name="PlaceHolder 2"/>
          <p:cNvSpPr>
            <a:spLocks noGrp="1"/>
          </p:cNvSpPr>
          <p:nvPr>
            <p:ph type="sldNum" idx="30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487BD93-77E4-49E3-90EB-3C085E36EF0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795" name="PlaceHolder 3"/>
          <p:cNvSpPr>
            <a:spLocks noGrp="1"/>
          </p:cNvSpPr>
          <p:nvPr>
            <p:ph type="ftr" idx="30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796" name="TextBox 7"/>
          <p:cNvSpPr/>
          <p:nvPr/>
        </p:nvSpPr>
        <p:spPr>
          <a:xfrm>
            <a:off x="322920" y="931680"/>
            <a:ext cx="5193000" cy="396756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fr-FR" sz="1000" strike="noStrike" u="none">
                <a:solidFill>
                  <a:srgbClr val="000000"/>
                </a:solidFill>
                <a:uFillTx/>
                <a:latin typeface="Consolas"/>
              </a:rPr>
              <a:t>List&lt;CompteBancaire&gt; </a:t>
            </a:r>
            <a:r>
              <a:rPr b="0" lang="fr-FR" sz="1000" strike="noStrike" u="none">
                <a:solidFill>
                  <a:srgbClr val="6a3e3e"/>
                </a:solidFill>
                <a:uFillTx/>
                <a:latin typeface="Consolas"/>
              </a:rPr>
              <a:t>listCompteBancaire</a:t>
            </a:r>
            <a:r>
              <a:rPr b="0" lang="fr-FR" sz="1000" strike="noStrike" u="none">
                <a:solidFill>
                  <a:srgbClr val="000000"/>
                </a:solidFill>
                <a:uFillTx/>
                <a:latin typeface="Consolas"/>
              </a:rPr>
              <a:t> = List.</a:t>
            </a:r>
            <a:r>
              <a:rPr b="0" i="1" lang="fr-FR" sz="1000" strike="noStrike" u="none">
                <a:solidFill>
                  <a:srgbClr val="000000"/>
                </a:solidFill>
                <a:uFillTx/>
                <a:latin typeface="Consolas"/>
              </a:rPr>
              <a:t>of</a:t>
            </a: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   </a:t>
            </a:r>
            <a:r>
              <a:rPr b="1" lang="fr-FR" sz="1000" strike="noStrike" u="none">
                <a:solidFill>
                  <a:srgbClr val="7f0055"/>
                </a:solidFill>
                <a:uFillTx/>
                <a:latin typeface="Consolas"/>
              </a:rPr>
              <a:t>new</a:t>
            </a:r>
            <a:r>
              <a:rPr b="0" lang="fr-FR" sz="1000" strike="noStrike" u="none">
                <a:solidFill>
                  <a:srgbClr val="000000"/>
                </a:solidFill>
                <a:uFillTx/>
                <a:latin typeface="Consolas"/>
              </a:rPr>
              <a:t> CompteBancaire(</a:t>
            </a:r>
            <a:r>
              <a:rPr b="0" lang="fr-FR" sz="1000" strike="noStrike" u="none">
                <a:solidFill>
                  <a:srgbClr val="2a00ff"/>
                </a:solidFill>
                <a:uFillTx/>
                <a:latin typeface="Consolas"/>
              </a:rPr>
              <a:t>"C1"</a:t>
            </a:r>
            <a:r>
              <a:rPr b="0" lang="fr-FR" sz="1000" strike="noStrike" u="none">
                <a:solidFill>
                  <a:srgbClr val="000000"/>
                </a:solidFill>
                <a:uFillTx/>
                <a:latin typeface="Consolas"/>
              </a:rPr>
              <a:t>, 10d),</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   </a:t>
            </a:r>
            <a:r>
              <a:rPr b="1" lang="fr-FR" sz="1000" strike="noStrike" u="none">
                <a:solidFill>
                  <a:srgbClr val="7f0055"/>
                </a:solidFill>
                <a:uFillTx/>
                <a:latin typeface="Consolas"/>
              </a:rPr>
              <a:t>new</a:t>
            </a:r>
            <a:r>
              <a:rPr b="0" lang="fr-FR" sz="1000" strike="noStrike" u="none">
                <a:solidFill>
                  <a:srgbClr val="000000"/>
                </a:solidFill>
                <a:uFillTx/>
                <a:latin typeface="Consolas"/>
              </a:rPr>
              <a:t> CompteBancaire(</a:t>
            </a:r>
            <a:r>
              <a:rPr b="0" lang="fr-FR" sz="1000" strike="noStrike" u="none">
                <a:solidFill>
                  <a:srgbClr val="2a00ff"/>
                </a:solidFill>
                <a:uFillTx/>
                <a:latin typeface="Consolas"/>
              </a:rPr>
              <a:t>"C1"</a:t>
            </a:r>
            <a:r>
              <a:rPr b="0" lang="fr-FR" sz="1000" strike="noStrike" u="none">
                <a:solidFill>
                  <a:srgbClr val="000000"/>
                </a:solidFill>
                <a:uFillTx/>
                <a:latin typeface="Consolas"/>
              </a:rPr>
              <a:t>, 20d),</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   </a:t>
            </a:r>
            <a:r>
              <a:rPr b="1" lang="fr-FR" sz="1000" strike="noStrike" u="none">
                <a:solidFill>
                  <a:srgbClr val="7f0055"/>
                </a:solidFill>
                <a:uFillTx/>
                <a:latin typeface="Consolas"/>
              </a:rPr>
              <a:t>new</a:t>
            </a:r>
            <a:r>
              <a:rPr b="0" lang="fr-FR" sz="1000" strike="noStrike" u="none">
                <a:solidFill>
                  <a:srgbClr val="000000"/>
                </a:solidFill>
                <a:uFillTx/>
                <a:latin typeface="Consolas"/>
              </a:rPr>
              <a:t> CompteBancaire(</a:t>
            </a:r>
            <a:r>
              <a:rPr b="0" lang="fr-FR" sz="1000" strike="noStrike" u="none">
                <a:solidFill>
                  <a:srgbClr val="2a00ff"/>
                </a:solidFill>
                <a:uFillTx/>
                <a:latin typeface="Consolas"/>
              </a:rPr>
              <a:t>"C1"</a:t>
            </a:r>
            <a:r>
              <a:rPr b="0" lang="fr-FR" sz="1000" strike="noStrike" u="none">
                <a:solidFill>
                  <a:srgbClr val="000000"/>
                </a:solidFill>
                <a:uFillTx/>
                <a:latin typeface="Consolas"/>
              </a:rPr>
              <a:t>, -10d));</a:t>
            </a:r>
            <a:endParaRPr b="0" lang="fr-FR" sz="1000" strike="noStrike" u="none">
              <a:solidFill>
                <a:srgbClr val="000000"/>
              </a:solidFill>
              <a:uFillTx/>
              <a:latin typeface="Arial"/>
            </a:endParaRPr>
          </a:p>
          <a:p>
            <a:pPr defTabSz="914400">
              <a:lnSpc>
                <a:spcPct val="100000"/>
              </a:lnSpc>
            </a:pPr>
            <a:endParaRPr b="0" lang="fr-FR" sz="1000" strike="noStrike" u="none">
              <a:solidFill>
                <a:srgbClr val="000000"/>
              </a:solidFill>
              <a:uFillTx/>
              <a:latin typeface="Arial"/>
            </a:endParaRPr>
          </a:p>
          <a:p>
            <a:pPr defTabSz="914400">
              <a:lnSpc>
                <a:spcPct val="100000"/>
              </a:lnSpc>
            </a:pPr>
            <a:r>
              <a:rPr b="0" lang="fr-FR" sz="1000" strike="noStrike" u="none">
                <a:solidFill>
                  <a:srgbClr val="3f7f5f"/>
                </a:solidFill>
                <a:uFillTx/>
                <a:latin typeface="Consolas"/>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3f7f5f"/>
                </a:solidFill>
                <a:uFillTx/>
                <a:latin typeface="Consolas"/>
              </a:rPr>
              <a:t>// Programmation impérative : Comment ? On indique tout !</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long</a:t>
            </a:r>
            <a:r>
              <a:rPr b="0" lang="fr-FR" sz="1000" strike="noStrike" u="none">
                <a:solidFill>
                  <a:srgbClr val="000000"/>
                </a:solidFill>
                <a:uFillTx/>
                <a:latin typeface="Consolas"/>
              </a:rPr>
              <a:t> </a:t>
            </a:r>
            <a:r>
              <a:rPr b="0" lang="fr-FR" sz="1000" strike="noStrike" u="none">
                <a:solidFill>
                  <a:srgbClr val="6a3e3e"/>
                </a:solidFill>
                <a:uFillTx/>
                <a:latin typeface="Consolas"/>
              </a:rPr>
              <a:t>count1</a:t>
            </a:r>
            <a:r>
              <a:rPr b="0" lang="fr-FR" sz="1000" strike="noStrike" u="none">
                <a:solidFill>
                  <a:srgbClr val="000000"/>
                </a:solidFill>
                <a:uFillTx/>
                <a:latin typeface="Consolas"/>
              </a:rPr>
              <a:t> = 0;</a:t>
            </a:r>
            <a:endParaRPr b="0" lang="fr-FR" sz="1000" strike="noStrike" u="none">
              <a:solidFill>
                <a:srgbClr val="000000"/>
              </a:solidFill>
              <a:uFillTx/>
              <a:latin typeface="Arial"/>
            </a:endParaRPr>
          </a:p>
          <a:p>
            <a:pPr defTabSz="914400">
              <a:lnSpc>
                <a:spcPct val="100000"/>
              </a:lnSpc>
            </a:pPr>
            <a:r>
              <a:rPr b="0" lang="fr-FR" sz="1000" strike="noStrike" u="none">
                <a:solidFill>
                  <a:srgbClr val="3f7f5f"/>
                </a:solidFill>
                <a:uFillTx/>
                <a:latin typeface="Consolas"/>
              </a:rPr>
              <a:t>// var count1 = 0;</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for</a:t>
            </a:r>
            <a:r>
              <a:rPr b="0" lang="fr-FR" sz="1000" strike="noStrike" u="none">
                <a:solidFill>
                  <a:srgbClr val="000000"/>
                </a:solidFill>
                <a:uFillTx/>
                <a:latin typeface="Consolas"/>
              </a:rPr>
              <a:t> (CompteBancaire </a:t>
            </a:r>
            <a:r>
              <a:rPr b="0" lang="fr-FR" sz="1000" strike="noStrike" u="none">
                <a:solidFill>
                  <a:srgbClr val="6a3e3e"/>
                </a:solidFill>
                <a:uFillTx/>
                <a:latin typeface="Consolas"/>
              </a:rPr>
              <a:t>compteBancaire</a:t>
            </a:r>
            <a:r>
              <a:rPr b="0" lang="fr-FR" sz="1000" strike="noStrike" u="none">
                <a:solidFill>
                  <a:srgbClr val="000000"/>
                </a:solidFill>
                <a:uFillTx/>
                <a:latin typeface="Consolas"/>
              </a:rPr>
              <a:t> : </a:t>
            </a:r>
            <a:r>
              <a:rPr b="0" lang="fr-FR" sz="1000" strike="noStrike" u="none">
                <a:solidFill>
                  <a:srgbClr val="6a3e3e"/>
                </a:solidFill>
                <a:uFillTx/>
                <a:latin typeface="Consolas"/>
              </a:rPr>
              <a:t>listCompteBancaire</a:t>
            </a:r>
            <a:r>
              <a:rPr b="0" lang="fr-FR" sz="1000" strike="noStrike" u="none">
                <a:solidFill>
                  <a:srgbClr val="000000"/>
                </a:solidFill>
                <a:uFillTx/>
                <a:latin typeface="Consolas"/>
              </a:rPr>
              <a:t>) {</a:t>
            </a:r>
            <a:endParaRPr b="0" lang="fr-FR" sz="1000" strike="noStrike" u="none">
              <a:solidFill>
                <a:srgbClr val="000000"/>
              </a:solidFill>
              <a:uFillTx/>
              <a:latin typeface="Arial"/>
            </a:endParaRPr>
          </a:p>
          <a:p>
            <a:pPr defTabSz="914400">
              <a:lnSpc>
                <a:spcPct val="100000"/>
              </a:lnSpc>
            </a:pPr>
            <a:r>
              <a:rPr b="0" lang="fr-FR" sz="1000" strike="noStrike" u="none">
                <a:solidFill>
                  <a:srgbClr val="3f7f5f"/>
                </a:solidFill>
                <a:uFillTx/>
                <a:latin typeface="Consolas"/>
              </a:rPr>
              <a:t>   </a:t>
            </a:r>
            <a:r>
              <a:rPr b="0" lang="fr-FR" sz="1000" strike="noStrike" u="none">
                <a:solidFill>
                  <a:srgbClr val="3f7f5f"/>
                </a:solidFill>
                <a:uFillTx/>
                <a:latin typeface="Consolas"/>
              </a:rPr>
              <a:t>// SI solde négatif</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   </a:t>
            </a:r>
            <a:r>
              <a:rPr b="1" lang="fr-FR" sz="1000" strike="noStrike" u="none">
                <a:solidFill>
                  <a:srgbClr val="7f0055"/>
                </a:solidFill>
                <a:uFillTx/>
                <a:latin typeface="Consolas"/>
              </a:rPr>
              <a:t>if</a:t>
            </a:r>
            <a:r>
              <a:rPr b="0" lang="fr-FR" sz="1000" strike="noStrike" u="none">
                <a:solidFill>
                  <a:srgbClr val="000000"/>
                </a:solidFill>
                <a:uFillTx/>
                <a:latin typeface="Consolas"/>
              </a:rPr>
              <a:t> (</a:t>
            </a:r>
            <a:r>
              <a:rPr b="0" lang="fr-FR" sz="1000" strike="noStrike" u="none">
                <a:solidFill>
                  <a:srgbClr val="6a3e3e"/>
                </a:solidFill>
                <a:uFillTx/>
                <a:latin typeface="Consolas"/>
              </a:rPr>
              <a:t>compteBancaire</a:t>
            </a:r>
            <a:r>
              <a:rPr b="0" lang="fr-FR" sz="1000" strike="noStrike" u="none">
                <a:solidFill>
                  <a:srgbClr val="000000"/>
                </a:solidFill>
                <a:uFillTx/>
                <a:latin typeface="Consolas"/>
              </a:rPr>
              <a:t>.getSolde() &lt; 0) {</a:t>
            </a:r>
            <a:endParaRPr b="0" lang="fr-FR" sz="1000" strike="noStrike" u="none">
              <a:solidFill>
                <a:srgbClr val="000000"/>
              </a:solidFill>
              <a:uFillTx/>
              <a:latin typeface="Arial"/>
            </a:endParaRPr>
          </a:p>
          <a:p>
            <a:pPr defTabSz="914400">
              <a:lnSpc>
                <a:spcPct val="100000"/>
              </a:lnSpc>
            </a:pPr>
            <a:r>
              <a:rPr b="0" lang="fr-FR" sz="1000" strike="noStrike" u="none">
                <a:solidFill>
                  <a:srgbClr val="6a3e3e"/>
                </a:solidFill>
                <a:uFillTx/>
                <a:latin typeface="Consolas"/>
              </a:rPr>
              <a:t>      </a:t>
            </a:r>
            <a:r>
              <a:rPr b="0" lang="fr-FR" sz="1000" strike="noStrike" u="none">
                <a:solidFill>
                  <a:srgbClr val="6a3e3e"/>
                </a:solidFill>
                <a:uFillTx/>
                <a:latin typeface="Consolas"/>
              </a:rPr>
              <a:t>count1</a:t>
            </a: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   </a:t>
            </a: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System.</a:t>
            </a:r>
            <a:r>
              <a:rPr b="1" i="1" lang="fr-FR" sz="1000" strike="noStrike" u="none">
                <a:solidFill>
                  <a:srgbClr val="0000c0"/>
                </a:solidFill>
                <a:uFillTx/>
                <a:latin typeface="Consolas"/>
              </a:rPr>
              <a:t>out</a:t>
            </a:r>
            <a:r>
              <a:rPr b="0" lang="fr-FR" sz="1000" strike="noStrike" u="none">
                <a:solidFill>
                  <a:srgbClr val="000000"/>
                </a:solidFill>
                <a:uFillTx/>
                <a:latin typeface="Consolas"/>
              </a:rPr>
              <a:t>.println(</a:t>
            </a:r>
            <a:r>
              <a:rPr b="0" lang="fr-FR" sz="1000" strike="noStrike" u="none">
                <a:solidFill>
                  <a:srgbClr val="2a00ff"/>
                </a:solidFill>
                <a:uFillTx/>
                <a:latin typeface="Consolas"/>
              </a:rPr>
              <a:t>"count1 sans lamdba="</a:t>
            </a:r>
            <a:r>
              <a:rPr b="0" lang="fr-FR" sz="1000" strike="noStrike" u="none">
                <a:solidFill>
                  <a:srgbClr val="000000"/>
                </a:solidFill>
                <a:uFillTx/>
                <a:latin typeface="Consolas"/>
              </a:rPr>
              <a:t> + </a:t>
            </a:r>
            <a:r>
              <a:rPr b="0" lang="fr-FR" sz="1000" strike="noStrike" u="none">
                <a:solidFill>
                  <a:srgbClr val="6a3e3e"/>
                </a:solidFill>
                <a:uFillTx/>
                <a:latin typeface="Consolas"/>
              </a:rPr>
              <a:t>count1</a:t>
            </a: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defTabSz="914400">
              <a:lnSpc>
                <a:spcPct val="100000"/>
              </a:lnSpc>
            </a:pPr>
            <a:br>
              <a:rPr sz="1000"/>
            </a:br>
            <a:r>
              <a:rPr b="0" lang="fr-FR" sz="1000" strike="noStrike" u="none">
                <a:solidFill>
                  <a:srgbClr val="3f7f5f"/>
                </a:solidFill>
                <a:uFillTx/>
                <a:latin typeface="Consolas"/>
              </a:rPr>
              <a:t>//</a:t>
            </a:r>
            <a:endParaRPr b="0" lang="fr-FR" sz="1000" strike="noStrike" u="none">
              <a:solidFill>
                <a:srgbClr val="000000"/>
              </a:solidFill>
              <a:uFillTx/>
              <a:latin typeface="Arial"/>
            </a:endParaRPr>
          </a:p>
          <a:p>
            <a:pPr defTabSz="914400">
              <a:lnSpc>
                <a:spcPct val="100000"/>
              </a:lnSpc>
            </a:pPr>
            <a:r>
              <a:rPr b="0" lang="fr-FR" sz="1000" strike="noStrike" u="none">
                <a:solidFill>
                  <a:srgbClr val="3f7f5f"/>
                </a:solidFill>
                <a:uFillTx/>
                <a:latin typeface="Consolas"/>
              </a:rPr>
              <a:t>// Programmation déclarative : Quoi ? On explicite par déclaration !</a:t>
            </a:r>
            <a:endParaRPr b="0" lang="fr-FR" sz="1000" strike="noStrike" u="none">
              <a:solidFill>
                <a:srgbClr val="000000"/>
              </a:solidFill>
              <a:uFillTx/>
              <a:latin typeface="Arial"/>
            </a:endParaRPr>
          </a:p>
          <a:p>
            <a:pPr defTabSz="914400">
              <a:lnSpc>
                <a:spcPct val="100000"/>
              </a:lnSpc>
            </a:pPr>
            <a:r>
              <a:rPr b="1" lang="fr-FR" sz="1000" strike="noStrike" u="none">
                <a:solidFill>
                  <a:srgbClr val="7f0055"/>
                </a:solidFill>
                <a:uFillTx/>
                <a:latin typeface="Consolas"/>
              </a:rPr>
              <a:t>long</a:t>
            </a:r>
            <a:r>
              <a:rPr b="0" lang="fr-FR" sz="1000" strike="noStrike" u="none">
                <a:solidFill>
                  <a:srgbClr val="000000"/>
                </a:solidFill>
                <a:uFillTx/>
                <a:latin typeface="Consolas"/>
              </a:rPr>
              <a:t> </a:t>
            </a:r>
            <a:r>
              <a:rPr b="0" lang="fr-FR" sz="1000" strike="noStrike" u="none">
                <a:solidFill>
                  <a:srgbClr val="6a3e3e"/>
                </a:solidFill>
                <a:uFillTx/>
                <a:latin typeface="Consolas"/>
              </a:rPr>
              <a:t>count2</a:t>
            </a:r>
            <a:r>
              <a:rPr b="0" lang="fr-FR" sz="1000" strike="noStrike" u="none">
                <a:solidFill>
                  <a:srgbClr val="000000"/>
                </a:solidFill>
                <a:uFillTx/>
                <a:latin typeface="Consolas"/>
              </a:rPr>
              <a:t> = </a:t>
            </a:r>
            <a:r>
              <a:rPr b="0" lang="fr-FR" sz="1000" strike="noStrike" u="none">
                <a:solidFill>
                  <a:srgbClr val="6a3e3e"/>
                </a:solidFill>
                <a:uFillTx/>
                <a:latin typeface="Consolas"/>
              </a:rPr>
              <a:t>listCompteBancaire</a:t>
            </a:r>
            <a:r>
              <a:rPr b="0" lang="fr-FR" sz="1000" strike="noStrike" u="none">
                <a:solidFill>
                  <a:srgbClr val="000000"/>
                </a:solidFill>
                <a:uFillTx/>
                <a:latin typeface="Consolas"/>
              </a:rPr>
              <a:t>.stream()</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   </a:t>
            </a:r>
            <a:r>
              <a:rPr b="0" lang="fr-FR" sz="1000" strike="noStrike" u="none">
                <a:solidFill>
                  <a:srgbClr val="000000"/>
                </a:solidFill>
                <a:uFillTx/>
                <a:latin typeface="Consolas"/>
              </a:rPr>
              <a:t>.filter(</a:t>
            </a:r>
            <a:r>
              <a:rPr b="0" lang="fr-FR" sz="1000" strike="noStrike" u="none">
                <a:solidFill>
                  <a:srgbClr val="6a3e3e"/>
                </a:solidFill>
                <a:uFillTx/>
                <a:latin typeface="Consolas"/>
              </a:rPr>
              <a:t>compteBancaire</a:t>
            </a:r>
            <a:r>
              <a:rPr b="0" lang="fr-FR" sz="1000" strike="noStrike" u="none">
                <a:solidFill>
                  <a:srgbClr val="000000"/>
                </a:solidFill>
                <a:uFillTx/>
                <a:latin typeface="Consolas"/>
              </a:rPr>
              <a:t> -&gt; </a:t>
            </a:r>
            <a:r>
              <a:rPr b="0" lang="fr-FR" sz="1000" strike="noStrike" u="none">
                <a:solidFill>
                  <a:srgbClr val="6a3e3e"/>
                </a:solidFill>
                <a:uFillTx/>
                <a:latin typeface="Consolas"/>
              </a:rPr>
              <a:t>compteBancaire</a:t>
            </a:r>
            <a:r>
              <a:rPr b="0" lang="fr-FR" sz="1000" strike="noStrike" u="none">
                <a:solidFill>
                  <a:srgbClr val="000000"/>
                </a:solidFill>
                <a:uFillTx/>
                <a:latin typeface="Consolas"/>
              </a:rPr>
              <a:t>.getSolde() &lt; 0)</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   </a:t>
            </a:r>
            <a:r>
              <a:rPr b="0" lang="fr-FR" sz="1000" strike="noStrike" u="none">
                <a:solidFill>
                  <a:srgbClr val="000000"/>
                </a:solidFill>
                <a:uFillTx/>
                <a:latin typeface="Consolas"/>
              </a:rPr>
              <a:t>.count();</a:t>
            </a:r>
            <a:endParaRPr b="0" lang="fr-FR" sz="1000" strike="noStrike" u="none">
              <a:solidFill>
                <a:srgbClr val="000000"/>
              </a:solidFill>
              <a:uFillTx/>
              <a:latin typeface="Arial"/>
            </a:endParaRPr>
          </a:p>
          <a:p>
            <a:pPr defTabSz="914400">
              <a:lnSpc>
                <a:spcPct val="100000"/>
              </a:lnSpc>
            </a:pPr>
            <a:r>
              <a:rPr b="0" lang="fr-FR" sz="1000" strike="noStrike" u="none">
                <a:solidFill>
                  <a:srgbClr val="000000"/>
                </a:solidFill>
                <a:uFillTx/>
                <a:latin typeface="Consolas"/>
              </a:rPr>
              <a:t>System.</a:t>
            </a:r>
            <a:r>
              <a:rPr b="1" i="1" lang="fr-FR" sz="1000" strike="noStrike" u="none">
                <a:solidFill>
                  <a:srgbClr val="0000c0"/>
                </a:solidFill>
                <a:uFillTx/>
                <a:latin typeface="Consolas"/>
              </a:rPr>
              <a:t>out</a:t>
            </a:r>
            <a:r>
              <a:rPr b="0" lang="fr-FR" sz="1000" strike="noStrike" u="none">
                <a:solidFill>
                  <a:srgbClr val="000000"/>
                </a:solidFill>
                <a:uFillTx/>
                <a:latin typeface="Consolas"/>
              </a:rPr>
              <a:t>.println(</a:t>
            </a:r>
            <a:r>
              <a:rPr b="0" lang="fr-FR" sz="1000" strike="noStrike" u="none">
                <a:solidFill>
                  <a:srgbClr val="2a00ff"/>
                </a:solidFill>
                <a:uFillTx/>
                <a:latin typeface="Consolas"/>
              </a:rPr>
              <a:t>"count2 avec lambda="</a:t>
            </a:r>
            <a:r>
              <a:rPr b="0" lang="fr-FR" sz="1000" strike="noStrike" u="none">
                <a:solidFill>
                  <a:srgbClr val="000000"/>
                </a:solidFill>
                <a:uFillTx/>
                <a:latin typeface="Consolas"/>
              </a:rPr>
              <a:t> + </a:t>
            </a:r>
            <a:r>
              <a:rPr b="0" lang="fr-FR" sz="1000" strike="noStrike" u="none">
                <a:solidFill>
                  <a:srgbClr val="6a3e3e"/>
                </a:solidFill>
                <a:uFillTx/>
                <a:latin typeface="Consolas"/>
              </a:rPr>
              <a:t>count2</a:t>
            </a:r>
            <a:r>
              <a:rPr b="0" lang="fr-FR" sz="1000" strike="noStrike" u="none">
                <a:solidFill>
                  <a:srgbClr val="000000"/>
                </a:solidFill>
                <a:uFillTx/>
                <a:latin typeface="Consolas"/>
              </a:rPr>
              <a:t>);</a:t>
            </a:r>
            <a:endParaRPr b="0" lang="fr-FR" sz="1000" strike="noStrike" u="none">
              <a:solidFill>
                <a:srgbClr val="000000"/>
              </a:solidFill>
              <a:uFillTx/>
              <a:latin typeface="Arial"/>
            </a:endParaRPr>
          </a:p>
          <a:p>
            <a:pPr algn="ctr" defTabSz="914400">
              <a:lnSpc>
                <a:spcPct val="100000"/>
              </a:lnSpc>
            </a:pPr>
            <a:endParaRPr b="0" lang="fr-FR" sz="2400" strike="noStrike" u="none">
              <a:solidFill>
                <a:srgbClr val="000000"/>
              </a:solidFill>
              <a:uFillTx/>
              <a:latin typeface="Arial"/>
            </a:endParaRPr>
          </a:p>
        </p:txBody>
      </p:sp>
      <p:pic>
        <p:nvPicPr>
          <p:cNvPr id="797" name="Picture 8" descr=""/>
          <p:cNvPicPr/>
          <p:nvPr/>
        </p:nvPicPr>
        <p:blipFill>
          <a:blip r:embed="rId1"/>
          <a:stretch/>
        </p:blipFill>
        <p:spPr>
          <a:xfrm>
            <a:off x="225000" y="1596600"/>
            <a:ext cx="5397480" cy="1917000"/>
          </a:xfrm>
          <a:prstGeom prst="rect">
            <a:avLst/>
          </a:prstGeom>
          <a:noFill/>
          <a:ln w="0">
            <a:noFill/>
          </a:ln>
        </p:spPr>
      </p:pic>
      <p:pic>
        <p:nvPicPr>
          <p:cNvPr id="798" name="Picture 9" descr=""/>
          <p:cNvPicPr/>
          <p:nvPr/>
        </p:nvPicPr>
        <p:blipFill>
          <a:blip r:embed="rId2"/>
          <a:stretch/>
        </p:blipFill>
        <p:spPr>
          <a:xfrm>
            <a:off x="225000" y="3511080"/>
            <a:ext cx="5397480" cy="1094040"/>
          </a:xfrm>
          <a:prstGeom prst="rect">
            <a:avLst/>
          </a:prstGeom>
          <a:noFill/>
          <a:ln w="0">
            <a:noFill/>
          </a:ln>
        </p:spPr>
      </p:pic>
    </p:spTree>
  </p:cSld>
  <p:transition>
    <p:blinds dir="horz"/>
  </p:transition>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Constats et bonnes pratiques</a:t>
            </a:r>
            <a:endParaRPr b="0" lang="fr-FR" sz="2550" strike="noStrike" u="none">
              <a:solidFill>
                <a:schemeClr val="dk1"/>
              </a:solidFill>
              <a:uFillTx/>
              <a:latin typeface="Arial"/>
            </a:endParaRPr>
          </a:p>
        </p:txBody>
      </p:sp>
      <p:sp>
        <p:nvSpPr>
          <p:cNvPr id="800" name="PlaceHolder 2"/>
          <p:cNvSpPr>
            <a:spLocks noGrp="1"/>
          </p:cNvSpPr>
          <p:nvPr>
            <p:ph/>
          </p:nvPr>
        </p:nvSpPr>
        <p:spPr>
          <a:xfrm>
            <a:off x="323640" y="987480"/>
            <a:ext cx="8784720" cy="38221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600" strike="noStrike" u="none">
                <a:solidFill>
                  <a:schemeClr val="dk1"/>
                </a:solidFill>
                <a:uFillTx/>
                <a:latin typeface="Arial"/>
              </a:rPr>
              <a:t>Une lambda expression permet d’avoir du code plus compact</a:t>
            </a:r>
            <a:endParaRPr b="0" lang="fr-FR" sz="1600" strike="noStrike" u="none">
              <a:solidFill>
                <a:schemeClr val="dk1"/>
              </a:solidFill>
              <a:uFillTx/>
              <a:latin typeface="Arial"/>
            </a:endParaRPr>
          </a:p>
          <a:p>
            <a:pPr indent="0" defTabSz="914400">
              <a:lnSpc>
                <a:spcPct val="100000"/>
              </a:lnSpc>
              <a:spcAft>
                <a:spcPts val="499"/>
              </a:spcAft>
              <a:buNone/>
              <a:tabLst>
                <a:tab algn="l" pos="0"/>
              </a:tabLst>
            </a:pPr>
            <a:r>
              <a:rPr b="0" lang="fr-FR" sz="1600" strike="noStrike" u="none">
                <a:solidFill>
                  <a:srgbClr val="ff0000"/>
                </a:solidFill>
                <a:uFillTx/>
                <a:latin typeface="Arial"/>
              </a:rPr>
              <a:t>Mais moins de ligne de code n’est pas toujours synonyme de « plus lisible »</a:t>
            </a:r>
            <a:endParaRPr b="0" lang="fr-FR" sz="1600" strike="noStrike" u="none">
              <a:solidFill>
                <a:schemeClr val="dk1"/>
              </a:solidFill>
              <a:uFillTx/>
              <a:latin typeface="Arial"/>
            </a:endParaRPr>
          </a:p>
          <a:p>
            <a:pPr indent="0" defTabSz="914400">
              <a:lnSpc>
                <a:spcPct val="100000"/>
              </a:lnSpc>
              <a:spcAft>
                <a:spcPts val="499"/>
              </a:spcAft>
              <a:buNone/>
              <a:tabLst>
                <a:tab algn="l" pos="0"/>
              </a:tabLst>
            </a:pPr>
            <a:r>
              <a:rPr b="0" lang="fr-FR" sz="1600" strike="noStrike" u="none">
                <a:solidFill>
                  <a:srgbClr val="000000"/>
                </a:solidFill>
                <a:uFillTx/>
                <a:latin typeface="Arial"/>
              </a:rPr>
              <a:t>Nous pouvons noter 2 bonnes pratiques :</a:t>
            </a:r>
            <a:endParaRPr b="0" lang="fr-FR" sz="1600" strike="noStrike" u="none">
              <a:solidFill>
                <a:schemeClr val="dk1"/>
              </a:solidFill>
              <a:uFillTx/>
              <a:latin typeface="Arial"/>
            </a:endParaRPr>
          </a:p>
          <a:p>
            <a:pPr marL="285840" indent="-285840" defTabSz="914400">
              <a:lnSpc>
                <a:spcPct val="100000"/>
              </a:lnSpc>
              <a:spcAft>
                <a:spcPts val="499"/>
              </a:spcAft>
              <a:buClr>
                <a:srgbClr val="00b050"/>
              </a:buClr>
              <a:buFont typeface="Arial"/>
              <a:buChar char="•"/>
              <a:tabLst>
                <a:tab algn="l" pos="0"/>
              </a:tabLst>
            </a:pPr>
            <a:r>
              <a:rPr b="0" lang="fr-FR" sz="1600" strike="noStrike" u="none">
                <a:solidFill>
                  <a:srgbClr val="00b050"/>
                </a:solidFill>
                <a:uFillTx/>
                <a:latin typeface="Arial"/>
              </a:rPr>
              <a:t>Ne pas écrire de lamba expression </a:t>
            </a:r>
            <a:r>
              <a:rPr b="1" lang="fr-FR" sz="1600" strike="noStrike" u="none">
                <a:solidFill>
                  <a:srgbClr val="00b050"/>
                </a:solidFill>
                <a:uFillTx/>
                <a:latin typeface="Arial"/>
              </a:rPr>
              <a:t>complexe </a:t>
            </a:r>
            <a:r>
              <a:rPr b="0" lang="fr-FR" sz="1600" strike="noStrike" u="none">
                <a:solidFill>
                  <a:srgbClr val="00b050"/>
                </a:solidFill>
                <a:uFillTx/>
                <a:latin typeface="Arial"/>
              </a:rPr>
              <a:t>: </a:t>
            </a:r>
            <a:r>
              <a:rPr b="0" lang="fr-FR" sz="1600" strike="noStrike" u="none">
                <a:solidFill>
                  <a:schemeClr val="dk1"/>
                </a:solidFill>
                <a:uFillTx/>
                <a:latin typeface="Arial"/>
              </a:rPr>
              <a:t>le code devient difficile à maintenir</a:t>
            </a:r>
            <a:endParaRPr b="0" lang="fr-FR" sz="1600" strike="noStrike" u="none">
              <a:solidFill>
                <a:schemeClr val="dk1"/>
              </a:solidFill>
              <a:uFillTx/>
              <a:latin typeface="Arial"/>
            </a:endParaRPr>
          </a:p>
          <a:p>
            <a:pPr marL="285840" indent="-285840" defTabSz="914400">
              <a:lnSpc>
                <a:spcPct val="100000"/>
              </a:lnSpc>
              <a:spcAft>
                <a:spcPts val="499"/>
              </a:spcAft>
              <a:buClr>
                <a:srgbClr val="00b050"/>
              </a:buClr>
              <a:buFont typeface="Arial"/>
              <a:buChar char="•"/>
              <a:tabLst>
                <a:tab algn="l" pos="0"/>
              </a:tabLst>
            </a:pPr>
            <a:r>
              <a:rPr b="0" lang="fr-FR" sz="1600" strike="noStrike" u="none">
                <a:solidFill>
                  <a:srgbClr val="00b050"/>
                </a:solidFill>
                <a:uFillTx/>
                <a:latin typeface="Arial"/>
              </a:rPr>
              <a:t>Ne pas écrire de lamba expression </a:t>
            </a:r>
            <a:r>
              <a:rPr b="1" lang="fr-FR" sz="1600" strike="noStrike" u="none">
                <a:solidFill>
                  <a:srgbClr val="00b050"/>
                </a:solidFill>
                <a:uFillTx/>
                <a:latin typeface="Arial"/>
              </a:rPr>
              <a:t>nécessitant de faire du débogage </a:t>
            </a:r>
            <a:r>
              <a:rPr b="0" lang="fr-FR" sz="1600" strike="noStrike" u="none">
                <a:solidFill>
                  <a:schemeClr val="dk1"/>
                </a:solidFill>
                <a:uFillTx/>
                <a:latin typeface="Arial"/>
              </a:rPr>
              <a:t>: risque de se perdre</a:t>
            </a:r>
            <a:endParaRPr b="0" lang="fr-FR" sz="1600" strike="noStrike" u="none">
              <a:solidFill>
                <a:schemeClr val="dk1"/>
              </a:solidFill>
              <a:uFillTx/>
              <a:latin typeface="Arial"/>
            </a:endParaRPr>
          </a:p>
          <a:p>
            <a:pPr indent="0" defTabSz="914400">
              <a:lnSpc>
                <a:spcPct val="100000"/>
              </a:lnSpc>
              <a:spcAft>
                <a:spcPts val="499"/>
              </a:spcAft>
              <a:buNone/>
              <a:tabLst>
                <a:tab algn="l" pos="0"/>
              </a:tabLst>
            </a:pPr>
            <a:endParaRPr b="0" lang="fr-FR" sz="1600" strike="noStrike" u="none">
              <a:solidFill>
                <a:schemeClr val="dk1"/>
              </a:solidFill>
              <a:uFillTx/>
              <a:latin typeface="Arial"/>
            </a:endParaRPr>
          </a:p>
          <a:p>
            <a:pPr indent="0" defTabSz="914400">
              <a:lnSpc>
                <a:spcPct val="100000"/>
              </a:lnSpc>
              <a:spcAft>
                <a:spcPts val="499"/>
              </a:spcAft>
              <a:buNone/>
              <a:tabLst>
                <a:tab algn="l" pos="0"/>
              </a:tabLst>
            </a:pPr>
            <a:r>
              <a:rPr b="0" lang="fr-FR" sz="1600" strike="noStrike" u="none">
                <a:solidFill>
                  <a:schemeClr val="dk1"/>
                </a:solidFill>
                <a:uFillTx/>
                <a:latin typeface="Arial"/>
              </a:rPr>
              <a:t>La lisibilité d’une « lamba expression » ne fait pas consensus sur les cas simples</a:t>
            </a:r>
            <a:endParaRPr b="0" lang="fr-FR" sz="1600" strike="noStrike" u="none">
              <a:solidFill>
                <a:schemeClr val="dk1"/>
              </a:solidFill>
              <a:uFillTx/>
              <a:latin typeface="Arial"/>
            </a:endParaRPr>
          </a:p>
          <a:p>
            <a:pPr marL="285840" indent="-285840" defTabSz="914400">
              <a:lnSpc>
                <a:spcPct val="100000"/>
              </a:lnSpc>
              <a:spcAft>
                <a:spcPts val="499"/>
              </a:spcAft>
              <a:buClr>
                <a:srgbClr val="00b050"/>
              </a:buClr>
              <a:buFont typeface="Arial" charset="2"/>
              <a:buChar char=""/>
              <a:tabLst>
                <a:tab algn="l" pos="0"/>
              </a:tabLst>
            </a:pPr>
            <a:r>
              <a:rPr b="0" lang="fr-FR" sz="1600" strike="noStrike" u="none">
                <a:solidFill>
                  <a:srgbClr val="00b050"/>
                </a:solidFill>
                <a:uFillTx/>
                <a:latin typeface="Arial"/>
              </a:rPr>
              <a:t>Une 3ème bonne pratique est de privilégier la solution la plus performance. </a:t>
            </a:r>
            <a:r>
              <a:rPr b="0" lang="fr-FR" sz="1600" strike="noStrike" u="none">
                <a:solidFill>
                  <a:schemeClr val="dk1"/>
                </a:solidFill>
                <a:uFillTx/>
                <a:latin typeface="Arial"/>
              </a:rPr>
              <a:t>On peut noter que ces dernières sont similaires à partir de Java 21.</a:t>
            </a:r>
            <a:endParaRPr b="0" lang="fr-FR" sz="1600" strike="noStrike" u="none">
              <a:solidFill>
                <a:schemeClr val="dk1"/>
              </a:solidFill>
              <a:uFillTx/>
              <a:latin typeface="Arial"/>
            </a:endParaRPr>
          </a:p>
          <a:p>
            <a:pPr marL="285840" indent="-285840" defTabSz="914400">
              <a:lnSpc>
                <a:spcPct val="100000"/>
              </a:lnSpc>
              <a:spcAft>
                <a:spcPts val="499"/>
              </a:spcAft>
              <a:buClr>
                <a:srgbClr val="00b050"/>
              </a:buClr>
              <a:buFont typeface="Arial" charset="2"/>
              <a:buChar char=""/>
              <a:tabLst>
                <a:tab algn="l" pos="0"/>
              </a:tabLst>
            </a:pPr>
            <a:r>
              <a:rPr b="0" lang="fr-FR" sz="1600" strike="noStrike" u="none">
                <a:solidFill>
                  <a:srgbClr val="00b050"/>
                </a:solidFill>
                <a:uFillTx/>
                <a:latin typeface="Arial"/>
              </a:rPr>
              <a:t>Une 4ème bonne pratique est de s'harmoniser sur l'usage au sein d'une équipe</a:t>
            </a:r>
            <a:endParaRPr b="0" lang="fr-FR" sz="1600" strike="noStrike" u="none">
              <a:solidFill>
                <a:schemeClr val="dk1"/>
              </a:solidFill>
              <a:uFillTx/>
              <a:latin typeface="Arial"/>
            </a:endParaRPr>
          </a:p>
          <a:p>
            <a:pPr marL="285840" indent="-285840" defTabSz="914400">
              <a:lnSpc>
                <a:spcPct val="100000"/>
              </a:lnSpc>
              <a:spcAft>
                <a:spcPts val="499"/>
              </a:spcAft>
              <a:buNone/>
              <a:tabLst>
                <a:tab algn="l" pos="0"/>
              </a:tabLst>
            </a:pPr>
            <a:endParaRPr b="0" lang="fr-FR" sz="1600" strike="noStrike" u="none">
              <a:solidFill>
                <a:schemeClr val="dk1"/>
              </a:solidFill>
              <a:uFillTx/>
              <a:latin typeface="Arial"/>
            </a:endParaRPr>
          </a:p>
          <a:p>
            <a:pPr marL="285840" indent="-285840" defTabSz="914400">
              <a:lnSpc>
                <a:spcPct val="100000"/>
              </a:lnSpc>
              <a:spcAft>
                <a:spcPts val="499"/>
              </a:spcAft>
              <a:buNone/>
              <a:tabLst>
                <a:tab algn="l" pos="0"/>
              </a:tabLst>
            </a:pPr>
            <a:r>
              <a:rPr b="0" lang="fr-FR" sz="1600" strike="noStrike" u="none">
                <a:solidFill>
                  <a:schemeClr val="dk1"/>
                </a:solidFill>
                <a:uFillTx/>
                <a:latin typeface="Arial"/>
              </a:rPr>
              <a:t>Nous allons regarder différents cas au travers d'un TP</a:t>
            </a:r>
            <a:endParaRPr b="0" lang="fr-FR" sz="1600" strike="noStrike" u="none">
              <a:solidFill>
                <a:schemeClr val="dk1"/>
              </a:solidFill>
              <a:uFillTx/>
              <a:latin typeface="Arial"/>
            </a:endParaRPr>
          </a:p>
        </p:txBody>
      </p:sp>
      <p:sp>
        <p:nvSpPr>
          <p:cNvPr id="801" name="PlaceHolder 3"/>
          <p:cNvSpPr>
            <a:spLocks noGrp="1"/>
          </p:cNvSpPr>
          <p:nvPr>
            <p:ph type="sldNum" idx="30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6E5DE43-2135-4330-94F9-176EB872C1B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02" name="PlaceHolder 4"/>
          <p:cNvSpPr>
            <a:spLocks noGrp="1"/>
          </p:cNvSpPr>
          <p:nvPr>
            <p:ph type="ftr" idx="30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Lambda »</a:t>
            </a:r>
            <a:endParaRPr b="0" lang="fr-FR" sz="2550" strike="noStrike" u="none">
              <a:solidFill>
                <a:schemeClr val="dk1"/>
              </a:solidFill>
              <a:uFillTx/>
              <a:latin typeface="Arial"/>
            </a:endParaRPr>
          </a:p>
        </p:txBody>
      </p:sp>
      <p:sp>
        <p:nvSpPr>
          <p:cNvPr id="804" name="PlaceHolder 2"/>
          <p:cNvSpPr>
            <a:spLocks noGrp="1"/>
          </p:cNvSpPr>
          <p:nvPr>
            <p:ph type="sldNum" idx="30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2C8794F-8A39-4BEC-9CB3-168270C49AF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05" name="PlaceHolder 3"/>
          <p:cNvSpPr>
            <a:spLocks noGrp="1"/>
          </p:cNvSpPr>
          <p:nvPr>
            <p:ph type="ftr" idx="30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06" name="Rectangle 3"/>
          <p:cNvSpPr/>
          <p:nvPr/>
        </p:nvSpPr>
        <p:spPr>
          <a:xfrm>
            <a:off x="323640" y="1193400"/>
            <a:ext cx="8814960" cy="3616560"/>
          </a:xfrm>
          <a:prstGeom prst="rect">
            <a:avLst/>
          </a:prstGeom>
          <a:noFill/>
          <a:ln w="0">
            <a:noFill/>
          </a:ln>
        </p:spPr>
        <p:style>
          <a:lnRef idx="0"/>
          <a:fillRef idx="0"/>
          <a:effectRef idx="0"/>
          <a:fontRef idx="minor"/>
        </p:style>
        <p:txBody>
          <a:bodyPr lIns="0" rIns="0" tIns="0" bIns="0" anchor="t">
            <a:noAutofit/>
          </a:bodyPr>
          <a:p>
            <a:pPr defTabSz="914400">
              <a:lnSpc>
                <a:spcPct val="90000"/>
              </a:lnSpc>
              <a:tabLst>
                <a:tab algn="l" pos="0"/>
              </a:tabLst>
            </a:pPr>
            <a:r>
              <a:rPr b="0" lang="fr-FR" sz="1800" strike="noStrike" u="none">
                <a:solidFill>
                  <a:schemeClr val="dk1"/>
                </a:solidFill>
                <a:uFillTx/>
                <a:latin typeface="Arial"/>
              </a:rPr>
              <a:t>Nous verrons quelques exemples la mises en oeuvre AVEC et SANS lambda, et notamment :</a:t>
            </a:r>
            <a:endParaRPr b="0" lang="fr-FR" sz="1800" strike="noStrike" u="none">
              <a:solidFill>
                <a:srgbClr val="000000"/>
              </a:solidFill>
              <a:uFillTx/>
              <a:latin typeface="Arial"/>
            </a:endParaRPr>
          </a:p>
          <a:p>
            <a:pPr marL="285840" indent="-285840" defTabSz="914400">
              <a:lnSpc>
                <a:spcPct val="90000"/>
              </a:lnSpc>
              <a:buClr>
                <a:srgbClr val="000000"/>
              </a:buClr>
              <a:buFont typeface="Arial"/>
              <a:buChar char="•"/>
              <a:tabLst>
                <a:tab algn="l" pos="0"/>
              </a:tabLst>
            </a:pPr>
            <a:r>
              <a:rPr b="0" lang="fr-FR" sz="1800" strike="noStrike" u="none">
                <a:solidFill>
                  <a:schemeClr val="dk1"/>
                </a:solidFill>
                <a:uFillTx/>
                <a:latin typeface="Arial"/>
              </a:rPr>
              <a:t>Lambda avec les streams </a:t>
            </a:r>
            <a:endParaRPr b="0" lang="fr-FR" sz="1800" strike="noStrike" u="none">
              <a:solidFill>
                <a:srgbClr val="000000"/>
              </a:solidFill>
              <a:uFillTx/>
              <a:latin typeface="Arial"/>
            </a:endParaRPr>
          </a:p>
          <a:p>
            <a:pPr marL="285840" indent="-285840" defTabSz="914400">
              <a:lnSpc>
                <a:spcPct val="100000"/>
              </a:lnSpc>
              <a:spcAft>
                <a:spcPts val="499"/>
              </a:spcAft>
              <a:buClr>
                <a:srgbClr val="000000"/>
              </a:buClr>
              <a:buFont typeface="Arial"/>
              <a:buChar char="•"/>
              <a:tabLst>
                <a:tab algn="l" pos="0"/>
              </a:tabLst>
            </a:pPr>
            <a:r>
              <a:rPr b="0" lang="fr-FR" sz="1800" strike="noStrike" u="none">
                <a:solidFill>
                  <a:schemeClr val="dk1"/>
                </a:solidFill>
                <a:uFillTx/>
                <a:latin typeface="Arial"/>
              </a:rPr>
              <a:t>Lambda et classe anonyme</a:t>
            </a:r>
            <a:endParaRPr b="0" lang="fr-FR" sz="1800" strike="noStrike" u="none">
              <a:solidFill>
                <a:srgbClr val="000000"/>
              </a:solidFill>
              <a:uFillTx/>
              <a:latin typeface="Arial"/>
            </a:endParaRPr>
          </a:p>
          <a:p>
            <a:pPr marL="285840" indent="-285840" defTabSz="914400">
              <a:lnSpc>
                <a:spcPct val="90000"/>
              </a:lnSpc>
              <a:buClr>
                <a:srgbClr val="000000"/>
              </a:buClr>
              <a:buFont typeface="Arial"/>
              <a:buChar char="•"/>
              <a:tabLst>
                <a:tab algn="l" pos="0"/>
              </a:tabLst>
            </a:pPr>
            <a:r>
              <a:rPr b="0" lang="fr-FR" sz="1800" strike="noStrike" u="none">
                <a:solidFill>
                  <a:schemeClr val="dk1"/>
                </a:solidFill>
                <a:uFillTx/>
                <a:latin typeface="Arial"/>
              </a:rPr>
              <a:t>Lambda et comparaisons</a:t>
            </a:r>
            <a:endParaRPr b="0" lang="fr-FR" sz="1800" strike="noStrike" u="none">
              <a:solidFill>
                <a:srgbClr val="000000"/>
              </a:solidFill>
              <a:uFillTx/>
              <a:latin typeface="Arial"/>
            </a:endParaRPr>
          </a:p>
          <a:p>
            <a:pPr defTabSz="914400">
              <a:lnSpc>
                <a:spcPct val="90000"/>
              </a:lnSpc>
              <a:tabLst>
                <a:tab algn="l" pos="0"/>
              </a:tabLst>
            </a:pPr>
            <a:endParaRPr b="0" lang="fr-FR" sz="1800" strike="noStrike" u="none">
              <a:solidFill>
                <a:srgbClr val="000000"/>
              </a:solidFill>
              <a:uFillTx/>
              <a:latin typeface="Arial"/>
            </a:endParaRPr>
          </a:p>
          <a:p>
            <a:pPr defTabSz="914400">
              <a:lnSpc>
                <a:spcPct val="100000"/>
              </a:lnSpc>
              <a:spcAft>
                <a:spcPts val="499"/>
              </a:spcAft>
              <a:tabLst>
                <a:tab algn="l" pos="0"/>
              </a:tabLst>
            </a:pPr>
            <a:endParaRPr b="0" lang="fr-FR" sz="1800" strike="noStrike" u="none">
              <a:solidFill>
                <a:srgbClr val="000000"/>
              </a:solidFill>
              <a:uFillTx/>
              <a:latin typeface="Arial"/>
            </a:endParaRPr>
          </a:p>
        </p:txBody>
      </p:sp>
      <p:pic>
        <p:nvPicPr>
          <p:cNvPr id="807" name="Picture 5"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809" name="Sous-titre 9"/>
          <p:cNvSpPr/>
          <p:nvPr/>
        </p:nvSpPr>
        <p:spPr>
          <a:xfrm>
            <a:off x="-48960" y="1707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810" name="PlaceHolder 2"/>
          <p:cNvSpPr>
            <a:spLocks noGrp="1"/>
          </p:cNvSpPr>
          <p:nvPr>
            <p:ph type="sldNum" idx="30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2121E58-0515-4475-9F53-0AD18A8F2C3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11" name="PlaceHolder 3"/>
          <p:cNvSpPr>
            <a:spLocks noGrp="1"/>
          </p:cNvSpPr>
          <p:nvPr>
            <p:ph type="ftr" idx="30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12" name="ZoneTexte 6"/>
          <p:cNvSpPr/>
          <p:nvPr/>
        </p:nvSpPr>
        <p:spPr>
          <a:xfrm>
            <a:off x="3174120" y="1635480"/>
            <a:ext cx="4591080" cy="365400"/>
          </a:xfrm>
          <a:prstGeom prst="rect">
            <a:avLst/>
          </a:prstGeom>
          <a:noFill/>
          <a:ln w="0">
            <a:noFill/>
          </a:ln>
        </p:spPr>
        <p:style>
          <a:lnRef idx="0"/>
          <a:fillRef idx="0"/>
          <a:effectRef idx="0"/>
          <a:fontRef idx="minor"/>
        </p:style>
        <p:txBody>
          <a:bodyPr anchor="t">
            <a:spAutoFit/>
          </a:bodyPr>
          <a:p>
            <a:pPr defTabSz="914400">
              <a:lnSpc>
                <a:spcPct val="100000"/>
              </a:lnSpc>
            </a:pPr>
            <a:r>
              <a:rPr b="0" lang="fr-FR" sz="1800" strike="noStrike" u="none">
                <a:solidFill>
                  <a:schemeClr val="dk1"/>
                </a:solidFill>
                <a:uFillTx/>
                <a:latin typeface="Arial"/>
              </a:rPr>
              <a:t>Bonnes pratiques sur le threading</a:t>
            </a:r>
            <a:endParaRPr b="0" lang="fr-FR" sz="1800" strike="noStrike" u="none">
              <a:solidFill>
                <a:srgbClr val="000000"/>
              </a:solidFill>
              <a:uFillTx/>
              <a:latin typeface="Arial"/>
            </a:endParaRPr>
          </a:p>
        </p:txBody>
      </p:sp>
      <p:sp>
        <p:nvSpPr>
          <p:cNvPr id="813"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814"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Historique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Constats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TP</a:t>
            </a:r>
            <a:endParaRPr b="0" lang="fr-FR" sz="1200" strike="noStrike" u="none">
              <a:solidFill>
                <a:srgbClr val="000000"/>
              </a:solidFill>
              <a:uFillTx/>
              <a:latin typeface="Arial"/>
            </a:endParaRPr>
          </a:p>
          <a:p>
            <a:pPr defTabSz="914400">
              <a:lnSpc>
                <a:spcPct val="100000"/>
              </a:lnSpc>
              <a:spcAft>
                <a:spcPts val="499"/>
              </a:spcAft>
              <a:tabLst>
                <a:tab algn="l" pos="0"/>
              </a:tabLst>
            </a:pP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title"/>
          </p:nvPr>
        </p:nvSpPr>
        <p:spPr>
          <a:xfrm>
            <a:off x="1654200" y="209880"/>
            <a:ext cx="5902560" cy="46764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Virtual Threads : un peu d’histoire...</a:t>
            </a:r>
            <a:endParaRPr b="0" lang="fr-FR" sz="2550" strike="noStrike" u="none">
              <a:solidFill>
                <a:schemeClr val="dk1"/>
              </a:solidFill>
              <a:uFillTx/>
              <a:latin typeface="Arial"/>
            </a:endParaRPr>
          </a:p>
        </p:txBody>
      </p:sp>
      <p:sp>
        <p:nvSpPr>
          <p:cNvPr id="816" name="PlaceHolder 2"/>
          <p:cNvSpPr>
            <a:spLocks noGrp="1"/>
          </p:cNvSpPr>
          <p:nvPr>
            <p:ph type="sldNum" idx="309"/>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483FDFF5-CEE4-4A47-920D-713C80932A6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17" name="PlaceHolder 3"/>
          <p:cNvSpPr>
            <a:spLocks noGrp="1"/>
          </p:cNvSpPr>
          <p:nvPr>
            <p:ph type="ftr" idx="310"/>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18" name="ZoneTexte 29"/>
          <p:cNvSpPr/>
          <p:nvPr/>
        </p:nvSpPr>
        <p:spPr>
          <a:xfrm>
            <a:off x="255240" y="752760"/>
            <a:ext cx="6824880" cy="363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800" strike="noStrike" u="none">
                <a:solidFill>
                  <a:schemeClr val="dk1"/>
                </a:solidFill>
                <a:uFillTx/>
                <a:latin typeface="Arial"/>
                <a:ea typeface="DejaVu Sans"/>
              </a:rPr>
              <a:t>Introduction à un nouveau type de threads : les threads virtuels</a:t>
            </a:r>
            <a:endParaRPr b="0" lang="fr-FR" sz="1800" strike="noStrike" u="none">
              <a:solidFill>
                <a:srgbClr val="000000"/>
              </a:solidFill>
              <a:uFillTx/>
              <a:latin typeface="Arial"/>
            </a:endParaRPr>
          </a:p>
        </p:txBody>
      </p:sp>
      <p:pic>
        <p:nvPicPr>
          <p:cNvPr id="819" name="Image 9" descr="Une image contenant texte, capture d’écran, dessin humoristique, conception&#10;&#10;Description générée automatiquement"/>
          <p:cNvPicPr/>
          <p:nvPr/>
        </p:nvPicPr>
        <p:blipFill>
          <a:blip r:embed="rId1"/>
          <a:stretch/>
        </p:blipFill>
        <p:spPr>
          <a:xfrm>
            <a:off x="559080" y="1365480"/>
            <a:ext cx="3725640" cy="2018520"/>
          </a:xfrm>
          <a:prstGeom prst="rect">
            <a:avLst/>
          </a:prstGeom>
          <a:noFill/>
          <a:ln w="0">
            <a:noFill/>
          </a:ln>
        </p:spPr>
      </p:pic>
      <p:sp>
        <p:nvSpPr>
          <p:cNvPr id="820" name="ZoneTexte 30"/>
          <p:cNvSpPr/>
          <p:nvPr/>
        </p:nvSpPr>
        <p:spPr>
          <a:xfrm>
            <a:off x="318600" y="3443400"/>
            <a:ext cx="8497080" cy="1186920"/>
          </a:xfrm>
          <a:prstGeom prst="rect">
            <a:avLst/>
          </a:prstGeom>
          <a:noFill/>
          <a:ln w="0">
            <a:noFill/>
          </a:ln>
        </p:spPr>
        <p:style>
          <a:lnRef idx="0"/>
          <a:fillRef idx="0"/>
          <a:effectRef idx="0"/>
          <a:fontRef idx="minor"/>
        </p:style>
        <p:txBody>
          <a:bodyPr numCol="1" spcCol="0" lIns="90000" rIns="90000" tIns="45000" bIns="45000" anchor="t">
            <a:spAutoFit/>
          </a:bodyPr>
          <a:p>
            <a:pPr marL="171360" indent="-171360" defTabSz="914400">
              <a:lnSpc>
                <a:spcPct val="100000"/>
              </a:lnSpc>
              <a:buClr>
                <a:srgbClr val="000000"/>
              </a:buClr>
              <a:buFont typeface="Arial"/>
              <a:buChar char="•"/>
            </a:pPr>
            <a:r>
              <a:rPr b="0" lang="fr-FR" sz="1200" strike="noStrike" u="none">
                <a:solidFill>
                  <a:schemeClr val="dk1"/>
                </a:solidFill>
                <a:uFillTx/>
                <a:latin typeface="Arial"/>
                <a:ea typeface="DejaVu Sans"/>
              </a:rPr>
              <a:t>En preview en JAVA 19 (JEP* 425), JAVA 20 (JEP* 436) et en final en JAVA 21 (JEP* 444)</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fr-FR" sz="1200" strike="noStrike" u="none">
                <a:solidFill>
                  <a:schemeClr val="dk1"/>
                </a:solidFill>
                <a:uFillTx/>
                <a:latin typeface="Arial"/>
                <a:ea typeface="Arial"/>
              </a:rPr>
              <a:t>Loom a pour but de permettre de détacher une tâche d'un Thread (au sens OS / thread plateform) une fois soumise.</a:t>
            </a:r>
            <a:endParaRPr b="0" lang="fr-FR" sz="1200" strike="noStrike" u="none">
              <a:solidFill>
                <a:srgbClr val="000000"/>
              </a:solidFill>
              <a:uFillTx/>
              <a:latin typeface="Arial"/>
            </a:endParaRPr>
          </a:p>
          <a:p>
            <a:pPr marL="171360" indent="-171360" defTabSz="914400">
              <a:lnSpc>
                <a:spcPct val="100000"/>
              </a:lnSpc>
              <a:buClr>
                <a:srgbClr val="000000"/>
              </a:buClr>
              <a:buFont typeface="Arial"/>
              <a:buChar char="•"/>
            </a:pPr>
            <a:r>
              <a:rPr b="0" lang="fr-FR" sz="1200" strike="noStrike" u="none">
                <a:solidFill>
                  <a:schemeClr val="dk1"/>
                </a:solidFill>
                <a:uFillTx/>
                <a:latin typeface="Arial"/>
                <a:ea typeface="Arial"/>
              </a:rPr>
              <a:t>La consommation mémoire  des virtuels trheads est nettement moins importante que celle des Threads OS, d’autant plus que </a:t>
            </a:r>
            <a:r>
              <a:rPr b="1" lang="fr-FR" sz="1200" strike="noStrike" u="none">
                <a:solidFill>
                  <a:schemeClr val="dk1"/>
                </a:solidFill>
                <a:uFillTx/>
                <a:latin typeface="Arial"/>
                <a:ea typeface="Arial"/>
              </a:rPr>
              <a:t>les Virtual Threads sont stockés en tant qu’objets Java dans la “heap”</a:t>
            </a:r>
            <a:r>
              <a:rPr b="0" lang="fr-FR" sz="1200" strike="noStrike" u="none">
                <a:solidFill>
                  <a:schemeClr val="dk1"/>
                </a:solidFill>
                <a:uFillTx/>
                <a:latin typeface="Arial"/>
                <a:ea typeface="Arial"/>
              </a:rPr>
              <a:t> évitant ainsi les gaspillages inutiles.</a:t>
            </a:r>
            <a:br>
              <a:rPr sz="1200"/>
            </a:br>
            <a:r>
              <a:rPr b="0" lang="fr-FR" sz="1200" strike="noStrike" u="none">
                <a:solidFill>
                  <a:schemeClr val="dk1"/>
                </a:solidFill>
                <a:uFillTx/>
                <a:latin typeface="Arial"/>
                <a:ea typeface="Arial"/>
              </a:rPr>
              <a:t> </a:t>
            </a:r>
            <a:endParaRPr b="0" lang="fr-FR" sz="1200" strike="noStrike" u="none">
              <a:solidFill>
                <a:srgbClr val="000000"/>
              </a:solidFill>
              <a:uFillTx/>
              <a:latin typeface="Arial"/>
            </a:endParaRPr>
          </a:p>
        </p:txBody>
      </p:sp>
      <p:sp>
        <p:nvSpPr>
          <p:cNvPr id="821" name="ZoneTexte 31"/>
          <p:cNvSpPr/>
          <p:nvPr/>
        </p:nvSpPr>
        <p:spPr>
          <a:xfrm>
            <a:off x="324360" y="4451400"/>
            <a:ext cx="253512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i="1" lang="fr-FR" sz="1200" strike="noStrike" u="none">
                <a:solidFill>
                  <a:schemeClr val="dk1"/>
                </a:solidFill>
                <a:uFillTx/>
                <a:latin typeface="Arial"/>
                <a:ea typeface="Arial"/>
              </a:rPr>
              <a:t>JEP : Java Enhancement Proposal</a:t>
            </a:r>
            <a:endParaRPr b="0" lang="fr-FR" sz="1200" strike="noStrike" u="none">
              <a:solidFill>
                <a:srgbClr val="000000"/>
              </a:solidFill>
              <a:uFillTx/>
              <a:latin typeface="Arial"/>
            </a:endParaRPr>
          </a:p>
        </p:txBody>
      </p:sp>
      <p:pic>
        <p:nvPicPr>
          <p:cNvPr id="822" name="Image 15" descr="Une image contenant texte, capture d’écran, Police, logiciel&#10;&#10;Description générée automatiquement"/>
          <p:cNvPicPr/>
          <p:nvPr/>
        </p:nvPicPr>
        <p:blipFill>
          <a:blip r:embed="rId2"/>
          <a:stretch/>
        </p:blipFill>
        <p:spPr>
          <a:xfrm>
            <a:off x="4898520" y="1364400"/>
            <a:ext cx="3732120" cy="2020680"/>
          </a:xfrm>
          <a:prstGeom prst="rect">
            <a:avLst/>
          </a:prstGeom>
          <a:noFill/>
          <a:ln w="0">
            <a:noFill/>
          </a:ln>
        </p:spPr>
      </p:pic>
    </p:spTree>
  </p:cSld>
  <p:transition>
    <p:blinds dir="horz"/>
  </p:transition>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title"/>
          </p:nvPr>
        </p:nvSpPr>
        <p:spPr>
          <a:xfrm>
            <a:off x="1654200" y="209880"/>
            <a:ext cx="5721840" cy="46764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Virtual Threads vs Threads classics</a:t>
            </a:r>
            <a:endParaRPr b="0" lang="fr-FR" sz="2550" strike="noStrike" u="none">
              <a:solidFill>
                <a:schemeClr val="dk1"/>
              </a:solidFill>
              <a:uFillTx/>
              <a:latin typeface="Arial"/>
            </a:endParaRPr>
          </a:p>
        </p:txBody>
      </p:sp>
      <p:sp>
        <p:nvSpPr>
          <p:cNvPr id="824" name="PlaceHolder 2"/>
          <p:cNvSpPr>
            <a:spLocks noGrp="1"/>
          </p:cNvSpPr>
          <p:nvPr>
            <p:ph type="sldNum" idx="311"/>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FE9E8D2B-8A3A-4B0E-AF4D-F8FD1290C49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25" name="PlaceHolder 3"/>
          <p:cNvSpPr>
            <a:spLocks noGrp="1"/>
          </p:cNvSpPr>
          <p:nvPr>
            <p:ph type="ftr" idx="312"/>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26" name="Image 17" descr=""/>
          <p:cNvPicPr/>
          <p:nvPr/>
        </p:nvPicPr>
        <p:blipFill>
          <a:blip r:embed="rId1"/>
          <a:stretch/>
        </p:blipFill>
        <p:spPr>
          <a:xfrm>
            <a:off x="-1080" y="537840"/>
            <a:ext cx="9139680" cy="3700080"/>
          </a:xfrm>
          <a:prstGeom prst="rect">
            <a:avLst/>
          </a:prstGeom>
          <a:noFill/>
          <a:ln w="0">
            <a:noFill/>
          </a:ln>
        </p:spPr>
      </p:pic>
    </p:spTree>
  </p:cSld>
  <p:transition>
    <p:blinds dir="horz"/>
  </p:transition>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1589400" y="115560"/>
            <a:ext cx="7218720" cy="472680"/>
          </a:xfrm>
          <a:prstGeom prst="rect">
            <a:avLst/>
          </a:prstGeom>
          <a:noFill/>
          <a:ln w="0">
            <a:noFill/>
          </a:ln>
        </p:spPr>
        <p:txBody>
          <a:bodyPr lIns="0" rIns="0" tIns="0" bIns="0" anchor="t">
            <a:noAutofit/>
          </a:bodyPr>
          <a:p>
            <a:pPr indent="0" defTabSz="914400">
              <a:lnSpc>
                <a:spcPct val="90000"/>
              </a:lnSpc>
              <a:buNone/>
              <a:tabLst>
                <a:tab algn="l" pos="0"/>
              </a:tabLst>
            </a:pPr>
            <a:r>
              <a:rPr b="1" lang="fr-FR" sz="2600" strike="noStrike" u="none">
                <a:solidFill>
                  <a:schemeClr val="dk1"/>
                </a:solidFill>
                <a:uFillTx/>
                <a:latin typeface="Arial"/>
              </a:rPr>
              <a:t>Virtual Threads : </a:t>
            </a:r>
            <a:r>
              <a:rPr b="1" lang="fr-FR" sz="2550" strike="noStrike" u="none">
                <a:solidFill>
                  <a:schemeClr val="dk1"/>
                </a:solidFill>
                <a:uFillTx/>
                <a:latin typeface="Arial"/>
              </a:rPr>
              <a:t>Programmation Concurrente et Asynchrone</a:t>
            </a:r>
            <a:endParaRPr b="0" lang="fr-FR" sz="2550" strike="noStrike" u="none">
              <a:solidFill>
                <a:schemeClr val="dk1"/>
              </a:solidFill>
              <a:uFillTx/>
              <a:latin typeface="Arial"/>
            </a:endParaRPr>
          </a:p>
        </p:txBody>
      </p:sp>
      <p:sp>
        <p:nvSpPr>
          <p:cNvPr id="828" name="PlaceHolder 2"/>
          <p:cNvSpPr>
            <a:spLocks noGrp="1"/>
          </p:cNvSpPr>
          <p:nvPr>
            <p:ph type="sldNum" idx="313"/>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4CF85093-3531-4A24-9453-48F065AE3FA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29" name="PlaceHolder 3"/>
          <p:cNvSpPr>
            <a:spLocks noGrp="1"/>
          </p:cNvSpPr>
          <p:nvPr>
            <p:ph type="ftr" idx="314"/>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30" name="ZoneTexte 32"/>
          <p:cNvSpPr/>
          <p:nvPr/>
        </p:nvSpPr>
        <p:spPr>
          <a:xfrm>
            <a:off x="312120" y="3246120"/>
            <a:ext cx="6824880" cy="6382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Arial"/>
              </a:rPr>
              <a:t>Les grands domaines où l'on a besoin de la programmation concourante en programmation : </a:t>
            </a:r>
            <a:endParaRPr b="0" lang="fr-FR" sz="1200" strike="noStrike" u="none">
              <a:solidFill>
                <a:srgbClr val="000000"/>
              </a:solidFill>
              <a:uFillTx/>
              <a:latin typeface="Arial"/>
            </a:endParaRPr>
          </a:p>
          <a:p>
            <a:pPr marL="228600" indent="-228600" defTabSz="914400">
              <a:lnSpc>
                <a:spcPct val="100000"/>
              </a:lnSpc>
              <a:buClr>
                <a:srgbClr val="000000"/>
              </a:buClr>
              <a:buFont typeface="OpenSymbol"/>
              <a:buAutoNum type="arabicPeriod"/>
            </a:pPr>
            <a:r>
              <a:rPr b="0" lang="fr-FR" sz="1200" strike="noStrike" u="none">
                <a:solidFill>
                  <a:schemeClr val="dk1"/>
                </a:solidFill>
                <a:uFillTx/>
                <a:latin typeface="Arial"/>
                <a:ea typeface="Arial"/>
              </a:rPr>
              <a:t>La bande passante de notre application (appel réseau, IO, accès BDD, …)</a:t>
            </a:r>
            <a:endParaRPr b="0" lang="fr-FR" sz="1200" strike="noStrike" u="none">
              <a:solidFill>
                <a:srgbClr val="000000"/>
              </a:solidFill>
              <a:uFillTx/>
              <a:latin typeface="Arial"/>
            </a:endParaRPr>
          </a:p>
          <a:p>
            <a:pPr marL="228600" indent="-228600" defTabSz="914400">
              <a:lnSpc>
                <a:spcPct val="100000"/>
              </a:lnSpc>
              <a:buClr>
                <a:srgbClr val="000000"/>
              </a:buClr>
              <a:buFont typeface="OpenSymbol"/>
              <a:buAutoNum type="arabicPeriod"/>
            </a:pPr>
            <a:r>
              <a:rPr b="0" lang="fr-FR" sz="1200" strike="sngStrike" u="none">
                <a:solidFill>
                  <a:schemeClr val="dk1"/>
                </a:solidFill>
                <a:uFillTx/>
                <a:latin typeface="Arial"/>
                <a:ea typeface="Arial"/>
              </a:rPr>
              <a:t>Les calculs en mémoire (stream parallèle,…)</a:t>
            </a:r>
            <a:endParaRPr b="0" lang="fr-FR" sz="1200" strike="noStrike" u="none">
              <a:solidFill>
                <a:srgbClr val="000000"/>
              </a:solidFill>
              <a:uFillTx/>
              <a:latin typeface="Arial"/>
            </a:endParaRPr>
          </a:p>
        </p:txBody>
      </p:sp>
      <p:pic>
        <p:nvPicPr>
          <p:cNvPr id="831" name="Image 19" descr="Une image contenant texte, capture d’écran, Police, ligne&#10;&#10;Description générée automatiquement"/>
          <p:cNvPicPr/>
          <p:nvPr/>
        </p:nvPicPr>
        <p:blipFill>
          <a:blip r:embed="rId1"/>
          <a:stretch/>
        </p:blipFill>
        <p:spPr>
          <a:xfrm>
            <a:off x="399960" y="895680"/>
            <a:ext cx="4060080" cy="2261520"/>
          </a:xfrm>
          <a:prstGeom prst="rect">
            <a:avLst/>
          </a:prstGeom>
          <a:noFill/>
          <a:ln w="0">
            <a:noFill/>
          </a:ln>
        </p:spPr>
      </p:pic>
      <p:pic>
        <p:nvPicPr>
          <p:cNvPr id="832" name="Image 21" descr="Une image contenant texte, capture d’écran, Police, algèbre&#10;&#10;Description générée automatiquement"/>
          <p:cNvPicPr/>
          <p:nvPr/>
        </p:nvPicPr>
        <p:blipFill>
          <a:blip r:embed="rId2"/>
          <a:stretch/>
        </p:blipFill>
        <p:spPr>
          <a:xfrm>
            <a:off x="4750560" y="893160"/>
            <a:ext cx="4060080" cy="2266920"/>
          </a:xfrm>
          <a:prstGeom prst="rect">
            <a:avLst/>
          </a:prstGeom>
          <a:noFill/>
          <a:ln w="0">
            <a:noFill/>
          </a:ln>
        </p:spPr>
      </p:pic>
      <p:sp>
        <p:nvSpPr>
          <p:cNvPr id="833" name="ZoneTexte 33"/>
          <p:cNvSpPr/>
          <p:nvPr/>
        </p:nvSpPr>
        <p:spPr>
          <a:xfrm>
            <a:off x="321480" y="3943440"/>
            <a:ext cx="8425080" cy="6382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Arial"/>
              </a:rPr>
              <a:t>Classiquement, on construit une réquête/tâche, un thread dédié exécute notre tâche et attend un résultat et durant ce temps, le CPU n'est pas du tout utilisé. Le nombre de thread disponible peut encore diminuer si l'on ne libère pas le thread correctement...</a:t>
            </a:r>
            <a:endParaRPr b="0" lang="fr-FR" sz="1200" strike="noStrike" u="none">
              <a:solidFill>
                <a:srgbClr val="000000"/>
              </a:solidFill>
              <a:uFillTx/>
              <a:latin typeface="Arial"/>
            </a:endParaRPr>
          </a:p>
        </p:txBody>
      </p:sp>
      <p:sp>
        <p:nvSpPr>
          <p:cNvPr id="834" name="ZoneTexte 34"/>
          <p:cNvSpPr/>
          <p:nvPr/>
        </p:nvSpPr>
        <p:spPr>
          <a:xfrm>
            <a:off x="693000" y="2028960"/>
            <a:ext cx="33120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10</a:t>
            </a:r>
            <a:endParaRPr b="0" lang="fr-FR" sz="800" strike="noStrike" u="none">
              <a:solidFill>
                <a:srgbClr val="000000"/>
              </a:solidFill>
              <a:uFillTx/>
              <a:latin typeface="Arial"/>
            </a:endParaRPr>
          </a:p>
        </p:txBody>
      </p:sp>
      <p:sp>
        <p:nvSpPr>
          <p:cNvPr id="835" name="ZoneTexte 35"/>
          <p:cNvSpPr/>
          <p:nvPr/>
        </p:nvSpPr>
        <p:spPr>
          <a:xfrm>
            <a:off x="2286000" y="2093040"/>
            <a:ext cx="20952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a:t>
            </a:r>
            <a:endParaRPr b="0" lang="fr-FR" sz="800" strike="noStrike" u="none">
              <a:solidFill>
                <a:srgbClr val="000000"/>
              </a:solidFill>
              <a:uFillTx/>
              <a:latin typeface="Arial"/>
            </a:endParaRPr>
          </a:p>
        </p:txBody>
      </p:sp>
      <p:sp>
        <p:nvSpPr>
          <p:cNvPr id="836" name="ZoneTexte 36"/>
          <p:cNvSpPr/>
          <p:nvPr/>
        </p:nvSpPr>
        <p:spPr>
          <a:xfrm>
            <a:off x="3993480" y="2028960"/>
            <a:ext cx="33120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10</a:t>
            </a:r>
            <a:endParaRPr b="0" lang="fr-FR" sz="800" strike="noStrike" u="none">
              <a:solidFill>
                <a:srgbClr val="000000"/>
              </a:solidFill>
              <a:uFillTx/>
              <a:latin typeface="Arial"/>
            </a:endParaRPr>
          </a:p>
        </p:txBody>
      </p:sp>
      <p:sp>
        <p:nvSpPr>
          <p:cNvPr id="837" name="ZoneTexte 37"/>
          <p:cNvSpPr/>
          <p:nvPr/>
        </p:nvSpPr>
        <p:spPr>
          <a:xfrm>
            <a:off x="2493000" y="2093040"/>
            <a:ext cx="88812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 1_000_000ns</a:t>
            </a:r>
            <a:endParaRPr b="0" lang="fr-FR" sz="800" strike="noStrike" u="none">
              <a:solidFill>
                <a:srgbClr val="000000"/>
              </a:solidFill>
              <a:uFillTx/>
              <a:latin typeface="Arial"/>
            </a:endParaRPr>
          </a:p>
        </p:txBody>
      </p:sp>
    </p:spTree>
  </p:cSld>
  <p:transition>
    <p:blinds dir="horz"/>
  </p:transition>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title"/>
          </p:nvPr>
        </p:nvSpPr>
        <p:spPr>
          <a:xfrm>
            <a:off x="1696680" y="194040"/>
            <a:ext cx="369000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Solutions ?</a:t>
            </a:r>
            <a:endParaRPr b="0" lang="fr-FR" sz="2550" strike="noStrike" u="none">
              <a:solidFill>
                <a:schemeClr val="dk1"/>
              </a:solidFill>
              <a:uFillTx/>
              <a:latin typeface="Arial"/>
            </a:endParaRPr>
          </a:p>
        </p:txBody>
      </p:sp>
      <p:sp>
        <p:nvSpPr>
          <p:cNvPr id="839" name="PlaceHolder 2"/>
          <p:cNvSpPr>
            <a:spLocks noGrp="1"/>
          </p:cNvSpPr>
          <p:nvPr>
            <p:ph type="sldNum" idx="315"/>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1675646C-23F9-4495-99B9-29DA10D2D1C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40" name="PlaceHolder 3"/>
          <p:cNvSpPr>
            <a:spLocks noGrp="1"/>
          </p:cNvSpPr>
          <p:nvPr>
            <p:ph type="ftr" idx="316"/>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41" name="Image 22" descr="Une image contenant texte, capture d’écran, Police, algèbre&#10;&#10;Description générée automatiquement"/>
          <p:cNvPicPr/>
          <p:nvPr/>
        </p:nvPicPr>
        <p:blipFill>
          <a:blip r:embed="rId1"/>
          <a:stretch/>
        </p:blipFill>
        <p:spPr>
          <a:xfrm>
            <a:off x="371520" y="1046880"/>
            <a:ext cx="3917160" cy="2198520"/>
          </a:xfrm>
          <a:prstGeom prst="rect">
            <a:avLst/>
          </a:prstGeom>
          <a:noFill/>
          <a:ln w="0">
            <a:noFill/>
          </a:ln>
        </p:spPr>
      </p:pic>
      <p:pic>
        <p:nvPicPr>
          <p:cNvPr id="842" name="Image 23" descr="Une image contenant texte, capture d’écran, Police, algèbre&#10;&#10;Description générée automatiquement"/>
          <p:cNvPicPr/>
          <p:nvPr/>
        </p:nvPicPr>
        <p:blipFill>
          <a:blip r:embed="rId2"/>
          <a:stretch/>
        </p:blipFill>
        <p:spPr>
          <a:xfrm>
            <a:off x="4843440" y="1043640"/>
            <a:ext cx="4017240" cy="2204280"/>
          </a:xfrm>
          <a:prstGeom prst="rect">
            <a:avLst/>
          </a:prstGeom>
          <a:noFill/>
          <a:ln w="0">
            <a:noFill/>
          </a:ln>
        </p:spPr>
      </p:pic>
      <p:sp>
        <p:nvSpPr>
          <p:cNvPr id="843" name="ZoneTexte 38"/>
          <p:cNvSpPr/>
          <p:nvPr/>
        </p:nvSpPr>
        <p:spPr>
          <a:xfrm>
            <a:off x="284760" y="3252600"/>
            <a:ext cx="4030920" cy="6382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DejaVu Sans"/>
              </a:rPr>
              <a:t>Programmation </a:t>
            </a:r>
            <a:r>
              <a:rPr b="1" i="1" lang="fr-FR" sz="1200" strike="noStrike" u="none">
                <a:solidFill>
                  <a:schemeClr val="dk1"/>
                </a:solidFill>
                <a:uFillTx/>
                <a:latin typeface="Arial"/>
                <a:ea typeface="DejaVu Sans"/>
              </a:rPr>
              <a:t>non bloquante</a:t>
            </a:r>
            <a:r>
              <a:rPr b="0" lang="fr-FR" sz="1200" strike="noStrike" u="none">
                <a:solidFill>
                  <a:schemeClr val="dk1"/>
                </a:solidFill>
                <a:uFillTx/>
                <a:latin typeface="Arial"/>
                <a:ea typeface="DejaVu Sans"/>
              </a:rPr>
              <a:t> durant l’exécution d’opérations lentes via des frameworks et responsabilité dans le code</a:t>
            </a:r>
            <a:endParaRPr b="0" lang="fr-FR" sz="1200" strike="noStrike" u="none">
              <a:solidFill>
                <a:srgbClr val="000000"/>
              </a:solidFill>
              <a:uFillTx/>
              <a:latin typeface="Arial"/>
            </a:endParaRPr>
          </a:p>
        </p:txBody>
      </p:sp>
      <p:sp>
        <p:nvSpPr>
          <p:cNvPr id="844" name="ZoneTexte 39"/>
          <p:cNvSpPr/>
          <p:nvPr/>
        </p:nvSpPr>
        <p:spPr>
          <a:xfrm>
            <a:off x="4763880" y="3252600"/>
            <a:ext cx="398160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DejaVu Sans"/>
              </a:rPr>
              <a:t>Programmation </a:t>
            </a:r>
            <a:r>
              <a:rPr b="1" lang="fr-FR" sz="1200" strike="noStrike" u="none">
                <a:solidFill>
                  <a:schemeClr val="dk1"/>
                </a:solidFill>
                <a:uFillTx/>
                <a:latin typeface="Arial"/>
                <a:ea typeface="DejaVu Sans"/>
              </a:rPr>
              <a:t>bloquante </a:t>
            </a:r>
            <a:r>
              <a:rPr b="0" lang="fr-FR" sz="1200" strike="noStrike" u="none">
                <a:solidFill>
                  <a:schemeClr val="dk1"/>
                </a:solidFill>
                <a:uFillTx/>
                <a:latin typeface="Arial"/>
                <a:ea typeface="DejaVu Sans"/>
              </a:rPr>
              <a:t>via API (Java IO / NIO)</a:t>
            </a:r>
            <a:endParaRPr b="0" lang="fr-FR" sz="1200" strike="noStrike" u="none">
              <a:solidFill>
                <a:srgbClr val="000000"/>
              </a:solidFill>
              <a:uFillTx/>
              <a:latin typeface="Arial"/>
            </a:endParaRPr>
          </a:p>
        </p:txBody>
      </p:sp>
      <p:sp>
        <p:nvSpPr>
          <p:cNvPr id="845" name="ZoneTexte 40"/>
          <p:cNvSpPr/>
          <p:nvPr/>
        </p:nvSpPr>
        <p:spPr>
          <a:xfrm>
            <a:off x="6822360" y="2144880"/>
            <a:ext cx="130248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DejaVu Sans"/>
              </a:rPr>
              <a:t>= 10/100KB</a:t>
            </a:r>
            <a:endParaRPr b="0" lang="fr-FR" sz="1200" strike="noStrike" u="none">
              <a:solidFill>
                <a:srgbClr val="000000"/>
              </a:solidFill>
              <a:uFillTx/>
              <a:latin typeface="Arial"/>
            </a:endParaRPr>
          </a:p>
        </p:txBody>
      </p:sp>
      <p:sp>
        <p:nvSpPr>
          <p:cNvPr id="846" name="ZoneTexte 41"/>
          <p:cNvSpPr/>
          <p:nvPr/>
        </p:nvSpPr>
        <p:spPr>
          <a:xfrm>
            <a:off x="7315200" y="2359080"/>
            <a:ext cx="130248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1200" strike="noStrike" u="none">
                <a:solidFill>
                  <a:schemeClr val="dk1"/>
                </a:solidFill>
                <a:uFillTx/>
                <a:latin typeface="Arial"/>
                <a:ea typeface="DejaVu Sans"/>
              </a:rPr>
              <a:t>/ 1000</a:t>
            </a:r>
            <a:endParaRPr b="0" lang="fr-FR" sz="1200" strike="noStrike" u="none">
              <a:solidFill>
                <a:srgbClr val="000000"/>
              </a:solidFill>
              <a:uFillTx/>
              <a:latin typeface="Arial"/>
            </a:endParaRPr>
          </a:p>
        </p:txBody>
      </p:sp>
      <p:sp>
        <p:nvSpPr>
          <p:cNvPr id="847" name="ZoneTexte 42"/>
          <p:cNvSpPr/>
          <p:nvPr/>
        </p:nvSpPr>
        <p:spPr>
          <a:xfrm>
            <a:off x="4943520" y="2759040"/>
            <a:ext cx="3438720" cy="272520"/>
          </a:xfrm>
          <a:prstGeom prst="rect">
            <a:avLst/>
          </a:prstGeom>
          <a:noFill/>
          <a:ln w="0">
            <a:noFill/>
          </a:ln>
        </p:spPr>
        <p:style>
          <a:lnRef idx="0"/>
          <a:fillRef idx="0"/>
          <a:effectRef idx="0"/>
          <a:fontRef idx="minor"/>
        </p:style>
        <p:txBody>
          <a:bodyPr numCol="1" spcCol="0" lIns="90000" rIns="90000" tIns="45000" bIns="45000" anchor="t">
            <a:spAutoFit/>
          </a:bodyPr>
          <a:p>
            <a:pPr marL="171360" indent="-171360" defTabSz="914400">
              <a:lnSpc>
                <a:spcPct val="100000"/>
              </a:lnSpc>
              <a:buClr>
                <a:srgbClr val="000000"/>
              </a:buClr>
              <a:buFont typeface="Calibri"/>
              <a:buChar char="-"/>
            </a:pPr>
            <a:r>
              <a:rPr b="0" lang="fr-FR" sz="1200" strike="noStrike" u="none">
                <a:solidFill>
                  <a:schemeClr val="dk1"/>
                </a:solidFill>
                <a:uFillTx/>
                <a:latin typeface="Arial"/>
                <a:ea typeface="DejaVu Sans"/>
              </a:rPr>
              <a:t>Blocage d'un thread = / entre 100 et 1000</a:t>
            </a:r>
            <a:endParaRPr b="0" lang="fr-FR" sz="1200" strike="noStrike" u="none">
              <a:solidFill>
                <a:srgbClr val="000000"/>
              </a:solidFill>
              <a:uFillTx/>
              <a:latin typeface="Arial"/>
            </a:endParaRPr>
          </a:p>
        </p:txBody>
      </p:sp>
      <p:sp>
        <p:nvSpPr>
          <p:cNvPr id="848" name="ZoneTexte 43"/>
          <p:cNvSpPr/>
          <p:nvPr/>
        </p:nvSpPr>
        <p:spPr>
          <a:xfrm>
            <a:off x="5900760" y="1044720"/>
            <a:ext cx="2909880" cy="45540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en-US" sz="1200" strike="noStrike" u="none">
                <a:solidFill>
                  <a:schemeClr val="dk1"/>
                </a:solidFill>
                <a:uFillTx/>
                <a:latin typeface="Arial"/>
                <a:ea typeface="DejaVu Sans"/>
              </a:rPr>
              <a:t>Optimisation encore en cours depuis sa sortie en final en JAVA 21 ...</a:t>
            </a:r>
            <a:endParaRPr b="0" lang="fr-FR" sz="1200" strike="noStrike" u="none">
              <a:solidFill>
                <a:srgbClr val="000000"/>
              </a:solidFill>
              <a:uFillTx/>
              <a:latin typeface="Arial"/>
            </a:endParaRPr>
          </a:p>
        </p:txBody>
      </p:sp>
      <p:sp>
        <p:nvSpPr>
          <p:cNvPr id="849" name="ZoneTexte 44"/>
          <p:cNvSpPr/>
          <p:nvPr/>
        </p:nvSpPr>
        <p:spPr>
          <a:xfrm>
            <a:off x="3251880" y="4074120"/>
            <a:ext cx="5609520" cy="57708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600" strike="noStrike" u="none">
                <a:solidFill>
                  <a:schemeClr val="dk1"/>
                </a:solidFill>
                <a:uFillTx/>
                <a:latin typeface="Arial"/>
                <a:ea typeface="DejaVu Sans"/>
              </a:rPr>
              <a:t>Aucune différence de performance entre les threads virtuels et la programmation réactive </a:t>
            </a:r>
            <a:endParaRPr b="0" lang="fr-FR" sz="1600" strike="noStrike" u="none">
              <a:solidFill>
                <a:srgbClr val="000000"/>
              </a:solidFill>
              <a:uFillTx/>
              <a:latin typeface="Arial"/>
            </a:endParaRPr>
          </a:p>
        </p:txBody>
      </p:sp>
      <p:sp>
        <p:nvSpPr>
          <p:cNvPr id="850" name="ZoneTexte 45"/>
          <p:cNvSpPr/>
          <p:nvPr/>
        </p:nvSpPr>
        <p:spPr>
          <a:xfrm>
            <a:off x="4329000" y="1937520"/>
            <a:ext cx="545400" cy="363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800" strike="noStrike" u="none">
                <a:solidFill>
                  <a:schemeClr val="dk1"/>
                </a:solidFill>
                <a:uFillTx/>
                <a:latin typeface="Arial"/>
                <a:ea typeface="DejaVu Sans"/>
              </a:rPr>
              <a:t>VS</a:t>
            </a:r>
            <a:endParaRPr b="0" lang="fr-FR" sz="1800" strike="noStrike" u="none">
              <a:solidFill>
                <a:srgbClr val="000000"/>
              </a:solidFill>
              <a:uFillTx/>
              <a:latin typeface="Arial"/>
            </a:endParaRPr>
          </a:p>
        </p:txBody>
      </p:sp>
      <p:sp>
        <p:nvSpPr>
          <p:cNvPr id="851" name="ZoneTexte 46"/>
          <p:cNvSpPr/>
          <p:nvPr/>
        </p:nvSpPr>
        <p:spPr>
          <a:xfrm>
            <a:off x="4843440" y="651240"/>
            <a:ext cx="2738520" cy="363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800" strike="noStrike" u="none">
                <a:solidFill>
                  <a:schemeClr val="dk1"/>
                </a:solidFill>
                <a:uFillTx/>
                <a:latin typeface="Arial"/>
                <a:ea typeface="DejaVu Sans"/>
              </a:rPr>
              <a:t>Virtuals Threads</a:t>
            </a:r>
            <a:endParaRPr b="0" lang="fr-FR" sz="1800" strike="noStrike" u="none">
              <a:solidFill>
                <a:srgbClr val="000000"/>
              </a:solidFill>
              <a:uFillTx/>
              <a:latin typeface="Arial"/>
            </a:endParaRPr>
          </a:p>
        </p:txBody>
      </p:sp>
      <p:sp>
        <p:nvSpPr>
          <p:cNvPr id="852" name="ZoneTexte 47"/>
          <p:cNvSpPr/>
          <p:nvPr/>
        </p:nvSpPr>
        <p:spPr>
          <a:xfrm>
            <a:off x="299880" y="644040"/>
            <a:ext cx="3924360" cy="363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800" strike="noStrike" u="none">
                <a:solidFill>
                  <a:schemeClr val="dk1"/>
                </a:solidFill>
                <a:uFillTx/>
                <a:latin typeface="Arial"/>
                <a:ea typeface="DejaVu Sans"/>
              </a:rPr>
              <a:t>Asynchrone / réactive</a:t>
            </a:r>
            <a:endParaRPr b="0" lang="fr-FR" sz="1800" strike="noStrike" u="none">
              <a:solidFill>
                <a:srgbClr val="000000"/>
              </a:solidFill>
              <a:uFillTx/>
              <a:latin typeface="Arial"/>
            </a:endParaRPr>
          </a:p>
        </p:txBody>
      </p:sp>
      <p:pic>
        <p:nvPicPr>
          <p:cNvPr id="853" name="Image 24" descr="Une image contenant texte, capture d’écran, Police, ligne&#10;&#10;Description générée automatiquement"/>
          <p:cNvPicPr/>
          <p:nvPr/>
        </p:nvPicPr>
        <p:blipFill>
          <a:blip r:embed="rId3"/>
          <a:stretch/>
        </p:blipFill>
        <p:spPr>
          <a:xfrm>
            <a:off x="364320" y="3819600"/>
            <a:ext cx="2796120" cy="872280"/>
          </a:xfrm>
          <a:prstGeom prst="rect">
            <a:avLst/>
          </a:prstGeom>
          <a:noFill/>
          <a:ln w="0">
            <a:noFill/>
          </a:ln>
        </p:spPr>
      </p:pic>
    </p:spTree>
  </p:cSld>
  <p:transition>
    <p:blinds dir="horz"/>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1693080" y="272520"/>
            <a:ext cx="3464640" cy="402480"/>
          </a:xfrm>
          <a:prstGeom prst="rect">
            <a:avLst/>
          </a:prstGeom>
          <a:noFill/>
          <a:ln w="0">
            <a:noFill/>
          </a:ln>
        </p:spPr>
        <p:txBody>
          <a:bodyPr lIns="0" rIns="0" tIns="0" bIns="0" anchor="t">
            <a:noAutofit/>
          </a:bodyPr>
          <a:p>
            <a:pPr indent="0" defTabSz="914400">
              <a:lnSpc>
                <a:spcPct val="90000"/>
              </a:lnSpc>
              <a:buNone/>
            </a:pPr>
            <a:r>
              <a:rPr b="0" lang="fr-FR" sz="2400" strike="noStrike" u="none">
                <a:solidFill>
                  <a:schemeClr val="dk1"/>
                </a:solidFill>
                <a:uFillTx/>
                <a:latin typeface="Arial"/>
                <a:ea typeface="Arial"/>
              </a:rPr>
              <a:t>Important ! Tout est lié...</a:t>
            </a:r>
            <a:endParaRPr b="0" lang="fr-FR" sz="2400" strike="noStrike" u="none">
              <a:solidFill>
                <a:schemeClr val="dk1"/>
              </a:solidFill>
              <a:uFillTx/>
              <a:latin typeface="Arial"/>
            </a:endParaRPr>
          </a:p>
        </p:txBody>
      </p:sp>
      <p:sp>
        <p:nvSpPr>
          <p:cNvPr id="154" name="PlaceHolder 2"/>
          <p:cNvSpPr>
            <a:spLocks noGrp="1"/>
          </p:cNvSpPr>
          <p:nvPr>
            <p:ph/>
          </p:nvPr>
        </p:nvSpPr>
        <p:spPr>
          <a:xfrm>
            <a:off x="323640" y="2206080"/>
            <a:ext cx="5540400" cy="17049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Exemples d’utilisation, le client veut :</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 </a:t>
            </a:r>
            <a:r>
              <a:rPr b="0" lang="fr-FR" sz="1200" strike="noStrike" u="none">
                <a:solidFill>
                  <a:schemeClr val="dk1"/>
                </a:solidFill>
                <a:uFillTx/>
                <a:latin typeface="Arial"/>
                <a:ea typeface="Arial"/>
              </a:rPr>
              <a:t>Rapide et pas cher =&gt; Mauvaise qualité</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 </a:t>
            </a:r>
            <a:r>
              <a:rPr b="0" lang="fr-FR" sz="1200" strike="noStrike" u="none">
                <a:solidFill>
                  <a:schemeClr val="dk1"/>
                </a:solidFill>
                <a:uFillTx/>
                <a:latin typeface="Arial"/>
                <a:ea typeface="Arial"/>
              </a:rPr>
              <a:t>Rapide et de bonne qualité =&gt; Cher</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 </a:t>
            </a:r>
            <a:r>
              <a:rPr b="0" lang="fr-FR" sz="1200" strike="noStrike" u="none">
                <a:solidFill>
                  <a:schemeClr val="dk1"/>
                </a:solidFill>
                <a:uFillTx/>
                <a:latin typeface="Arial"/>
                <a:ea typeface="Arial"/>
              </a:rPr>
              <a:t>Bonne qualité et pas cher =&gt; Lent</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ea typeface="Arial"/>
              </a:rPr>
              <a:t>Grâce à l'agilité, sur quoi peut-on jouer sans toucher à la qualité, le coût ou encore les délais ?</a:t>
            </a:r>
            <a:endParaRPr b="0" lang="fr-FR" sz="1200" strike="noStrike" u="none">
              <a:solidFill>
                <a:schemeClr val="dk1"/>
              </a:solidFill>
              <a:uFillTx/>
              <a:latin typeface="Arial"/>
            </a:endParaRPr>
          </a:p>
        </p:txBody>
      </p:sp>
      <p:sp>
        <p:nvSpPr>
          <p:cNvPr id="155" name="PlaceHolder 3"/>
          <p:cNvSpPr>
            <a:spLocks noGrp="1"/>
          </p:cNvSpPr>
          <p:nvPr>
            <p:ph type="sldNum" idx="5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B1C3A8D-1AD3-40B5-9AA7-CED2B6E3A15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56" name="PlaceHolder 4"/>
          <p:cNvSpPr>
            <a:spLocks noGrp="1"/>
          </p:cNvSpPr>
          <p:nvPr>
            <p:ph type="ftr" idx="5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157" name="Image 2" descr="Un outil de gestion du temps et des coûts - Visual Planning"/>
          <p:cNvPicPr/>
          <p:nvPr/>
        </p:nvPicPr>
        <p:blipFill>
          <a:blip r:embed="rId1"/>
          <a:stretch/>
        </p:blipFill>
        <p:spPr>
          <a:xfrm>
            <a:off x="4627080" y="65520"/>
            <a:ext cx="2477160" cy="2136240"/>
          </a:xfrm>
          <a:prstGeom prst="rect">
            <a:avLst/>
          </a:prstGeom>
          <a:noFill/>
          <a:ln w="0">
            <a:noFill/>
          </a:ln>
        </p:spPr>
      </p:pic>
      <p:pic>
        <p:nvPicPr>
          <p:cNvPr id="158" name="Image 6" descr="Une image contenant texte, Police, logo&#10;&#10;Description générée automatiquement"/>
          <p:cNvPicPr/>
          <p:nvPr/>
        </p:nvPicPr>
        <p:blipFill>
          <a:blip r:embed="rId2"/>
          <a:stretch/>
        </p:blipFill>
        <p:spPr>
          <a:xfrm>
            <a:off x="6340680" y="2140920"/>
            <a:ext cx="2475000" cy="2213280"/>
          </a:xfrm>
          <a:prstGeom prst="rect">
            <a:avLst/>
          </a:prstGeom>
          <a:noFill/>
          <a:ln w="0">
            <a:noFill/>
          </a:ln>
        </p:spPr>
      </p:pic>
    </p:spTree>
  </p:cSld>
  <p:transition>
    <p:blinds dir="horz"/>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title"/>
          </p:nvPr>
        </p:nvSpPr>
        <p:spPr>
          <a:xfrm>
            <a:off x="1696680" y="194040"/>
            <a:ext cx="686124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Example de code bloquant et non bloquant</a:t>
            </a:r>
            <a:endParaRPr b="0" lang="fr-FR" sz="2550" strike="noStrike" u="none">
              <a:solidFill>
                <a:schemeClr val="dk1"/>
              </a:solidFill>
              <a:uFillTx/>
              <a:latin typeface="Arial"/>
            </a:endParaRPr>
          </a:p>
        </p:txBody>
      </p:sp>
      <p:sp>
        <p:nvSpPr>
          <p:cNvPr id="855" name="PlaceHolder 2"/>
          <p:cNvSpPr>
            <a:spLocks noGrp="1"/>
          </p:cNvSpPr>
          <p:nvPr>
            <p:ph type="sldNum" idx="317"/>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35A44EE5-5ED9-4E33-BEAA-D80D5BD226B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56" name="PlaceHolder 3"/>
          <p:cNvSpPr>
            <a:spLocks noGrp="1"/>
          </p:cNvSpPr>
          <p:nvPr>
            <p:ph type="ftr" idx="318"/>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57" name="Image 25" descr="Une image contenant texte, capture d’écran, Police&#10;&#10;Description générée automatiquement"/>
          <p:cNvPicPr/>
          <p:nvPr/>
        </p:nvPicPr>
        <p:blipFill>
          <a:blip r:embed="rId1"/>
          <a:stretch/>
        </p:blipFill>
        <p:spPr>
          <a:xfrm>
            <a:off x="5200560" y="829800"/>
            <a:ext cx="3531600" cy="2264760"/>
          </a:xfrm>
          <a:prstGeom prst="rect">
            <a:avLst/>
          </a:prstGeom>
          <a:noFill/>
          <a:ln w="0">
            <a:noFill/>
          </a:ln>
        </p:spPr>
      </p:pic>
      <p:pic>
        <p:nvPicPr>
          <p:cNvPr id="858" name="Image 26" descr="Une image contenant texte, capture d’écran, Police, ligne&#10;&#10;Description générée automatiquement"/>
          <p:cNvPicPr/>
          <p:nvPr/>
        </p:nvPicPr>
        <p:blipFill>
          <a:blip r:embed="rId2"/>
          <a:stretch/>
        </p:blipFill>
        <p:spPr>
          <a:xfrm>
            <a:off x="750240" y="831240"/>
            <a:ext cx="4060080" cy="2261520"/>
          </a:xfrm>
          <a:prstGeom prst="rect">
            <a:avLst/>
          </a:prstGeom>
          <a:noFill/>
          <a:ln w="0">
            <a:noFill/>
          </a:ln>
        </p:spPr>
      </p:pic>
      <p:sp>
        <p:nvSpPr>
          <p:cNvPr id="859" name="ZoneTexte 48"/>
          <p:cNvSpPr/>
          <p:nvPr/>
        </p:nvSpPr>
        <p:spPr>
          <a:xfrm>
            <a:off x="1042920" y="1964520"/>
            <a:ext cx="33120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10</a:t>
            </a:r>
            <a:endParaRPr b="0" lang="fr-FR" sz="800" strike="noStrike" u="none">
              <a:solidFill>
                <a:srgbClr val="000000"/>
              </a:solidFill>
              <a:uFillTx/>
              <a:latin typeface="Arial"/>
            </a:endParaRPr>
          </a:p>
        </p:txBody>
      </p:sp>
      <p:sp>
        <p:nvSpPr>
          <p:cNvPr id="860" name="ZoneTexte 49"/>
          <p:cNvSpPr/>
          <p:nvPr/>
        </p:nvSpPr>
        <p:spPr>
          <a:xfrm>
            <a:off x="2635920" y="2028960"/>
            <a:ext cx="20952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a:t>
            </a:r>
            <a:endParaRPr b="0" lang="fr-FR" sz="800" strike="noStrike" u="none">
              <a:solidFill>
                <a:srgbClr val="000000"/>
              </a:solidFill>
              <a:uFillTx/>
              <a:latin typeface="Arial"/>
            </a:endParaRPr>
          </a:p>
        </p:txBody>
      </p:sp>
      <p:sp>
        <p:nvSpPr>
          <p:cNvPr id="861" name="ZoneTexte 50"/>
          <p:cNvSpPr/>
          <p:nvPr/>
        </p:nvSpPr>
        <p:spPr>
          <a:xfrm>
            <a:off x="4343400" y="1964520"/>
            <a:ext cx="33120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10</a:t>
            </a:r>
            <a:endParaRPr b="0" lang="fr-FR" sz="800" strike="noStrike" u="none">
              <a:solidFill>
                <a:srgbClr val="000000"/>
              </a:solidFill>
              <a:uFillTx/>
              <a:latin typeface="Arial"/>
            </a:endParaRPr>
          </a:p>
        </p:txBody>
      </p:sp>
      <p:sp>
        <p:nvSpPr>
          <p:cNvPr id="862" name="ZoneTexte 51"/>
          <p:cNvSpPr/>
          <p:nvPr/>
        </p:nvSpPr>
        <p:spPr>
          <a:xfrm>
            <a:off x="2843280" y="2028960"/>
            <a:ext cx="888120" cy="2113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fr-FR" sz="800" strike="noStrike" u="none">
                <a:solidFill>
                  <a:schemeClr val="dk1"/>
                </a:solidFill>
                <a:uFillTx/>
                <a:latin typeface="Arial"/>
                <a:ea typeface="DejaVu Sans"/>
              </a:rPr>
              <a:t>/ 1_000_000ns</a:t>
            </a:r>
            <a:endParaRPr b="0" lang="fr-FR" sz="800" strike="noStrike" u="none">
              <a:solidFill>
                <a:srgbClr val="000000"/>
              </a:solidFill>
              <a:uFillTx/>
              <a:latin typeface="Arial"/>
            </a:endParaRPr>
          </a:p>
        </p:txBody>
      </p:sp>
      <p:pic>
        <p:nvPicPr>
          <p:cNvPr id="863" name="Picture 9" descr=""/>
          <p:cNvPicPr/>
          <p:nvPr/>
        </p:nvPicPr>
        <p:blipFill>
          <a:blip r:embed="rId3"/>
          <a:stretch/>
        </p:blipFill>
        <p:spPr>
          <a:xfrm>
            <a:off x="4508280" y="1674360"/>
            <a:ext cx="33480" cy="290520"/>
          </a:xfrm>
          <a:prstGeom prst="rect">
            <a:avLst/>
          </a:prstGeom>
          <a:noFill/>
          <a:ln w="0">
            <a:noFill/>
          </a:ln>
        </p:spPr>
      </p:pic>
      <p:pic>
        <p:nvPicPr>
          <p:cNvPr id="864" name="Picture 10" descr=""/>
          <p:cNvPicPr/>
          <p:nvPr/>
        </p:nvPicPr>
        <p:blipFill>
          <a:blip r:embed="rId4"/>
          <a:stretch/>
        </p:blipFill>
        <p:spPr>
          <a:xfrm>
            <a:off x="1208880" y="1533600"/>
            <a:ext cx="4138560" cy="52560"/>
          </a:xfrm>
          <a:prstGeom prst="rect">
            <a:avLst/>
          </a:prstGeom>
          <a:noFill/>
          <a:ln w="0">
            <a:noFill/>
          </a:ln>
        </p:spPr>
      </p:pic>
      <p:pic>
        <p:nvPicPr>
          <p:cNvPr id="865" name="Picture 11" descr=""/>
          <p:cNvPicPr/>
          <p:nvPr/>
        </p:nvPicPr>
        <p:blipFill>
          <a:blip r:embed="rId5"/>
          <a:stretch/>
        </p:blipFill>
        <p:spPr>
          <a:xfrm>
            <a:off x="1208160" y="1533600"/>
            <a:ext cx="42840" cy="424080"/>
          </a:xfrm>
          <a:prstGeom prst="rect">
            <a:avLst/>
          </a:prstGeom>
          <a:noFill/>
          <a:ln w="0">
            <a:noFill/>
          </a:ln>
        </p:spPr>
      </p:pic>
      <p:pic>
        <p:nvPicPr>
          <p:cNvPr id="866" name="Picture 12" descr=""/>
          <p:cNvPicPr/>
          <p:nvPr/>
        </p:nvPicPr>
        <p:blipFill>
          <a:blip r:embed="rId6"/>
          <a:stretch/>
        </p:blipFill>
        <p:spPr>
          <a:xfrm>
            <a:off x="3506400" y="1616400"/>
            <a:ext cx="33480" cy="347760"/>
          </a:xfrm>
          <a:prstGeom prst="rect">
            <a:avLst/>
          </a:prstGeom>
          <a:noFill/>
          <a:ln w="0">
            <a:noFill/>
          </a:ln>
        </p:spPr>
      </p:pic>
      <p:pic>
        <p:nvPicPr>
          <p:cNvPr id="867" name="Picture 13" descr=""/>
          <p:cNvPicPr/>
          <p:nvPr/>
        </p:nvPicPr>
        <p:blipFill>
          <a:blip r:embed="rId7"/>
          <a:stretch/>
        </p:blipFill>
        <p:spPr>
          <a:xfrm>
            <a:off x="3507120" y="1617480"/>
            <a:ext cx="1843200" cy="33480"/>
          </a:xfrm>
          <a:prstGeom prst="rect">
            <a:avLst/>
          </a:prstGeom>
          <a:noFill/>
          <a:ln w="0">
            <a:noFill/>
          </a:ln>
        </p:spPr>
      </p:pic>
      <p:pic>
        <p:nvPicPr>
          <p:cNvPr id="868" name="Picture 14" descr=""/>
          <p:cNvPicPr/>
          <p:nvPr/>
        </p:nvPicPr>
        <p:blipFill>
          <a:blip r:embed="rId8"/>
          <a:stretch/>
        </p:blipFill>
        <p:spPr>
          <a:xfrm>
            <a:off x="4507200" y="1689480"/>
            <a:ext cx="852480" cy="52560"/>
          </a:xfrm>
          <a:prstGeom prst="rect">
            <a:avLst/>
          </a:prstGeom>
          <a:noFill/>
          <a:ln w="0">
            <a:noFill/>
          </a:ln>
        </p:spPr>
      </p:pic>
    </p:spTree>
  </p:cSld>
  <p:transition>
    <p:blinds dir="horz"/>
  </p:transition>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title"/>
          </p:nvPr>
        </p:nvSpPr>
        <p:spPr>
          <a:xfrm>
            <a:off x="1654200" y="173880"/>
            <a:ext cx="5721840" cy="46764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Illustration de la plus value</a:t>
            </a:r>
            <a:endParaRPr b="0" lang="fr-FR" sz="2550" strike="noStrike" u="none">
              <a:solidFill>
                <a:schemeClr val="dk1"/>
              </a:solidFill>
              <a:uFillTx/>
              <a:latin typeface="Arial"/>
            </a:endParaRPr>
          </a:p>
        </p:txBody>
      </p:sp>
      <p:sp>
        <p:nvSpPr>
          <p:cNvPr id="870" name="PlaceHolder 2"/>
          <p:cNvSpPr>
            <a:spLocks noGrp="1"/>
          </p:cNvSpPr>
          <p:nvPr>
            <p:ph type="sldNum" idx="319"/>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E196AC19-17C8-4836-95BD-44D321183D6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71" name="PlaceHolder 3"/>
          <p:cNvSpPr>
            <a:spLocks noGrp="1"/>
          </p:cNvSpPr>
          <p:nvPr>
            <p:ph type="ftr" idx="320"/>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72" name="Image 27" descr=""/>
          <p:cNvPicPr/>
          <p:nvPr/>
        </p:nvPicPr>
        <p:blipFill>
          <a:blip r:embed="rId1"/>
          <a:stretch/>
        </p:blipFill>
        <p:spPr>
          <a:xfrm>
            <a:off x="540000" y="720360"/>
            <a:ext cx="3181320" cy="2876400"/>
          </a:xfrm>
          <a:prstGeom prst="rect">
            <a:avLst/>
          </a:prstGeom>
          <a:noFill/>
          <a:ln w="0">
            <a:noFill/>
          </a:ln>
        </p:spPr>
      </p:pic>
      <p:pic>
        <p:nvPicPr>
          <p:cNvPr id="873" name="Image 28" descr=""/>
          <p:cNvPicPr/>
          <p:nvPr/>
        </p:nvPicPr>
        <p:blipFill>
          <a:blip r:embed="rId2"/>
          <a:stretch/>
        </p:blipFill>
        <p:spPr>
          <a:xfrm>
            <a:off x="5040000" y="720000"/>
            <a:ext cx="3236760" cy="2903760"/>
          </a:xfrm>
          <a:prstGeom prst="rect">
            <a:avLst/>
          </a:prstGeom>
          <a:noFill/>
          <a:ln w="0">
            <a:noFill/>
          </a:ln>
        </p:spPr>
      </p:pic>
      <p:sp>
        <p:nvSpPr>
          <p:cNvPr id="874" name="Rectangle 5"/>
          <p:cNvSpPr/>
          <p:nvPr/>
        </p:nvSpPr>
        <p:spPr>
          <a:xfrm>
            <a:off x="468000" y="3708000"/>
            <a:ext cx="7988760" cy="8550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fr-FR" sz="1800" strike="noStrike" u="none">
                <a:solidFill>
                  <a:srgbClr val="000000"/>
                </a:solidFill>
                <a:uFillTx/>
                <a:latin typeface="Arial"/>
                <a:ea typeface="DejaVu Sans"/>
              </a:rPr>
              <a:t>Le Virtual Thread 3 réalise une opération bloquante et est donc désassigné de son Carrier. Pendant ce temps, le Virtual Thread 4 initialement en attente, est assigné au Carrier laissé libre.</a:t>
            </a:r>
            <a:endParaRPr b="0" lang="fr-FR" sz="1800" strike="noStrike" u="none">
              <a:solidFill>
                <a:srgbClr val="000000"/>
              </a:solidFill>
              <a:uFillTx/>
              <a:latin typeface="Arial"/>
            </a:endParaRPr>
          </a:p>
        </p:txBody>
      </p:sp>
      <p:sp>
        <p:nvSpPr>
          <p:cNvPr id="875" name="Flèche droite 2"/>
          <p:cNvSpPr/>
          <p:nvPr/>
        </p:nvSpPr>
        <p:spPr>
          <a:xfrm>
            <a:off x="3780000" y="1800000"/>
            <a:ext cx="1220760" cy="536760"/>
          </a:xfrm>
          <a:prstGeom prst="rightArrow">
            <a:avLst>
              <a:gd name="adj1" fmla="val 50000"/>
              <a:gd name="adj2" fmla="val 56667"/>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defTabSz="914400">
              <a:lnSpc>
                <a:spcPct val="100000"/>
              </a:lnSpc>
            </a:pPr>
            <a:endParaRPr b="0" lang="fr-FR" sz="1800" strike="noStrike" u="none">
              <a:solidFill>
                <a:srgbClr val="000000"/>
              </a:solidFill>
              <a:uFillTx/>
              <a:latin typeface="Arial"/>
              <a:ea typeface="DejaVu Sans"/>
            </a:endParaRPr>
          </a:p>
        </p:txBody>
      </p:sp>
    </p:spTree>
  </p:cSld>
  <p:transition>
    <p:blinds dir="horz"/>
  </p:transition>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title"/>
          </p:nvPr>
        </p:nvSpPr>
        <p:spPr>
          <a:xfrm>
            <a:off x="1654200" y="209880"/>
            <a:ext cx="7162200" cy="46764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Optimisation JVM pour le treading</a:t>
            </a:r>
            <a:endParaRPr b="0" lang="fr-FR" sz="2550" strike="noStrike" u="none">
              <a:solidFill>
                <a:schemeClr val="dk1"/>
              </a:solidFill>
              <a:uFillTx/>
              <a:latin typeface="Arial"/>
            </a:endParaRPr>
          </a:p>
        </p:txBody>
      </p:sp>
      <p:sp>
        <p:nvSpPr>
          <p:cNvPr id="877" name="PlaceHolder 2"/>
          <p:cNvSpPr>
            <a:spLocks noGrp="1"/>
          </p:cNvSpPr>
          <p:nvPr>
            <p:ph type="sldNum" idx="321"/>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56B35913-BAD0-4DD2-B95B-C35D27A519E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78" name="PlaceHolder 3"/>
          <p:cNvSpPr>
            <a:spLocks noGrp="1"/>
          </p:cNvSpPr>
          <p:nvPr>
            <p:ph type="ftr" idx="322"/>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79" name="Image 29" descr=""/>
          <p:cNvPicPr/>
          <p:nvPr/>
        </p:nvPicPr>
        <p:blipFill>
          <a:blip r:embed="rId1"/>
          <a:stretch/>
        </p:blipFill>
        <p:spPr>
          <a:xfrm>
            <a:off x="5436000" y="1440000"/>
            <a:ext cx="3380400" cy="2857320"/>
          </a:xfrm>
          <a:prstGeom prst="rect">
            <a:avLst/>
          </a:prstGeom>
          <a:noFill/>
          <a:ln w="0">
            <a:noFill/>
          </a:ln>
        </p:spPr>
      </p:pic>
      <p:sp>
        <p:nvSpPr>
          <p:cNvPr id="880" name="Rectangle 8"/>
          <p:cNvSpPr/>
          <p:nvPr/>
        </p:nvSpPr>
        <p:spPr>
          <a:xfrm>
            <a:off x="180000" y="681120"/>
            <a:ext cx="8312400" cy="1231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	</a:t>
            </a:r>
            <a:r>
              <a:rPr b="0" lang="fr-FR" sz="800" strike="noStrike" u="none">
                <a:solidFill>
                  <a:srgbClr val="000000"/>
                </a:solidFill>
                <a:uFillTx/>
                <a:latin typeface="Arial"/>
                <a:ea typeface="DejaVu Sans"/>
              </a:rPr>
              <a:t>	</a:t>
            </a:r>
            <a:r>
              <a:rPr b="0" lang="fr-FR" sz="800" strike="noStrike" u="none">
                <a:solidFill>
                  <a:srgbClr val="000000"/>
                </a:solidFill>
                <a:uFillTx/>
                <a:latin typeface="Arial"/>
                <a:ea typeface="DejaVu Sans"/>
              </a:rPr>
              <a:t>Mémoire disponible pour la JVM (tas/heap) / -Xmx / Saturation de la mémoire heap -&gt; OutOfMemoryError</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Nombre maximal de threads = ----------------------------------------------------------------------------------------------------------------------------------------------------------------------</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                                  </a:t>
            </a:r>
            <a:r>
              <a:rPr b="0" lang="fr-FR" sz="800" strike="noStrike" u="none">
                <a:solidFill>
                  <a:srgbClr val="000000"/>
                </a:solidFill>
                <a:uFillTx/>
                <a:latin typeface="Arial"/>
                <a:ea typeface="DejaVu Sans"/>
              </a:rPr>
              <a:t>	</a:t>
            </a:r>
            <a:r>
              <a:rPr b="0" lang="fr-FR" sz="800" strike="noStrike" u="none">
                <a:solidFill>
                  <a:srgbClr val="000000"/>
                </a:solidFill>
                <a:uFillTx/>
                <a:latin typeface="Arial"/>
                <a:ea typeface="DejaVu Sans"/>
              </a:rPr>
              <a:t>       </a:t>
            </a:r>
            <a:r>
              <a:rPr b="0" lang="fr-FR" sz="800" strike="noStrike" u="none">
                <a:solidFill>
                  <a:srgbClr val="000000"/>
                </a:solidFill>
                <a:uFillTx/>
                <a:latin typeface="Arial"/>
                <a:ea typeface="DejaVu Sans"/>
              </a:rPr>
              <a:t>Taille de la pile de thread (pile/stack) / -Xss / Quand la mémoire de la pile est épuisée -&gt; StackOverflowError</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Il n’existe pas de valeur universelle pour le nombre maximal de threads en Java, cela dépend des ressources disponibles du système et du paramétrage de la JVM. </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Attention !!! Une fois que tous les threads sont occupés, plus aucune nouvelle tâche ne peut être exécutée.    </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ea typeface="DejaVu Sans"/>
              </a:rPr>
              <a:t>A savoir :</a:t>
            </a:r>
            <a:endParaRPr b="0" lang="fr-FR" sz="800" strike="noStrike" u="none">
              <a:solidFill>
                <a:srgbClr val="000000"/>
              </a:solidFill>
              <a:uFillTx/>
              <a:latin typeface="Arial"/>
            </a:endParaRPr>
          </a:p>
          <a:p>
            <a:pPr marL="170640" indent="-170640" defTabSz="914400">
              <a:lnSpc>
                <a:spcPct val="100000"/>
              </a:lnSpc>
              <a:spcBef>
                <a:spcPts val="1191"/>
              </a:spcBef>
              <a:spcAft>
                <a:spcPts val="992"/>
              </a:spcAft>
              <a:buClr>
                <a:srgbClr val="000000"/>
              </a:buClr>
              <a:buFont typeface="Arial"/>
              <a:buChar char="•"/>
            </a:pPr>
            <a:r>
              <a:rPr b="0" lang="fr-FR" sz="800" strike="noStrike" u="none">
                <a:solidFill>
                  <a:srgbClr val="000000"/>
                </a:solidFill>
                <a:uFillTx/>
                <a:latin typeface="Arial"/>
                <a:ea typeface="DejaVu Sans"/>
              </a:rPr>
              <a:t>-Xss représente la pile et permet d’exécuter les appels de méthodes, variables locales, etc.  </a:t>
            </a:r>
            <a:br>
              <a:rPr sz="800"/>
            </a:br>
            <a:r>
              <a:rPr b="0" lang="fr-FR" sz="800" strike="noStrike" u="none">
                <a:solidFill>
                  <a:srgbClr val="000000"/>
                </a:solidFill>
                <a:uFillTx/>
                <a:latin typeface="Arial"/>
                <a:ea typeface="DejaVu Sans"/>
              </a:rPr>
              <a:t>Réduire sa taille permettra d'allouer plus de threads mais diminuera la récursion profonde </a:t>
            </a:r>
            <a:br>
              <a:rPr sz="800"/>
            </a:br>
            <a:r>
              <a:rPr b="0" lang="fr-FR" sz="800" strike="noStrike" u="none">
                <a:solidFill>
                  <a:srgbClr val="000000"/>
                </a:solidFill>
                <a:uFillTx/>
                <a:latin typeface="Arial"/>
                <a:ea typeface="DejaVu Sans"/>
              </a:rPr>
              <a:t>(c’est donc un compromis entre profondeur d’appels et nombre de threads)  </a:t>
            </a:r>
            <a:br>
              <a:rPr sz="800"/>
            </a:br>
            <a:r>
              <a:rPr b="0" lang="fr-FR" sz="800" strike="noStrike" u="none">
                <a:solidFill>
                  <a:srgbClr val="000000"/>
                </a:solidFill>
                <a:uFillTx/>
                <a:latin typeface="Arial"/>
                <a:ea typeface="DejaVu Sans"/>
              </a:rPr>
              <a:t>Attention : le -Xss n’influe pas sur la pile des Virtual Thread</a:t>
            </a:r>
            <a:endParaRPr b="0" lang="fr-FR" sz="800" strike="noStrike" u="none">
              <a:solidFill>
                <a:srgbClr val="000000"/>
              </a:solidFill>
              <a:uFillTx/>
              <a:latin typeface="Arial"/>
            </a:endParaRPr>
          </a:p>
          <a:p>
            <a:pPr marL="170640" indent="-170640" defTabSz="914400">
              <a:lnSpc>
                <a:spcPct val="100000"/>
              </a:lnSpc>
              <a:spcBef>
                <a:spcPts val="1191"/>
              </a:spcBef>
              <a:spcAft>
                <a:spcPts val="992"/>
              </a:spcAft>
              <a:buClr>
                <a:srgbClr val="000000"/>
              </a:buClr>
              <a:buFont typeface="Arial"/>
              <a:buChar char="•"/>
            </a:pPr>
            <a:r>
              <a:rPr b="0" lang="fr-FR" sz="800" strike="noStrike" u="none">
                <a:solidFill>
                  <a:srgbClr val="000000"/>
                </a:solidFill>
                <a:uFillTx/>
                <a:latin typeface="Arial"/>
                <a:ea typeface="JetBrains Mono"/>
              </a:rPr>
              <a:t>-Xmx définit la taille maximale du heap.</a:t>
            </a:r>
            <a:br>
              <a:rPr sz="800"/>
            </a:br>
            <a:r>
              <a:rPr b="0" lang="fr-FR" sz="800" strike="noStrike" u="none">
                <a:solidFill>
                  <a:srgbClr val="000000"/>
                </a:solidFill>
                <a:uFillTx/>
                <a:latin typeface="Arial"/>
                <a:ea typeface="JetBrains Mono"/>
              </a:rPr>
              <a:t>Si ton application dépasse cette limite, une exception java.lang.OutOfMemoryError: Java heap space sera levée. </a:t>
            </a:r>
            <a:endParaRPr b="0" lang="fr-FR" sz="800" strike="noStrike" u="none">
              <a:solidFill>
                <a:srgbClr val="000000"/>
              </a:solidFill>
              <a:uFillTx/>
              <a:latin typeface="Arial"/>
            </a:endParaRPr>
          </a:p>
          <a:p>
            <a:pPr marL="170640" indent="-170640" defTabSz="914400">
              <a:lnSpc>
                <a:spcPct val="100000"/>
              </a:lnSpc>
              <a:spcBef>
                <a:spcPts val="1191"/>
              </a:spcBef>
              <a:spcAft>
                <a:spcPts val="992"/>
              </a:spcAft>
              <a:buClr>
                <a:srgbClr val="000000"/>
              </a:buClr>
              <a:buFont typeface="Arial"/>
              <a:buChar char="•"/>
            </a:pPr>
            <a:r>
              <a:rPr b="0" lang="fr-FR" sz="800" strike="noStrike" u="none">
                <a:solidFill>
                  <a:srgbClr val="000000"/>
                </a:solidFill>
                <a:uFillTx/>
                <a:latin typeface="Arial"/>
                <a:ea typeface="JetBrains Mono"/>
              </a:rPr>
              <a:t>Le -Xms définit la taille initiale du heap (la JVM allouera 512 Mo de mémoire dès le démarrage) . </a:t>
            </a:r>
            <a:br>
              <a:rPr sz="800"/>
            </a:br>
            <a:r>
              <a:rPr b="0" lang="fr-FR" sz="800" strike="noStrike" u="none">
                <a:solidFill>
                  <a:srgbClr val="000000"/>
                </a:solidFill>
                <a:uFillTx/>
                <a:latin typeface="Arial"/>
                <a:ea typeface="JetBrains Mono"/>
              </a:rPr>
              <a:t>Cela peut améliorer les performances initiales si ton application utilise rapidement beaucoup de mémoire, </a:t>
            </a:r>
            <a:br>
              <a:rPr sz="800"/>
            </a:br>
            <a:r>
              <a:rPr b="0" lang="fr-FR" sz="800" strike="noStrike" u="none">
                <a:solidFill>
                  <a:srgbClr val="000000"/>
                </a:solidFill>
                <a:uFillTx/>
                <a:latin typeface="Arial"/>
                <a:ea typeface="JetBrains Mono"/>
              </a:rPr>
              <a:t>car la JVM n’aura pas besoin de réallouer plusieurs fois de l’espace. </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p:txBody>
      </p:sp>
      <p:sp>
        <p:nvSpPr>
          <p:cNvPr id="881" name="Rectangle 216"/>
          <p:cNvSpPr/>
          <p:nvPr/>
        </p:nvSpPr>
        <p:spPr>
          <a:xfrm>
            <a:off x="324000" y="4140000"/>
            <a:ext cx="2158200" cy="34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fr-FR" sz="1800" strike="noStrike" u="none">
                <a:solidFill>
                  <a:srgbClr val="000000"/>
                </a:solidFill>
                <a:uFillTx/>
                <a:latin typeface="Arial"/>
                <a:ea typeface="DejaVu Sans"/>
              </a:rPr>
              <a:t>TP 1...</a:t>
            </a:r>
            <a:endParaRPr b="0" lang="fr-FR" sz="1800" strike="noStrike" u="none">
              <a:solidFill>
                <a:srgbClr val="000000"/>
              </a:solidFill>
              <a:uFillTx/>
              <a:latin typeface="Arial"/>
            </a:endParaRPr>
          </a:p>
        </p:txBody>
      </p:sp>
    </p:spTree>
  </p:cSld>
  <p:transition>
    <p:blinds dir="horz"/>
  </p:transition>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Threading »</a:t>
            </a:r>
            <a:endParaRPr b="0" lang="fr-FR" sz="2550" strike="noStrike" u="none">
              <a:solidFill>
                <a:schemeClr val="dk1"/>
              </a:solidFill>
              <a:uFillTx/>
              <a:latin typeface="Arial"/>
            </a:endParaRPr>
          </a:p>
        </p:txBody>
      </p:sp>
      <p:sp>
        <p:nvSpPr>
          <p:cNvPr id="883" name="PlaceHolder 2"/>
          <p:cNvSpPr>
            <a:spLocks noGrp="1"/>
          </p:cNvSpPr>
          <p:nvPr>
            <p:ph type="sldNum" idx="32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A92CA5C-AF6B-4616-ABCA-C1801F5619D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84" name="PlaceHolder 3"/>
          <p:cNvSpPr>
            <a:spLocks noGrp="1"/>
          </p:cNvSpPr>
          <p:nvPr>
            <p:ph type="ftr" idx="32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85" name="Rectangle 3"/>
          <p:cNvSpPr/>
          <p:nvPr/>
        </p:nvSpPr>
        <p:spPr>
          <a:xfrm>
            <a:off x="323640" y="708120"/>
            <a:ext cx="8048520" cy="2157840"/>
          </a:xfrm>
          <a:prstGeom prst="rect">
            <a:avLst/>
          </a:prstGeom>
          <a:noFill/>
          <a:ln w="0">
            <a:noFill/>
          </a:ln>
        </p:spPr>
        <p:style>
          <a:lnRef idx="0"/>
          <a:fillRef idx="0"/>
          <a:effectRef idx="0"/>
          <a:fontRef idx="minor"/>
        </p:style>
        <p:txBody>
          <a:bodyPr lIns="0" rIns="0" tIns="0" bIns="0" anchor="t">
            <a:noAutofit/>
          </a:bodyPr>
          <a:p>
            <a:pPr defTabSz="914400">
              <a:lnSpc>
                <a:spcPct val="100000"/>
              </a:lnSpc>
              <a:spcAft>
                <a:spcPts val="499"/>
              </a:spcAft>
              <a:tabLst>
                <a:tab algn="l" pos="0"/>
              </a:tabLst>
            </a:pPr>
            <a:br>
              <a:rPr sz="1050"/>
            </a:br>
            <a:r>
              <a:rPr b="0" lang="fr-FR" sz="1200" strike="noStrike" u="none">
                <a:solidFill>
                  <a:schemeClr val="dk1"/>
                </a:solidFill>
                <a:uFillTx/>
                <a:latin typeface="Arial"/>
              </a:rPr>
              <a:t>🎯 </a:t>
            </a:r>
            <a:r>
              <a:rPr b="1" lang="fr-FR" sz="1200" strike="noStrike" u="none">
                <a:solidFill>
                  <a:schemeClr val="dk1"/>
                </a:solidFill>
                <a:uFillTx/>
                <a:latin typeface="Arial"/>
              </a:rPr>
              <a:t>Objectif</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ea typeface="Arial"/>
              </a:rPr>
              <a:t>La classe attendue estime :</a:t>
            </a:r>
            <a:endParaRPr b="0" lang="fr-FR" sz="1200" strike="noStrike" u="none">
              <a:solidFill>
                <a:srgbClr val="000000"/>
              </a:solidFill>
              <a:uFillTx/>
              <a:latin typeface="Arial"/>
            </a:endParaRPr>
          </a:p>
          <a:p>
            <a:pPr marL="285840" indent="-285840" defTabSz="914400">
              <a:lnSpc>
                <a:spcPct val="100000"/>
              </a:lnSpc>
              <a:spcAft>
                <a:spcPts val="499"/>
              </a:spcAft>
              <a:buClr>
                <a:srgbClr val="000000"/>
              </a:buClr>
              <a:buFont typeface="Arial"/>
              <a:buChar char="•"/>
              <a:tabLst>
                <a:tab algn="l" pos="0"/>
              </a:tabLst>
            </a:pPr>
            <a:r>
              <a:rPr b="0" lang="fr-FR" sz="1200" strike="noStrike" u="none">
                <a:solidFill>
                  <a:schemeClr val="dk1"/>
                </a:solidFill>
                <a:uFillTx/>
                <a:latin typeface="Arial"/>
                <a:ea typeface="Arial"/>
              </a:rPr>
              <a:t>la </a:t>
            </a:r>
            <a:r>
              <a:rPr b="1" lang="fr-FR" sz="1200" strike="noStrike" u="none">
                <a:solidFill>
                  <a:schemeClr val="dk1"/>
                </a:solidFill>
                <a:uFillTx/>
                <a:latin typeface="Arial"/>
                <a:ea typeface="Arial"/>
              </a:rPr>
              <a:t>mémoire utilisée par la JVM</a:t>
            </a:r>
            <a:r>
              <a:rPr b="0" lang="fr-FR" sz="1200" strike="noStrike" u="none">
                <a:solidFill>
                  <a:schemeClr val="dk1"/>
                </a:solidFill>
                <a:uFillTx/>
                <a:latin typeface="Arial"/>
                <a:ea typeface="Arial"/>
              </a:rPr>
              <a:t> (heap), class </a:t>
            </a:r>
            <a:r>
              <a:rPr b="1" i="1" lang="fr-FR" sz="1200" strike="noStrike" u="none">
                <a:solidFill>
                  <a:schemeClr val="dk1"/>
                </a:solidFill>
                <a:uFillTx/>
                <a:latin typeface="Consolas"/>
                <a:ea typeface="Arial"/>
              </a:rPr>
              <a:t>Runtime</a:t>
            </a:r>
            <a:endParaRPr b="0" lang="fr-FR" sz="1200" strike="noStrike" u="none">
              <a:solidFill>
                <a:srgbClr val="000000"/>
              </a:solidFill>
              <a:uFillTx/>
              <a:latin typeface="Arial"/>
            </a:endParaRPr>
          </a:p>
          <a:p>
            <a:pPr marL="285840" indent="-285840" defTabSz="914400">
              <a:lnSpc>
                <a:spcPct val="100000"/>
              </a:lnSpc>
              <a:spcAft>
                <a:spcPts val="499"/>
              </a:spcAft>
              <a:buClr>
                <a:srgbClr val="000000"/>
              </a:buClr>
              <a:buFont typeface="Arial"/>
              <a:buChar char="•"/>
              <a:tabLst>
                <a:tab algn="l" pos="0"/>
              </a:tabLst>
            </a:pPr>
            <a:r>
              <a:rPr b="0" lang="fr-FR" sz="1200" strike="noStrike" u="none">
                <a:solidFill>
                  <a:schemeClr val="dk1"/>
                </a:solidFill>
                <a:uFillTx/>
                <a:latin typeface="Arial"/>
                <a:ea typeface="Arial"/>
              </a:rPr>
              <a:t>la </a:t>
            </a:r>
            <a:r>
              <a:rPr b="1" lang="fr-FR" sz="1200" strike="noStrike" u="none">
                <a:solidFill>
                  <a:schemeClr val="dk1"/>
                </a:solidFill>
                <a:uFillTx/>
                <a:latin typeface="Arial"/>
                <a:ea typeface="Arial"/>
              </a:rPr>
              <a:t>capacité théorique maximale de threads</a:t>
            </a:r>
            <a:r>
              <a:rPr b="0" lang="fr-FR" sz="1200" strike="noStrike" u="none">
                <a:solidFill>
                  <a:schemeClr val="dk1"/>
                </a:solidFill>
                <a:uFillTx/>
                <a:latin typeface="Arial"/>
                <a:ea typeface="Arial"/>
              </a:rPr>
              <a:t> que la JVM peut gérer, </a:t>
            </a:r>
            <a:r>
              <a:rPr b="1" i="1" lang="fr-FR" sz="1200" strike="noStrike" u="none">
                <a:solidFill>
                  <a:srgbClr val="0033b3"/>
                </a:solidFill>
                <a:uFillTx/>
                <a:latin typeface="Consolas"/>
                <a:ea typeface="Arial"/>
              </a:rPr>
              <a:t>long </a:t>
            </a:r>
            <a:r>
              <a:rPr b="1" i="1" lang="fr-FR" sz="1200" strike="noStrike" u="none">
                <a:solidFill>
                  <a:schemeClr val="dk1"/>
                </a:solidFill>
                <a:uFillTx/>
                <a:latin typeface="Consolas"/>
                <a:ea typeface="Arial"/>
              </a:rPr>
              <a:t>estimatedMaxThreads </a:t>
            </a:r>
            <a:r>
              <a:rPr b="1" i="1" lang="fr-FR" sz="1200" strike="noStrike" u="none">
                <a:solidFill>
                  <a:srgbClr val="080808"/>
                </a:solidFill>
                <a:uFillTx/>
                <a:latin typeface="Consolas"/>
                <a:ea typeface="Arial"/>
              </a:rPr>
              <a:t>= </a:t>
            </a:r>
            <a:r>
              <a:rPr b="1" i="1" lang="fr-FR" sz="1200" strike="noStrike" u="none">
                <a:solidFill>
                  <a:schemeClr val="dk1"/>
                </a:solidFill>
                <a:uFillTx/>
                <a:latin typeface="Consolas"/>
                <a:ea typeface="Arial"/>
              </a:rPr>
              <a:t>heapMax </a:t>
            </a:r>
            <a:r>
              <a:rPr b="1" i="1" lang="fr-FR" sz="1200" strike="noStrike" u="none">
                <a:solidFill>
                  <a:srgbClr val="080808"/>
                </a:solidFill>
                <a:uFillTx/>
                <a:latin typeface="Consolas"/>
                <a:ea typeface="Arial"/>
              </a:rPr>
              <a:t>/ </a:t>
            </a:r>
            <a:r>
              <a:rPr b="1" i="1" lang="fr-FR" sz="1200" strike="noStrike" u="none">
                <a:solidFill>
                  <a:srgbClr val="871094"/>
                </a:solidFill>
                <a:uFillTx/>
                <a:latin typeface="Consolas"/>
                <a:ea typeface="Arial"/>
              </a:rPr>
              <a:t>threadStackSize</a:t>
            </a:r>
            <a:r>
              <a:rPr b="1" i="1" lang="fr-FR" sz="1200" strike="noStrike" u="none">
                <a:solidFill>
                  <a:srgbClr val="080808"/>
                </a:solidFill>
                <a:uFillTx/>
                <a:latin typeface="Consolas"/>
                <a:ea typeface="Arial"/>
              </a:rPr>
              <a:t>;</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ea typeface="Arial"/>
              </a:rPr>
              <a:t>Elle compare ces valeurs pour deux cas :</a:t>
            </a:r>
            <a:endParaRPr b="0" lang="fr-FR" sz="1200" strike="noStrike" u="none">
              <a:solidFill>
                <a:srgbClr val="000000"/>
              </a:solidFill>
              <a:uFillTx/>
              <a:latin typeface="Arial"/>
            </a:endParaRPr>
          </a:p>
          <a:p>
            <a:pPr marL="285840" indent="-285840" defTabSz="914400">
              <a:lnSpc>
                <a:spcPct val="100000"/>
              </a:lnSpc>
              <a:spcAft>
                <a:spcPts val="499"/>
              </a:spcAft>
              <a:buClr>
                <a:srgbClr val="000000"/>
              </a:buClr>
              <a:buFont typeface="Arial"/>
              <a:buChar char="•"/>
              <a:tabLst>
                <a:tab algn="l" pos="0"/>
              </a:tabLst>
            </a:pPr>
            <a:r>
              <a:rPr b="1" lang="fr-FR" sz="1200" strike="noStrike" u="none">
                <a:solidFill>
                  <a:schemeClr val="dk1"/>
                </a:solidFill>
                <a:uFillTx/>
                <a:latin typeface="Arial"/>
                <a:ea typeface="Arial"/>
              </a:rPr>
              <a:t>Threads classiques</a:t>
            </a:r>
            <a:r>
              <a:rPr b="0" lang="fr-FR" sz="1200" strike="noStrike" u="none">
                <a:solidFill>
                  <a:schemeClr val="dk1"/>
                </a:solidFill>
                <a:uFillTx/>
                <a:latin typeface="Arial"/>
                <a:ea typeface="Arial"/>
              </a:rPr>
              <a:t> (pile de 1 Mo),</a:t>
            </a:r>
            <a:endParaRPr b="0" lang="fr-FR" sz="1200" strike="noStrike" u="none">
              <a:solidFill>
                <a:srgbClr val="000000"/>
              </a:solidFill>
              <a:uFillTx/>
              <a:latin typeface="Arial"/>
            </a:endParaRPr>
          </a:p>
          <a:p>
            <a:pPr marL="285840" indent="-285840" defTabSz="914400">
              <a:lnSpc>
                <a:spcPct val="100000"/>
              </a:lnSpc>
              <a:spcAft>
                <a:spcPts val="499"/>
              </a:spcAft>
              <a:buClr>
                <a:srgbClr val="000000"/>
              </a:buClr>
              <a:buFont typeface="Arial"/>
              <a:buChar char="•"/>
              <a:tabLst>
                <a:tab algn="l" pos="0"/>
              </a:tabLst>
            </a:pPr>
            <a:r>
              <a:rPr b="1" lang="fr-FR" sz="1200" strike="noStrike" u="none">
                <a:solidFill>
                  <a:schemeClr val="dk1"/>
                </a:solidFill>
                <a:uFillTx/>
                <a:latin typeface="Arial"/>
                <a:ea typeface="Arial"/>
              </a:rPr>
              <a:t>Threads virtuels</a:t>
            </a:r>
            <a:r>
              <a:rPr b="0" lang="fr-FR" sz="1200" strike="noStrike" u="none">
                <a:solidFill>
                  <a:schemeClr val="dk1"/>
                </a:solidFill>
                <a:uFillTx/>
                <a:latin typeface="Arial"/>
                <a:ea typeface="Arial"/>
              </a:rPr>
              <a:t> (pile de 10 Ko, estimation).</a:t>
            </a:r>
            <a:endParaRPr b="0" lang="fr-FR" sz="1200" strike="noStrike" u="none">
              <a:solidFill>
                <a:srgbClr val="000000"/>
              </a:solidFill>
              <a:uFillTx/>
              <a:latin typeface="Arial"/>
            </a:endParaRPr>
          </a:p>
          <a:p>
            <a:pPr defTabSz="914400">
              <a:lnSpc>
                <a:spcPct val="100000"/>
              </a:lnSpc>
              <a:spcAft>
                <a:spcPts val="499"/>
              </a:spcAft>
              <a:tabLst>
                <a:tab algn="l" pos="0"/>
              </a:tabLst>
            </a:pPr>
            <a:endParaRPr b="0" lang="fr-FR" sz="700" strike="noStrike" u="none">
              <a:solidFill>
                <a:srgbClr val="000000"/>
              </a:solidFill>
              <a:uFillTx/>
              <a:latin typeface="Arial"/>
            </a:endParaRPr>
          </a:p>
        </p:txBody>
      </p:sp>
      <p:sp>
        <p:nvSpPr>
          <p:cNvPr id="886" name="TextBox 7"/>
          <p:cNvSpPr/>
          <p:nvPr/>
        </p:nvSpPr>
        <p:spPr>
          <a:xfrm>
            <a:off x="4025160" y="2249280"/>
            <a:ext cx="5115600" cy="228564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1" i="1" lang="en-US" sz="1200" strike="noStrike" u="none">
                <a:solidFill>
                  <a:schemeClr val="dk1"/>
                </a:solidFill>
                <a:uFillTx/>
                <a:latin typeface="Arial"/>
              </a:rPr>
              <a:t>Exemple avec </a:t>
            </a:r>
            <a:r>
              <a:rPr b="1" i="1" lang="en-US" sz="1200" strike="noStrike" u="none">
                <a:solidFill>
                  <a:srgbClr val="080808"/>
                </a:solidFill>
                <a:uFillTx/>
                <a:latin typeface="Consolas"/>
              </a:rPr>
              <a:t>-Xmx512m</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r>
              <a:rPr b="0" lang="en-US" sz="1200" strike="noStrike" u="none">
                <a:solidFill>
                  <a:srgbClr val="0033b3"/>
                </a:solidFill>
                <a:uFillTx/>
                <a:latin typeface="Arial"/>
              </a:rPr>
              <a:t>public static void </a:t>
            </a:r>
            <a:r>
              <a:rPr b="0" lang="en-US" sz="1200" strike="noStrike" u="none">
                <a:solidFill>
                  <a:srgbClr val="00627a"/>
                </a:solidFill>
                <a:uFillTx/>
                <a:latin typeface="Arial"/>
              </a:rPr>
              <a:t>main</a:t>
            </a:r>
            <a:r>
              <a:rPr b="0" lang="en-US" sz="1200" strike="noStrike" u="none">
                <a:solidFill>
                  <a:srgbClr val="080808"/>
                </a:solidFill>
                <a:uFillTx/>
                <a:latin typeface="Arial"/>
              </a:rPr>
              <a:t>(</a:t>
            </a:r>
            <a:r>
              <a:rPr b="0" lang="en-US" sz="1200" strike="noStrike" u="none">
                <a:solidFill>
                  <a:schemeClr val="dk1"/>
                </a:solidFill>
                <a:uFillTx/>
                <a:latin typeface="Arial"/>
              </a:rPr>
              <a:t>String</a:t>
            </a:r>
            <a:r>
              <a:rPr b="0" lang="en-US" sz="1200" strike="noStrike" u="none">
                <a:solidFill>
                  <a:srgbClr val="080808"/>
                </a:solidFill>
                <a:uFillTx/>
                <a:latin typeface="Arial"/>
              </a:rPr>
              <a:t>[] </a:t>
            </a:r>
            <a:r>
              <a:rPr b="0" lang="en-US" sz="1200" strike="noStrike" u="none">
                <a:solidFill>
                  <a:schemeClr val="dk1"/>
                </a:solidFill>
                <a:uFillTx/>
                <a:latin typeface="Arial"/>
              </a:rPr>
              <a:t>args</a:t>
            </a:r>
            <a:r>
              <a:rPr b="0" lang="en-US" sz="1200" strike="noStrike" u="none">
                <a:solidFill>
                  <a:srgbClr val="080808"/>
                </a:solidFill>
                <a:uFillTx/>
                <a:latin typeface="Arial"/>
              </a:rPr>
              <a:t>) {</a:t>
            </a:r>
            <a:br>
              <a:rPr sz="1200"/>
            </a:br>
            <a:r>
              <a:rPr b="0" lang="en-US" sz="1200" strike="noStrike" u="none">
                <a:solidFill>
                  <a:srgbClr val="0033b3"/>
                </a:solidFill>
                <a:uFillTx/>
                <a:latin typeface="Arial"/>
              </a:rPr>
              <a:t>long </a:t>
            </a:r>
            <a:r>
              <a:rPr b="0" lang="en-US" sz="1200" strike="noStrike" u="none">
                <a:solidFill>
                  <a:schemeClr val="dk1"/>
                </a:solidFill>
                <a:uFillTx/>
                <a:latin typeface="Arial"/>
              </a:rPr>
              <a:t>stack1Mo </a:t>
            </a:r>
            <a:r>
              <a:rPr b="0" lang="en-US" sz="1200" strike="noStrike" u="none">
                <a:solidFill>
                  <a:srgbClr val="080808"/>
                </a:solidFill>
                <a:uFillTx/>
                <a:latin typeface="Arial"/>
              </a:rPr>
              <a:t>= </a:t>
            </a:r>
            <a:r>
              <a:rPr b="0" lang="en-US" sz="1200" strike="noStrike" u="none">
                <a:solidFill>
                  <a:srgbClr val="1750eb"/>
                </a:solidFill>
                <a:uFillTx/>
                <a:latin typeface="Arial"/>
              </a:rPr>
              <a:t>1024 </a:t>
            </a:r>
            <a:r>
              <a:rPr b="0" lang="en-US" sz="1200" strike="noStrike" u="none">
                <a:solidFill>
                  <a:srgbClr val="080808"/>
                </a:solidFill>
                <a:uFillTx/>
                <a:latin typeface="Arial"/>
              </a:rPr>
              <a:t>* </a:t>
            </a:r>
            <a:r>
              <a:rPr b="0" lang="en-US" sz="1200" strike="noStrike" u="none">
                <a:solidFill>
                  <a:srgbClr val="1750eb"/>
                </a:solidFill>
                <a:uFillTx/>
                <a:latin typeface="Arial"/>
              </a:rPr>
              <a:t>1024</a:t>
            </a:r>
            <a:r>
              <a:rPr b="0" lang="en-US" sz="1200" strike="noStrike" u="none">
                <a:solidFill>
                  <a:srgbClr val="080808"/>
                </a:solidFill>
                <a:uFillTx/>
                <a:latin typeface="Arial"/>
              </a:rPr>
              <a:t>; </a:t>
            </a:r>
            <a:r>
              <a:rPr b="0" i="1" lang="en-US" sz="1200" strike="noStrike" u="none">
                <a:solidFill>
                  <a:srgbClr val="8c8c8c"/>
                </a:solidFill>
                <a:uFillTx/>
                <a:latin typeface="Arial"/>
              </a:rPr>
              <a:t>// 1 Mo</a:t>
            </a:r>
            <a:br>
              <a:rPr sz="1200"/>
            </a:br>
            <a:r>
              <a:rPr b="0" lang="en-US" sz="1200" strike="noStrike" u="none">
                <a:solidFill>
                  <a:srgbClr val="0033b3"/>
                </a:solidFill>
                <a:uFillTx/>
                <a:latin typeface="Arial"/>
              </a:rPr>
              <a:t>long </a:t>
            </a:r>
            <a:r>
              <a:rPr b="0" lang="en-US" sz="1200" strike="noStrike" u="none">
                <a:solidFill>
                  <a:schemeClr val="dk1"/>
                </a:solidFill>
                <a:uFillTx/>
                <a:latin typeface="Arial"/>
              </a:rPr>
              <a:t>stack10Ko </a:t>
            </a:r>
            <a:r>
              <a:rPr b="0" lang="en-US" sz="1200" strike="noStrike" u="none">
                <a:solidFill>
                  <a:srgbClr val="080808"/>
                </a:solidFill>
                <a:uFillTx/>
                <a:latin typeface="Arial"/>
              </a:rPr>
              <a:t>= </a:t>
            </a:r>
            <a:r>
              <a:rPr b="0" lang="en-US" sz="1200" strike="noStrike" u="none">
                <a:solidFill>
                  <a:srgbClr val="1750eb"/>
                </a:solidFill>
                <a:uFillTx/>
                <a:latin typeface="Arial"/>
              </a:rPr>
              <a:t>1024 </a:t>
            </a:r>
            <a:r>
              <a:rPr b="0" lang="en-US" sz="1200" strike="noStrike" u="none">
                <a:solidFill>
                  <a:srgbClr val="080808"/>
                </a:solidFill>
                <a:uFillTx/>
                <a:latin typeface="Arial"/>
              </a:rPr>
              <a:t>* </a:t>
            </a:r>
            <a:r>
              <a:rPr b="0" lang="en-US" sz="1200" strike="noStrike" u="none">
                <a:solidFill>
                  <a:srgbClr val="1750eb"/>
                </a:solidFill>
                <a:uFillTx/>
                <a:latin typeface="Arial"/>
              </a:rPr>
              <a:t>10</a:t>
            </a:r>
            <a:r>
              <a:rPr b="0" lang="en-US" sz="1200" strike="noStrike" u="none">
                <a:solidFill>
                  <a:srgbClr val="080808"/>
                </a:solidFill>
                <a:uFillTx/>
                <a:latin typeface="Arial"/>
              </a:rPr>
              <a:t>; </a:t>
            </a:r>
            <a:r>
              <a:rPr b="0" i="1" lang="en-US" sz="1200" strike="noStrike" u="none">
                <a:solidFill>
                  <a:srgbClr val="8c8c8c"/>
                </a:solidFill>
                <a:uFillTx/>
                <a:latin typeface="Arial"/>
              </a:rPr>
              <a:t>// 10 Ko</a:t>
            </a:r>
            <a:br>
              <a:rPr sz="1200"/>
            </a:br>
            <a:br>
              <a:rPr sz="1200"/>
            </a:br>
            <a:r>
              <a:rPr b="0" lang="en-US" sz="1200" strike="noStrike" u="none">
                <a:solidFill>
                  <a:schemeClr val="dk1"/>
                </a:solidFill>
                <a:uFillTx/>
                <a:latin typeface="Arial"/>
              </a:rPr>
              <a:t>System</a:t>
            </a:r>
            <a:r>
              <a:rPr b="0" lang="en-US" sz="1200" strike="noStrike" u="none">
                <a:solidFill>
                  <a:srgbClr val="080808"/>
                </a:solidFill>
                <a:uFillTx/>
                <a:latin typeface="Arial"/>
              </a:rPr>
              <a:t>.</a:t>
            </a:r>
            <a:r>
              <a:rPr b="0" i="1" lang="en-US" sz="1200" strike="noStrike" u="none">
                <a:solidFill>
                  <a:srgbClr val="871094"/>
                </a:solidFill>
                <a:uFillTx/>
                <a:latin typeface="Arial"/>
              </a:rPr>
              <a:t>out</a:t>
            </a:r>
            <a:r>
              <a:rPr b="0" lang="en-US" sz="1200" strike="noStrike" u="none">
                <a:solidFill>
                  <a:srgbClr val="080808"/>
                </a:solidFill>
                <a:uFillTx/>
                <a:latin typeface="Arial"/>
              </a:rPr>
              <a:t>.printf(</a:t>
            </a:r>
            <a:r>
              <a:rPr b="0" lang="en-US" sz="1200" strike="noStrike" u="none">
                <a:solidFill>
                  <a:srgbClr val="067d17"/>
                </a:solidFill>
                <a:uFillTx/>
                <a:latin typeface="Arial"/>
              </a:rPr>
              <a:t>"%n== Thread classique ==%n"</a:t>
            </a:r>
            <a:r>
              <a:rPr b="0" lang="en-US" sz="1200" strike="noStrike" u="none">
                <a:solidFill>
                  <a:srgbClr val="080808"/>
                </a:solidFill>
                <a:uFillTx/>
                <a:latin typeface="Arial"/>
              </a:rPr>
              <a:t>);</a:t>
            </a:r>
            <a:br>
              <a:rPr sz="1200"/>
            </a:br>
            <a:r>
              <a:rPr b="0" lang="en-US" sz="1200" strike="noStrike" u="none">
                <a:solidFill>
                  <a:srgbClr val="0033b3"/>
                </a:solidFill>
                <a:uFillTx/>
                <a:latin typeface="Arial"/>
              </a:rPr>
              <a:t>new </a:t>
            </a:r>
            <a:r>
              <a:rPr b="0" lang="en-US" sz="1200" strike="noStrike" u="none">
                <a:solidFill>
                  <a:srgbClr val="080808"/>
                </a:solidFill>
                <a:uFillTx/>
                <a:latin typeface="Arial"/>
              </a:rPr>
              <a:t>ThreadEstimationBis(</a:t>
            </a:r>
            <a:r>
              <a:rPr b="0" lang="en-US" sz="1200" strike="noStrike" u="none">
                <a:solidFill>
                  <a:schemeClr val="dk1"/>
                </a:solidFill>
                <a:uFillTx/>
                <a:latin typeface="Arial"/>
              </a:rPr>
              <a:t>stack1Mo</a:t>
            </a:r>
            <a:r>
              <a:rPr b="0" lang="en-US" sz="1200" strike="noStrike" u="none">
                <a:solidFill>
                  <a:srgbClr val="080808"/>
                </a:solidFill>
                <a:uFillTx/>
                <a:latin typeface="Arial"/>
              </a:rPr>
              <a:t>).afficherEstimation();</a:t>
            </a:r>
            <a:br>
              <a:rPr sz="1200"/>
            </a:br>
            <a:br>
              <a:rPr sz="1200"/>
            </a:br>
            <a:r>
              <a:rPr b="0" lang="en-US" sz="1200" strike="noStrike" u="none">
                <a:solidFill>
                  <a:schemeClr val="dk1"/>
                </a:solidFill>
                <a:uFillTx/>
                <a:latin typeface="Arial"/>
              </a:rPr>
              <a:t>System</a:t>
            </a:r>
            <a:r>
              <a:rPr b="0" lang="en-US" sz="1200" strike="noStrike" u="none">
                <a:solidFill>
                  <a:srgbClr val="080808"/>
                </a:solidFill>
                <a:uFillTx/>
                <a:latin typeface="Arial"/>
              </a:rPr>
              <a:t>.</a:t>
            </a:r>
            <a:r>
              <a:rPr b="0" i="1" lang="en-US" sz="1200" strike="noStrike" u="none">
                <a:solidFill>
                  <a:srgbClr val="871094"/>
                </a:solidFill>
                <a:uFillTx/>
                <a:latin typeface="Arial"/>
              </a:rPr>
              <a:t>out</a:t>
            </a:r>
            <a:r>
              <a:rPr b="0" lang="en-US" sz="1200" strike="noStrike" u="none">
                <a:solidFill>
                  <a:srgbClr val="080808"/>
                </a:solidFill>
                <a:uFillTx/>
                <a:latin typeface="Arial"/>
              </a:rPr>
              <a:t>.printf(</a:t>
            </a:r>
            <a:r>
              <a:rPr b="0" lang="en-US" sz="1200" strike="noStrike" u="none">
                <a:solidFill>
                  <a:srgbClr val="067d17"/>
                </a:solidFill>
                <a:uFillTx/>
                <a:latin typeface="Arial"/>
              </a:rPr>
              <a:t>"%n== Thread virtuel ==%n"</a:t>
            </a:r>
            <a:r>
              <a:rPr b="0" lang="en-US" sz="1200" strike="noStrike" u="none">
                <a:solidFill>
                  <a:srgbClr val="080808"/>
                </a:solidFill>
                <a:uFillTx/>
                <a:latin typeface="Arial"/>
              </a:rPr>
              <a:t>);</a:t>
            </a:r>
            <a:br>
              <a:rPr sz="1200"/>
            </a:br>
            <a:r>
              <a:rPr b="0" lang="en-US" sz="1200" strike="noStrike" u="none">
                <a:solidFill>
                  <a:srgbClr val="0033b3"/>
                </a:solidFill>
                <a:uFillTx/>
                <a:latin typeface="Arial"/>
              </a:rPr>
              <a:t>new </a:t>
            </a:r>
            <a:r>
              <a:rPr b="0" lang="en-US" sz="1200" strike="noStrike" u="none">
                <a:solidFill>
                  <a:srgbClr val="080808"/>
                </a:solidFill>
                <a:uFillTx/>
                <a:latin typeface="Arial"/>
              </a:rPr>
              <a:t>ThreadEstimationBis(</a:t>
            </a:r>
            <a:r>
              <a:rPr b="0" lang="en-US" sz="1200" strike="noStrike" u="none">
                <a:solidFill>
                  <a:schemeClr val="dk1"/>
                </a:solidFill>
                <a:uFillTx/>
                <a:latin typeface="Arial"/>
              </a:rPr>
              <a:t>stack10Ko</a:t>
            </a:r>
            <a:r>
              <a:rPr b="0" lang="en-US" sz="1200" strike="noStrike" u="none">
                <a:solidFill>
                  <a:srgbClr val="080808"/>
                </a:solidFill>
                <a:uFillTx/>
                <a:latin typeface="Arial"/>
              </a:rPr>
              <a:t>).afficherEstimation();</a:t>
            </a:r>
            <a:br>
              <a:rPr sz="1200"/>
            </a:br>
            <a:r>
              <a:rPr b="0" lang="en-US" sz="1200" strike="noStrike" u="none">
                <a:solidFill>
                  <a:srgbClr val="080808"/>
                </a:solidFill>
                <a:uFillTx/>
                <a:latin typeface="Arial"/>
              </a:rPr>
              <a:t>}</a:t>
            </a:r>
            <a:endParaRPr b="0" lang="fr-FR" sz="1200" strike="noStrike" u="none">
              <a:solidFill>
                <a:srgbClr val="000000"/>
              </a:solidFill>
              <a:uFillTx/>
              <a:latin typeface="Arial"/>
            </a:endParaRPr>
          </a:p>
        </p:txBody>
      </p:sp>
      <p:pic>
        <p:nvPicPr>
          <p:cNvPr id="887" name="Picture 5"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title"/>
          </p:nvPr>
        </p:nvSpPr>
        <p:spPr>
          <a:xfrm>
            <a:off x="1660680" y="158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Benchmark...</a:t>
            </a:r>
            <a:endParaRPr b="0" lang="fr-FR" sz="2550" strike="noStrike" u="none">
              <a:solidFill>
                <a:schemeClr val="dk1"/>
              </a:solidFill>
              <a:uFillTx/>
              <a:latin typeface="Arial"/>
            </a:endParaRPr>
          </a:p>
        </p:txBody>
      </p:sp>
      <p:sp>
        <p:nvSpPr>
          <p:cNvPr id="889" name="PlaceHolder 2"/>
          <p:cNvSpPr>
            <a:spLocks noGrp="1"/>
          </p:cNvSpPr>
          <p:nvPr>
            <p:ph type="sldNum" idx="325"/>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42AF3C34-2863-4707-9CD2-6709A4CD6F8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90" name="PlaceHolder 3"/>
          <p:cNvSpPr>
            <a:spLocks noGrp="1"/>
          </p:cNvSpPr>
          <p:nvPr>
            <p:ph type="ftr" idx="326"/>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891" name="Rectangle 9"/>
          <p:cNvSpPr/>
          <p:nvPr/>
        </p:nvSpPr>
        <p:spPr>
          <a:xfrm>
            <a:off x="2016000" y="540000"/>
            <a:ext cx="7016760" cy="4351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fr-FR" sz="1800" strike="noStrike" u="none">
              <a:solidFill>
                <a:srgbClr val="000000"/>
              </a:solidFill>
              <a:uFillTx/>
              <a:latin typeface="Arial"/>
              <a:ea typeface="DejaVu Sans"/>
            </a:endParaRPr>
          </a:p>
        </p:txBody>
      </p:sp>
      <p:sp>
        <p:nvSpPr>
          <p:cNvPr id="892" name="Rectangle 221"/>
          <p:cNvSpPr/>
          <p:nvPr/>
        </p:nvSpPr>
        <p:spPr>
          <a:xfrm>
            <a:off x="288000" y="4032000"/>
            <a:ext cx="2158200" cy="34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fr-FR" sz="1800" strike="noStrike" u="none">
                <a:solidFill>
                  <a:srgbClr val="000000"/>
                </a:solidFill>
                <a:uFillTx/>
                <a:latin typeface="Arial"/>
                <a:ea typeface="DejaVu Sans"/>
              </a:rPr>
              <a:t>Démo...</a:t>
            </a:r>
            <a:endParaRPr b="0" lang="fr-FR" sz="1800" strike="noStrike" u="none">
              <a:solidFill>
                <a:srgbClr val="000000"/>
              </a:solidFill>
              <a:uFillTx/>
              <a:latin typeface="Arial"/>
            </a:endParaRPr>
          </a:p>
        </p:txBody>
      </p:sp>
      <p:graphicFrame>
        <p:nvGraphicFramePr>
          <p:cNvPr id="893" name="Tableau 222"/>
          <p:cNvGraphicFramePr/>
          <p:nvPr/>
        </p:nvGraphicFramePr>
        <p:xfrm>
          <a:off x="365400" y="668880"/>
          <a:ext cx="8406360" cy="3054240"/>
        </p:xfrm>
        <a:graphic>
          <a:graphicData uri="http://schemas.openxmlformats.org/drawingml/2006/table">
            <a:tbl>
              <a:tblPr/>
              <a:tblGrid>
                <a:gridCol w="1777680"/>
                <a:gridCol w="1777680"/>
                <a:gridCol w="1777680"/>
                <a:gridCol w="3073680"/>
              </a:tblGrid>
              <a:tr h="186840">
                <a:tc>
                  <a:txBody>
                    <a:bodyPr lIns="36000" rIns="36000" anchor="t">
                      <a:noAutofit/>
                    </a:bodyPr>
                    <a:p>
                      <a:pPr defTabSz="914400">
                        <a:lnSpc>
                          <a:spcPct val="100000"/>
                        </a:lnSpc>
                      </a:pPr>
                      <a:r>
                        <a:rPr b="0" lang="fr-FR" sz="800" strike="noStrike" u="none">
                          <a:solidFill>
                            <a:srgbClr val="000000"/>
                          </a:solidFill>
                          <a:uFillTx/>
                          <a:latin typeface="Arial"/>
                        </a:rPr>
                        <a:t>Paramètres JVM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Nombre de tâches</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ea typeface="Microsoft YaHei"/>
                        </a:rPr>
                        <a:t>Thread pool (Xmx value : paramètres JVM) </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Virtual Thread</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-Xmx128m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128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2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126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2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-Xmx128m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884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1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211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5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-Xmx128m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8568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10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931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34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-Xmx512m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2213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12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912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36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-Xmx512m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21237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112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6461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263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uFillTx/>
                          <a:latin typeface="Arial"/>
                        </a:rPr>
                        <a:t>-Xmx1024m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100000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10688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120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uFillTx/>
                          <a:latin typeface="Arial"/>
                        </a:rPr>
                        <a:t>Durée : 5325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uFillTx/>
                          <a:latin typeface="Arial"/>
                        </a:rPr>
                        <a:t>Mémoire utilisée : 256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-Xmx1024m</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1000000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Durée : 107281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highlight>
                            <a:srgbClr val="ff8000"/>
                          </a:highlight>
                          <a:uFillTx/>
                          <a:latin typeface="Arial"/>
                        </a:rPr>
                        <a:t>Mémoire utilisée : 947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java.lang.OutOfMemoryError</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328320">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Sans -Xmx1024m. Estimation du nombre de threads (OS) disponibles (hors VT) : 8008</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1000000</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Durée : 15906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highlight>
                            <a:srgbClr val="ff8000"/>
                          </a:highlight>
                          <a:uFillTx/>
                          <a:latin typeface="Arial"/>
                        </a:rPr>
                        <a:t>Mémoire utilisée : 1086 Mo</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defTabSz="914400">
                        <a:lnSpc>
                          <a:spcPct val="100000"/>
                        </a:lnSpc>
                      </a:pPr>
                      <a:r>
                        <a:rPr b="0" lang="fr-FR" sz="800" strike="noStrike" u="none">
                          <a:solidFill>
                            <a:srgbClr val="000000"/>
                          </a:solidFill>
                          <a:highlight>
                            <a:srgbClr val="ff8000"/>
                          </a:highlight>
                          <a:uFillTx/>
                          <a:latin typeface="Arial"/>
                        </a:rPr>
                        <a:t>Durée : 42522 ms</a:t>
                      </a:r>
                      <a:endParaRPr b="0" lang="fr-FR" sz="800" strike="noStrike" u="none">
                        <a:solidFill>
                          <a:srgbClr val="000000"/>
                        </a:solidFill>
                        <a:uFillTx/>
                        <a:latin typeface="Arial"/>
                      </a:endParaRPr>
                    </a:p>
                    <a:p>
                      <a:pPr defTabSz="914400">
                        <a:lnSpc>
                          <a:spcPct val="100000"/>
                        </a:lnSpc>
                      </a:pPr>
                      <a:r>
                        <a:rPr b="0" lang="fr-FR" sz="800" strike="noStrike" u="none">
                          <a:solidFill>
                            <a:srgbClr val="000000"/>
                          </a:solidFill>
                          <a:highlight>
                            <a:srgbClr val="ff8000"/>
                          </a:highlight>
                          <a:uFillTx/>
                          <a:latin typeface="Arial"/>
                        </a:rPr>
                        <a:t>Mémoire utilisée : 2460 Mo</a:t>
                      </a:r>
                      <a:endParaRPr b="0" lang="fr-FR" sz="800" strike="noStrike" u="none">
                        <a:solidFill>
                          <a:srgbClr val="000000"/>
                        </a:solidFill>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Tree>
  </p:cSld>
  <p:transition>
    <p:blinds dir="horz"/>
  </p:transition>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Compatibilité au niveau des moteurs de servlets et serveurs d'applications ainsi que les drivers</a:t>
            </a:r>
            <a:endParaRPr b="0" lang="fr-FR" sz="2550" strike="noStrike" u="none">
              <a:solidFill>
                <a:schemeClr val="dk1"/>
              </a:solidFill>
              <a:uFillTx/>
              <a:latin typeface="Arial"/>
            </a:endParaRPr>
          </a:p>
        </p:txBody>
      </p:sp>
      <p:sp>
        <p:nvSpPr>
          <p:cNvPr id="895" name="PlaceHolder 2"/>
          <p:cNvSpPr>
            <a:spLocks noGrp="1"/>
          </p:cNvSpPr>
          <p:nvPr>
            <p:ph type="sldNum" idx="327"/>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6ACD07E9-F78F-4F58-85D4-5CBB267DE1A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96" name="PlaceHolder 3"/>
          <p:cNvSpPr>
            <a:spLocks noGrp="1"/>
          </p:cNvSpPr>
          <p:nvPr>
            <p:ph type="ftr" idx="328"/>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97" name="Image 30" descr="Une image contenant texte, capture d’écran, Page web, logiciel&#10;&#10;Description générée automatiquement"/>
          <p:cNvPicPr/>
          <p:nvPr/>
        </p:nvPicPr>
        <p:blipFill>
          <a:blip r:embed="rId1"/>
          <a:stretch/>
        </p:blipFill>
        <p:spPr>
          <a:xfrm>
            <a:off x="371520" y="1285200"/>
            <a:ext cx="4195800" cy="2189880"/>
          </a:xfrm>
          <a:prstGeom prst="rect">
            <a:avLst/>
          </a:prstGeom>
          <a:noFill/>
          <a:ln w="0">
            <a:noFill/>
          </a:ln>
        </p:spPr>
      </p:pic>
      <p:sp>
        <p:nvSpPr>
          <p:cNvPr id="898" name="ZoneTexte 59"/>
          <p:cNvSpPr/>
          <p:nvPr/>
        </p:nvSpPr>
        <p:spPr>
          <a:xfrm>
            <a:off x="4700520" y="1278720"/>
            <a:ext cx="4274280" cy="26499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200" strike="noStrike" u="none">
                <a:solidFill>
                  <a:schemeClr val="dk1"/>
                </a:solidFill>
                <a:uFillTx/>
                <a:latin typeface="Arial"/>
                <a:ea typeface="Arial"/>
              </a:rPr>
              <a:t>Apache Tomcat</a:t>
            </a:r>
            <a:endParaRPr b="0" lang="fr-FR" sz="1200" strike="noStrike" u="none">
              <a:solidFill>
                <a:srgbClr val="000000"/>
              </a:solidFill>
              <a:uFillTx/>
              <a:latin typeface="Arial"/>
            </a:endParaRPr>
          </a:p>
          <a:p>
            <a:pPr defTabSz="914400">
              <a:lnSpc>
                <a:spcPct val="100000"/>
              </a:lnSpc>
            </a:pPr>
            <a:r>
              <a:rPr b="0" lang="fr-FR" sz="1200" strike="noStrike" u="none">
                <a:solidFill>
                  <a:schemeClr val="dk1"/>
                </a:solidFill>
                <a:uFillTx/>
                <a:latin typeface="Arial"/>
                <a:ea typeface="Arial"/>
              </a:rPr>
              <a:t>Les versions 9, 10 et 11 de Tomcat ont ajouté le support des threads virtuels. Cette fonctionnalité peut être activée via la configuration du connecteur en définissant l'attribut useVirtualThreads à true. </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r>
              <a:rPr b="1" lang="fr-FR" sz="1200" strike="noStrike" u="none">
                <a:solidFill>
                  <a:schemeClr val="dk1"/>
                </a:solidFill>
                <a:uFillTx/>
                <a:latin typeface="Arial"/>
                <a:ea typeface="Arial"/>
              </a:rPr>
              <a:t>Spring Boot</a:t>
            </a:r>
            <a:endParaRPr b="0" lang="fr-FR" sz="1200" strike="noStrike" u="none">
              <a:solidFill>
                <a:srgbClr val="000000"/>
              </a:solidFill>
              <a:uFillTx/>
              <a:latin typeface="Arial"/>
            </a:endParaRPr>
          </a:p>
          <a:p>
            <a:pPr defTabSz="914400">
              <a:lnSpc>
                <a:spcPct val="100000"/>
              </a:lnSpc>
            </a:pPr>
            <a:r>
              <a:rPr b="0" lang="fr-FR" sz="1200" strike="noStrike" u="none">
                <a:solidFill>
                  <a:schemeClr val="dk1"/>
                </a:solidFill>
                <a:uFillTx/>
                <a:latin typeface="Arial"/>
                <a:ea typeface="Arial"/>
              </a:rPr>
              <a:t>Depuis la version 3.2, Spring Boot permet l'utilisation des threads virtuels pour les serveurs embarqués comme Tomcat et Jetty. L'activation se fait en définissant la propriété </a:t>
            </a:r>
            <a:r>
              <a:rPr b="0" lang="fr-FR" sz="1200" strike="noStrike" u="none">
                <a:solidFill>
                  <a:schemeClr val="dk1"/>
                </a:solidFill>
                <a:uFillTx/>
                <a:latin typeface="Consolas"/>
                <a:ea typeface="Arial"/>
              </a:rPr>
              <a:t>spring.threads.virtual.enabled</a:t>
            </a:r>
            <a:r>
              <a:rPr b="0" lang="fr-FR" sz="1200" strike="noStrike" u="none">
                <a:solidFill>
                  <a:schemeClr val="dk1"/>
                </a:solidFill>
                <a:uFillTx/>
                <a:latin typeface="Arial"/>
                <a:ea typeface="Arial"/>
              </a:rPr>
              <a:t> à </a:t>
            </a:r>
            <a:r>
              <a:rPr b="0" lang="fr-FR" sz="1200" strike="noStrike" u="none">
                <a:solidFill>
                  <a:schemeClr val="dk1"/>
                </a:solidFill>
                <a:uFillTx/>
                <a:latin typeface="Consolas"/>
                <a:ea typeface="Arial"/>
              </a:rPr>
              <a:t>true</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a:p>
            <a:pPr defTabSz="914400">
              <a:lnSpc>
                <a:spcPct val="100000"/>
              </a:lnSpc>
            </a:pPr>
            <a:r>
              <a:rPr b="1" lang="fr-FR" sz="1200" strike="noStrike" u="none">
                <a:solidFill>
                  <a:schemeClr val="dk1"/>
                </a:solidFill>
                <a:uFillTx/>
                <a:latin typeface="Consolas"/>
                <a:ea typeface="Arial"/>
              </a:rPr>
              <a:t>etc...</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p:txBody>
      </p:sp>
    </p:spTree>
  </p:cSld>
  <p:transition>
    <p:blinds dir="horz"/>
  </p:transition>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99"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900" name="Sous-titre 9"/>
          <p:cNvSpPr/>
          <p:nvPr/>
        </p:nvSpPr>
        <p:spPr>
          <a:xfrm>
            <a:off x="137160" y="152280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901" name="PlaceHolder 2"/>
          <p:cNvSpPr>
            <a:spLocks noGrp="1"/>
          </p:cNvSpPr>
          <p:nvPr>
            <p:ph type="sldNum" idx="32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EF9C20D-C3B5-457E-991C-E5D639CF7CE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02" name="PlaceHolder 3"/>
          <p:cNvSpPr>
            <a:spLocks noGrp="1"/>
          </p:cNvSpPr>
          <p:nvPr>
            <p:ph type="ftr" idx="33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903" name="ZoneTexte 6"/>
          <p:cNvSpPr/>
          <p:nvPr/>
        </p:nvSpPr>
        <p:spPr>
          <a:xfrm>
            <a:off x="3420000" y="1491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rgbClr val="002060"/>
                </a:solidFill>
                <a:uFillTx/>
                <a:latin typeface="Arial"/>
              </a:rPr>
              <a:t>Organiser et rendre son code lisible</a:t>
            </a:r>
            <a:endParaRPr b="0" lang="fr-FR" sz="1800" strike="noStrike" u="none">
              <a:solidFill>
                <a:srgbClr val="000000"/>
              </a:solidFill>
              <a:uFillTx/>
              <a:latin typeface="Arial"/>
            </a:endParaRPr>
          </a:p>
        </p:txBody>
      </p:sp>
      <p:sp>
        <p:nvSpPr>
          <p:cNvPr id="904"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905"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Gestion des packages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Règles de nommage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Normes de codage</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0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Gestion des packages</a:t>
            </a:r>
            <a:endParaRPr b="0" lang="fr-FR" sz="2550" strike="noStrike" u="none">
              <a:solidFill>
                <a:schemeClr val="dk1"/>
              </a:solidFill>
              <a:uFillTx/>
              <a:latin typeface="Arial"/>
            </a:endParaRPr>
          </a:p>
        </p:txBody>
      </p:sp>
      <p:sp>
        <p:nvSpPr>
          <p:cNvPr id="907" name="PlaceHolder 2"/>
          <p:cNvSpPr>
            <a:spLocks noGrp="1"/>
          </p:cNvSpPr>
          <p:nvPr>
            <p:ph/>
          </p:nvPr>
        </p:nvSpPr>
        <p:spPr>
          <a:xfrm>
            <a:off x="323640" y="843480"/>
            <a:ext cx="5829120" cy="32083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Une classe est identifiée par son package </a:t>
            </a:r>
            <a:r>
              <a:rPr b="1" lang="fr-FR" sz="1800" strike="noStrike" u="none">
                <a:solidFill>
                  <a:schemeClr val="dk1"/>
                </a:solidFill>
                <a:uFillTx/>
                <a:latin typeface="Arial"/>
              </a:rPr>
              <a:t>et</a:t>
            </a:r>
            <a:r>
              <a:rPr b="0" lang="fr-FR" sz="1800" strike="noStrike" u="none">
                <a:solidFill>
                  <a:schemeClr val="dk1"/>
                </a:solidFill>
                <a:uFillTx/>
                <a:latin typeface="Arial"/>
              </a:rPr>
              <a:t> son nom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Package = case de rangement (= dossier)</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Donner un sens aux cases pour plus vite s’y retrouver !</a:t>
            </a:r>
            <a:endParaRPr b="0" lang="fr-FR" sz="1800" strike="noStrike" u="none">
              <a:solidFill>
                <a:schemeClr val="dk1"/>
              </a:solidFill>
              <a:uFillTx/>
              <a:latin typeface="Arial"/>
            </a:endParaRPr>
          </a:p>
          <a:p>
            <a:pPr lvl="2" marL="54036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Découpage technique</a:t>
            </a:r>
            <a:endParaRPr b="0" lang="fr-FR" sz="1700" strike="noStrike" u="none">
              <a:solidFill>
                <a:schemeClr val="dk1"/>
              </a:solidFill>
              <a:uFillTx/>
              <a:latin typeface="Arial"/>
            </a:endParaRPr>
          </a:p>
          <a:p>
            <a:pPr lvl="2" marL="54036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Découpage fonctionnel</a:t>
            </a:r>
            <a:endParaRPr b="0" lang="fr-FR" sz="1700" strike="noStrike" u="none">
              <a:solidFill>
                <a:schemeClr val="dk1"/>
              </a:solidFill>
              <a:uFillTx/>
              <a:latin typeface="Arial"/>
            </a:endParaRPr>
          </a:p>
        </p:txBody>
      </p:sp>
      <p:sp>
        <p:nvSpPr>
          <p:cNvPr id="908" name="PlaceHolder 3"/>
          <p:cNvSpPr>
            <a:spLocks noGrp="1"/>
          </p:cNvSpPr>
          <p:nvPr>
            <p:ph type="sldNum" idx="33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7882A07-DD5B-469F-AF3E-F9E0BFD3CDA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09" name="PlaceHolder 4"/>
          <p:cNvSpPr>
            <a:spLocks noGrp="1"/>
          </p:cNvSpPr>
          <p:nvPr>
            <p:ph type="ftr" idx="33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1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Gestion des packages</a:t>
            </a:r>
            <a:endParaRPr b="0" lang="fr-FR" sz="2550" strike="noStrike" u="none">
              <a:solidFill>
                <a:schemeClr val="dk1"/>
              </a:solidFill>
              <a:uFillTx/>
              <a:latin typeface="Arial"/>
            </a:endParaRPr>
          </a:p>
        </p:txBody>
      </p:sp>
      <p:sp>
        <p:nvSpPr>
          <p:cNvPr id="911" name="PlaceHolder 2"/>
          <p:cNvSpPr>
            <a:spLocks noGrp="1"/>
          </p:cNvSpPr>
          <p:nvPr>
            <p:ph/>
          </p:nvPr>
        </p:nvSpPr>
        <p:spPr>
          <a:xfrm>
            <a:off x="334080" y="987480"/>
            <a:ext cx="5829120" cy="3336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Une façon peut être la suivante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premier niveau = découpage en couches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deuxième niveau les grandes fonctionnalités de notre application</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troisième les fonctionnalités plus fines de chacune des grandes fonctionnalités, ce dernier découpage étant réservé aux applications plus conséquentes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912" name="PlaceHolder 3"/>
          <p:cNvSpPr>
            <a:spLocks noGrp="1"/>
          </p:cNvSpPr>
          <p:nvPr>
            <p:ph type="sldNum" idx="33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BA50C8C-3E4F-4893-B74E-B4A7B8FEF43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13" name="PlaceHolder 4"/>
          <p:cNvSpPr>
            <a:spLocks noGrp="1"/>
          </p:cNvSpPr>
          <p:nvPr>
            <p:ph type="ftr" idx="33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1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Gestion des packages</a:t>
            </a:r>
            <a:endParaRPr b="0" lang="fr-FR" sz="2550" strike="noStrike" u="none">
              <a:solidFill>
                <a:schemeClr val="dk1"/>
              </a:solidFill>
              <a:uFillTx/>
              <a:latin typeface="Arial"/>
            </a:endParaRPr>
          </a:p>
        </p:txBody>
      </p:sp>
      <p:sp>
        <p:nvSpPr>
          <p:cNvPr id="915" name="PlaceHolder 2"/>
          <p:cNvSpPr>
            <a:spLocks noGrp="1"/>
          </p:cNvSpPr>
          <p:nvPr>
            <p:ph/>
          </p:nvPr>
        </p:nvSpPr>
        <p:spPr>
          <a:xfrm>
            <a:off x="1980000" y="791640"/>
            <a:ext cx="2077200" cy="37764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200" strike="noStrike" u="none">
                <a:solidFill>
                  <a:schemeClr val="dk1"/>
                </a:solidFill>
                <a:uFillTx/>
                <a:latin typeface="Arial"/>
              </a:rPr>
              <a:t>Ihm.collecte.preparation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Ihm.collecte.saisie</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ihm.restitution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service.collecte.preparation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service.collecte.saisie</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service.collecte.controle</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service.redressement</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service.restitution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bdd.collecte.preparation</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bdd.collecte.saisie</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r>
              <a:rPr b="0" lang="fr-FR" sz="1200" strike="noStrike" u="none">
                <a:solidFill>
                  <a:schemeClr val="dk1"/>
                </a:solidFill>
                <a:uFillTx/>
                <a:latin typeface="Arial"/>
              </a:rPr>
              <a:t>bdd.redressement</a:t>
            </a: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a:p>
            <a:pPr indent="0" defTabSz="914400">
              <a:lnSpc>
                <a:spcPct val="100000"/>
              </a:lnSpc>
              <a:spcAft>
                <a:spcPts val="499"/>
              </a:spcAft>
              <a:buNone/>
              <a:tabLst>
                <a:tab algn="l" pos="0"/>
              </a:tabLst>
            </a:pPr>
            <a:endParaRPr b="0" lang="fr-FR" sz="1200" strike="noStrike" u="none">
              <a:solidFill>
                <a:schemeClr val="dk1"/>
              </a:solidFill>
              <a:uFillTx/>
              <a:latin typeface="Arial"/>
            </a:endParaRPr>
          </a:p>
        </p:txBody>
      </p:sp>
      <p:sp>
        <p:nvSpPr>
          <p:cNvPr id="916" name="Rectangle 3"/>
          <p:cNvSpPr/>
          <p:nvPr/>
        </p:nvSpPr>
        <p:spPr>
          <a:xfrm>
            <a:off x="5257800" y="1714680"/>
            <a:ext cx="2077200" cy="130932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spcBef>
                <a:spcPts val="241"/>
              </a:spcBef>
              <a:tabLst>
                <a:tab algn="l" pos="0"/>
              </a:tabLst>
            </a:pPr>
            <a:r>
              <a:rPr b="0" lang="fr-FR" sz="1200" strike="noStrike" u="none">
                <a:solidFill>
                  <a:srgbClr val="005c92"/>
                </a:solidFill>
                <a:uFillTx/>
                <a:latin typeface="Tahoma"/>
              </a:rPr>
              <a:t>metier.collecte.preparation</a:t>
            </a:r>
            <a:endParaRPr b="0" lang="fr-FR" sz="1200" strike="noStrike" u="none">
              <a:solidFill>
                <a:srgbClr val="000000"/>
              </a:solidFill>
              <a:uFillTx/>
              <a:latin typeface="Arial"/>
            </a:endParaRPr>
          </a:p>
          <a:p>
            <a:pPr marL="343080" indent="-343080" defTabSz="914400">
              <a:lnSpc>
                <a:spcPct val="100000"/>
              </a:lnSpc>
              <a:spcBef>
                <a:spcPts val="241"/>
              </a:spcBef>
              <a:tabLst>
                <a:tab algn="l" pos="0"/>
              </a:tabLst>
            </a:pPr>
            <a:r>
              <a:rPr b="0" lang="fr-FR" sz="1200" strike="noStrike" u="none">
                <a:solidFill>
                  <a:srgbClr val="005c92"/>
                </a:solidFill>
                <a:uFillTx/>
                <a:latin typeface="Tahoma"/>
              </a:rPr>
              <a:t>metier.collecte.saisie</a:t>
            </a:r>
            <a:endParaRPr b="0" lang="fr-FR" sz="1200" strike="noStrike" u="none">
              <a:solidFill>
                <a:srgbClr val="000000"/>
              </a:solidFill>
              <a:uFillTx/>
              <a:latin typeface="Arial"/>
            </a:endParaRPr>
          </a:p>
          <a:p>
            <a:pPr marL="343080" indent="-343080" defTabSz="914400">
              <a:lnSpc>
                <a:spcPct val="100000"/>
              </a:lnSpc>
              <a:spcBef>
                <a:spcPts val="241"/>
              </a:spcBef>
              <a:tabLst>
                <a:tab algn="l" pos="0"/>
              </a:tabLst>
            </a:pPr>
            <a:r>
              <a:rPr b="0" lang="fr-FR" sz="1200" strike="noStrike" u="none">
                <a:solidFill>
                  <a:srgbClr val="005c92"/>
                </a:solidFill>
                <a:uFillTx/>
                <a:latin typeface="Tahoma"/>
              </a:rPr>
              <a:t>metier.collecte.controle</a:t>
            </a:r>
            <a:endParaRPr b="0" lang="fr-FR" sz="1200" strike="noStrike" u="none">
              <a:solidFill>
                <a:srgbClr val="000000"/>
              </a:solidFill>
              <a:uFillTx/>
              <a:latin typeface="Arial"/>
            </a:endParaRPr>
          </a:p>
          <a:p>
            <a:pPr marL="343080" indent="-343080" defTabSz="914400">
              <a:lnSpc>
                <a:spcPct val="100000"/>
              </a:lnSpc>
              <a:spcBef>
                <a:spcPts val="241"/>
              </a:spcBef>
              <a:tabLst>
                <a:tab algn="l" pos="0"/>
              </a:tabLst>
            </a:pPr>
            <a:r>
              <a:rPr b="0" lang="fr-FR" sz="1200" strike="noStrike" u="none">
                <a:solidFill>
                  <a:srgbClr val="005c92"/>
                </a:solidFill>
                <a:uFillTx/>
                <a:latin typeface="Tahoma"/>
              </a:rPr>
              <a:t>metier.redressement</a:t>
            </a:r>
            <a:endParaRPr b="0" lang="fr-FR" sz="1200" strike="noStrike" u="none">
              <a:solidFill>
                <a:srgbClr val="000000"/>
              </a:solidFill>
              <a:uFillTx/>
              <a:latin typeface="Arial"/>
            </a:endParaRPr>
          </a:p>
          <a:p>
            <a:pPr marL="343080" indent="-343080" defTabSz="914400">
              <a:lnSpc>
                <a:spcPct val="100000"/>
              </a:lnSpc>
              <a:spcBef>
                <a:spcPts val="241"/>
              </a:spcBef>
              <a:tabLst>
                <a:tab algn="l" pos="0"/>
              </a:tabLst>
            </a:pPr>
            <a:r>
              <a:rPr b="0" lang="fr-FR" sz="1200" strike="noStrike" u="none">
                <a:solidFill>
                  <a:srgbClr val="005c92"/>
                </a:solidFill>
                <a:uFillTx/>
                <a:latin typeface="Tahoma"/>
              </a:rPr>
              <a:t>metier.restitution</a:t>
            </a:r>
            <a:endParaRPr b="0" lang="fr-FR" sz="1200" strike="noStrike" u="none">
              <a:solidFill>
                <a:srgbClr val="000000"/>
              </a:solidFill>
              <a:uFillTx/>
              <a:latin typeface="Arial"/>
            </a:endParaRPr>
          </a:p>
          <a:p>
            <a:pPr defTabSz="914400">
              <a:lnSpc>
                <a:spcPct val="100000"/>
              </a:lnSpc>
              <a:spcBef>
                <a:spcPts val="241"/>
              </a:spcBef>
              <a:tabLst>
                <a:tab algn="l" pos="0"/>
              </a:tabLst>
            </a:pPr>
            <a:endParaRPr b="0" lang="fr-FR" sz="1200" strike="noStrike" u="none">
              <a:solidFill>
                <a:srgbClr val="000000"/>
              </a:solidFill>
              <a:uFillTx/>
              <a:latin typeface="Arial"/>
            </a:endParaRPr>
          </a:p>
        </p:txBody>
      </p:sp>
      <p:sp>
        <p:nvSpPr>
          <p:cNvPr id="917" name="AutoShape 8"/>
          <p:cNvSpPr/>
          <p:nvPr/>
        </p:nvSpPr>
        <p:spPr>
          <a:xfrm>
            <a:off x="1428840" y="1371600"/>
            <a:ext cx="285480" cy="1142640"/>
          </a:xfrm>
          <a:prstGeom prst="curvedRightArrow">
            <a:avLst>
              <a:gd name="adj1" fmla="val 80000"/>
              <a:gd name="adj2" fmla="val 160000"/>
              <a:gd name="adj3" fmla="val 33333"/>
            </a:avLst>
          </a:prstGeom>
          <a:solidFill>
            <a:srgbClr val="005c92"/>
          </a:solidFill>
          <a:ln w="9525">
            <a:solidFill>
              <a:srgbClr val="e9b12e"/>
            </a:solidFill>
            <a:miter/>
          </a:ln>
        </p:spPr>
        <p:style>
          <a:lnRef idx="0"/>
          <a:fillRef idx="0"/>
          <a:effectRef idx="0"/>
          <a:fontRef idx="minor"/>
        </p:style>
        <p:txBody>
          <a:bodyPr wrap="none" lIns="90000" rIns="90000" tIns="45000" bIns="45000" anchor="ctr">
            <a:noAutofit/>
          </a:bodyPr>
          <a:p>
            <a:pPr defTabSz="914400">
              <a:lnSpc>
                <a:spcPct val="100000"/>
              </a:lnSpc>
            </a:pPr>
            <a:endParaRPr b="0" lang="fr-FR" sz="2400" strike="noStrike" u="none">
              <a:solidFill>
                <a:srgbClr val="005c92"/>
              </a:solidFill>
              <a:uFillTx/>
              <a:latin typeface="Tahoma"/>
            </a:endParaRPr>
          </a:p>
        </p:txBody>
      </p:sp>
      <p:sp>
        <p:nvSpPr>
          <p:cNvPr id="918" name="AutoShape 9"/>
          <p:cNvSpPr/>
          <p:nvPr/>
        </p:nvSpPr>
        <p:spPr>
          <a:xfrm>
            <a:off x="1428840" y="2857680"/>
            <a:ext cx="285480" cy="1142640"/>
          </a:xfrm>
          <a:prstGeom prst="curvedRightArrow">
            <a:avLst>
              <a:gd name="adj1" fmla="val 80000"/>
              <a:gd name="adj2" fmla="val 160000"/>
              <a:gd name="adj3" fmla="val 33333"/>
            </a:avLst>
          </a:prstGeom>
          <a:solidFill>
            <a:srgbClr val="005c92"/>
          </a:solidFill>
          <a:ln w="9525">
            <a:solidFill>
              <a:srgbClr val="e9b12e"/>
            </a:solidFill>
            <a:miter/>
          </a:ln>
        </p:spPr>
        <p:style>
          <a:lnRef idx="0"/>
          <a:fillRef idx="0"/>
          <a:effectRef idx="0"/>
          <a:fontRef idx="minor"/>
        </p:style>
        <p:txBody>
          <a:bodyPr wrap="none" lIns="90000" rIns="90000" tIns="45000" bIns="45000" anchor="ctr">
            <a:noAutofit/>
          </a:bodyPr>
          <a:p>
            <a:pPr defTabSz="914400">
              <a:lnSpc>
                <a:spcPct val="100000"/>
              </a:lnSpc>
            </a:pPr>
            <a:endParaRPr b="0" lang="fr-FR" sz="2400" strike="noStrike" u="none">
              <a:solidFill>
                <a:srgbClr val="005c92"/>
              </a:solidFill>
              <a:uFillTx/>
              <a:latin typeface="Tahoma"/>
            </a:endParaRPr>
          </a:p>
        </p:txBody>
      </p:sp>
      <p:sp>
        <p:nvSpPr>
          <p:cNvPr id="919" name="AutoShape 12"/>
          <p:cNvSpPr/>
          <p:nvPr/>
        </p:nvSpPr>
        <p:spPr>
          <a:xfrm>
            <a:off x="4400640" y="3200400"/>
            <a:ext cx="1999800" cy="514080"/>
          </a:xfrm>
          <a:custGeom>
            <a:avLst/>
            <a:gdLst>
              <a:gd name="textAreaLeft" fmla="*/ 0 w 1999800"/>
              <a:gd name="textAreaRight" fmla="*/ 1552680 w 1999800"/>
              <a:gd name="textAreaTop" fmla="*/ 432000 h 514080"/>
              <a:gd name="textAreaBottom" fmla="*/ 514440 h 514080"/>
            </a:gdLst>
            <a:ahLst/>
            <a:rect l="textAreaLeft" t="textAreaTop" r="textAreaRight" b="textAreaBottom"/>
            <a:pathLst>
              <a:path w="21600" h="21600">
                <a:moveTo>
                  <a:pt x="15429" y="0"/>
                </a:moveTo>
                <a:lnTo>
                  <a:pt x="9257" y="9257"/>
                </a:lnTo>
                <a:lnTo>
                  <a:pt x="14086" y="9257"/>
                </a:lnTo>
                <a:lnTo>
                  <a:pt x="14086" y="18142"/>
                </a:lnTo>
                <a:lnTo>
                  <a:pt x="0" y="18142"/>
                </a:lnTo>
                <a:lnTo>
                  <a:pt x="0" y="21600"/>
                </a:lnTo>
                <a:lnTo>
                  <a:pt x="16771" y="21600"/>
                </a:lnTo>
                <a:lnTo>
                  <a:pt x="16771" y="9257"/>
                </a:lnTo>
                <a:lnTo>
                  <a:pt x="21600" y="9257"/>
                </a:lnTo>
                <a:lnTo>
                  <a:pt x="15429" y="0"/>
                </a:lnTo>
                <a:close/>
              </a:path>
            </a:pathLst>
          </a:custGeom>
          <a:solidFill>
            <a:srgbClr val="005c92"/>
          </a:solidFill>
          <a:ln w="9525">
            <a:solidFill>
              <a:srgbClr val="e9b12e"/>
            </a:solidFill>
            <a:miter/>
          </a:ln>
        </p:spPr>
        <p:style>
          <a:lnRef idx="0"/>
          <a:fillRef idx="0"/>
          <a:effectRef idx="0"/>
          <a:fontRef idx="minor"/>
        </p:style>
        <p:txBody>
          <a:bodyPr wrap="none" lIns="90000" rIns="90000" tIns="37440" bIns="37440" anchor="ctr">
            <a:noAutofit/>
          </a:bodyPr>
          <a:p>
            <a:pPr defTabSz="914400">
              <a:lnSpc>
                <a:spcPct val="100000"/>
              </a:lnSpc>
            </a:pPr>
            <a:endParaRPr b="0" lang="fr-FR" sz="1350" strike="noStrike" u="none">
              <a:solidFill>
                <a:schemeClr val="dk1"/>
              </a:solidFill>
              <a:uFillTx/>
              <a:latin typeface="Arial"/>
            </a:endParaRPr>
          </a:p>
        </p:txBody>
      </p:sp>
      <p:sp>
        <p:nvSpPr>
          <p:cNvPr id="920" name="AutoShape 13"/>
          <p:cNvSpPr/>
          <p:nvPr/>
        </p:nvSpPr>
        <p:spPr>
          <a:xfrm>
            <a:off x="4343400" y="2286000"/>
            <a:ext cx="856800" cy="285480"/>
          </a:xfrm>
          <a:prstGeom prst="rightArrow">
            <a:avLst>
              <a:gd name="adj1" fmla="val 50000"/>
              <a:gd name="adj2" fmla="val 75000"/>
            </a:avLst>
          </a:prstGeom>
          <a:solidFill>
            <a:srgbClr val="005c92"/>
          </a:solidFill>
          <a:ln w="9525">
            <a:solidFill>
              <a:srgbClr val="e9b12e"/>
            </a:solidFill>
            <a:miter/>
          </a:ln>
        </p:spPr>
        <p:style>
          <a:lnRef idx="0"/>
          <a:fillRef idx="0"/>
          <a:effectRef idx="0"/>
          <a:fontRef idx="minor"/>
        </p:style>
        <p:txBody>
          <a:bodyPr wrap="none" lIns="90000" rIns="90000" tIns="45000" bIns="45000" anchor="ctr">
            <a:noAutofit/>
          </a:bodyPr>
          <a:p>
            <a:pPr defTabSz="914400">
              <a:lnSpc>
                <a:spcPct val="100000"/>
              </a:lnSpc>
            </a:pPr>
            <a:endParaRPr b="0" lang="fr-FR" sz="2400" strike="noStrike" u="none">
              <a:solidFill>
                <a:srgbClr val="005c92"/>
              </a:solidFill>
              <a:uFillTx/>
              <a:latin typeface="Tahoma"/>
            </a:endParaRPr>
          </a:p>
        </p:txBody>
      </p:sp>
      <p:graphicFrame>
        <p:nvGraphicFramePr>
          <p:cNvPr id="921" name="Object 18"/>
          <p:cNvGraphicFramePr/>
          <p:nvPr/>
        </p:nvGraphicFramePr>
        <p:xfrm>
          <a:off x="4343400" y="1115640"/>
          <a:ext cx="2114280" cy="484200"/>
        </p:xfrm>
        <a:graphic>
          <a:graphicData uri="http://schemas.openxmlformats.org/presentationml/2006/ole">
            <p:oleObj progId="Paint.Picture" r:id="rId1" spid="">
              <p:embed/>
              <p:pic>
                <p:nvPicPr>
                  <p:cNvPr id="922" name="Object 18" descr=""/>
                  <p:cNvPicPr/>
                  <p:nvPr/>
                </p:nvPicPr>
                <p:blipFill>
                  <a:blip r:embed="rId2"/>
                  <a:stretch/>
                </p:blipFill>
                <p:spPr>
                  <a:xfrm>
                    <a:off x="4343400" y="1115640"/>
                    <a:ext cx="2114280" cy="484200"/>
                  </a:xfrm>
                  <a:prstGeom prst="rect">
                    <a:avLst/>
                  </a:prstGeom>
                  <a:noFill/>
                  <a:ln w="0">
                    <a:noFill/>
                  </a:ln>
                </p:spPr>
              </p:pic>
            </p:oleObj>
          </a:graphicData>
        </a:graphic>
      </p:graphicFrame>
      <p:sp>
        <p:nvSpPr>
          <p:cNvPr id="923" name="PlaceHolder 3"/>
          <p:cNvSpPr>
            <a:spLocks noGrp="1"/>
          </p:cNvSpPr>
          <p:nvPr>
            <p:ph type="sldNum" idx="33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A4015BD-9300-4207-85E7-B14F6EF5824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24" name="PlaceHolder 4"/>
          <p:cNvSpPr>
            <a:spLocks noGrp="1"/>
          </p:cNvSpPr>
          <p:nvPr>
            <p:ph type="ftr" idx="33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968120" y="272520"/>
            <a:ext cx="656388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de vie d’un logiciel : conclusion</a:t>
            </a:r>
            <a:endParaRPr b="0" lang="fr-FR" sz="2550" strike="noStrike" u="none">
              <a:solidFill>
                <a:schemeClr val="dk1"/>
              </a:solidFill>
              <a:uFillTx/>
              <a:latin typeface="Arial"/>
            </a:endParaRPr>
          </a:p>
        </p:txBody>
      </p:sp>
      <p:sp>
        <p:nvSpPr>
          <p:cNvPr id="160" name="PlaceHolder 2"/>
          <p:cNvSpPr>
            <a:spLocks noGrp="1"/>
          </p:cNvSpPr>
          <p:nvPr>
            <p:ph/>
          </p:nvPr>
        </p:nvSpPr>
        <p:spPr>
          <a:xfrm>
            <a:off x="334440" y="1131480"/>
            <a:ext cx="8604000" cy="34477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Mode projet ou maintenance</a:t>
            </a:r>
            <a:endParaRPr b="0" lang="fr-FR" sz="24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Interventions nombreuses sur le code</a:t>
            </a:r>
            <a:endParaRPr b="0" lang="fr-FR" sz="1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Changements d’acteurs (surtout en maintenance car durée de vie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1" lang="fr-FR" sz="2400" strike="noStrike" u="sng">
                <a:solidFill>
                  <a:schemeClr val="dk1"/>
                </a:solidFill>
                <a:uFillTx/>
                <a:latin typeface="Arial"/>
              </a:rPr>
              <a:t>Importance de donner un maximum de qualité au code </a:t>
            </a:r>
            <a:endParaRPr b="0" lang="fr-FR" sz="24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Dés le mode projet</a:t>
            </a:r>
            <a:endParaRPr b="0" lang="fr-FR" sz="1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Et continuer en maintenance au titre de celle préventive</a:t>
            </a:r>
            <a:r>
              <a:rPr b="0" lang="fr-FR" sz="1800" strike="noStrike" u="none">
                <a:solidFill>
                  <a:schemeClr val="dk1"/>
                </a:solidFill>
                <a:uFillTx/>
                <a:latin typeface="Arial"/>
              </a:rPr>
              <a:t>	</a:t>
            </a:r>
            <a:endParaRPr b="0" lang="fr-FR" sz="1800" strike="noStrike" u="none">
              <a:solidFill>
                <a:schemeClr val="dk1"/>
              </a:solidFill>
              <a:uFillTx/>
              <a:latin typeface="Arial"/>
            </a:endParaRPr>
          </a:p>
        </p:txBody>
      </p:sp>
      <p:sp>
        <p:nvSpPr>
          <p:cNvPr id="161" name="PlaceHolder 3"/>
          <p:cNvSpPr>
            <a:spLocks noGrp="1"/>
          </p:cNvSpPr>
          <p:nvPr>
            <p:ph type="sldNum" idx="5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ADE3DEF-8A6F-4B11-A46F-0A1722A680F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62" name="PlaceHolder 4"/>
          <p:cNvSpPr>
            <a:spLocks noGrp="1"/>
          </p:cNvSpPr>
          <p:nvPr>
            <p:ph type="ftr" idx="5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2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nommage</a:t>
            </a:r>
            <a:endParaRPr b="0" lang="fr-FR" sz="2550" strike="noStrike" u="none">
              <a:solidFill>
                <a:schemeClr val="dk1"/>
              </a:solidFill>
              <a:uFillTx/>
              <a:latin typeface="Arial"/>
            </a:endParaRPr>
          </a:p>
        </p:txBody>
      </p:sp>
      <p:sp>
        <p:nvSpPr>
          <p:cNvPr id="926" name="PlaceHolder 2"/>
          <p:cNvSpPr>
            <a:spLocks noGrp="1"/>
          </p:cNvSpPr>
          <p:nvPr>
            <p:ph/>
          </p:nvPr>
        </p:nvSpPr>
        <p:spPr>
          <a:xfrm>
            <a:off x="323640" y="791640"/>
            <a:ext cx="7485480" cy="36500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Règles de nommages les communément usitées (pas de norme)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Package</a:t>
            </a:r>
            <a:endParaRPr b="0" lang="fr-FR" sz="1800" strike="noStrike" u="none">
              <a:solidFill>
                <a:schemeClr val="dk1"/>
              </a:solidFill>
              <a:uFillTx/>
              <a:latin typeface="Arial"/>
            </a:endParaRPr>
          </a:p>
          <a:p>
            <a:pPr lvl="2" marL="54036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Préfixe = noms de domaine primaires (com, edu, gov,…)</a:t>
            </a:r>
            <a:endParaRPr b="0" lang="fr-FR" sz="1700" strike="noStrike" u="none">
              <a:solidFill>
                <a:schemeClr val="dk1"/>
              </a:solidFill>
              <a:uFillTx/>
              <a:latin typeface="Arial"/>
            </a:endParaRPr>
          </a:p>
          <a:p>
            <a:pPr lvl="2" marL="54036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Utiliser [a-z][0-9] ou le . . pas de -,_ ou autres caractères ni de majuscules</a:t>
            </a:r>
            <a:endParaRPr b="0" lang="fr-FR" sz="17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7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Exemple : fr.igpde.demo.log4j</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927" name="Text Box 6"/>
          <p:cNvSpPr/>
          <p:nvPr/>
        </p:nvSpPr>
        <p:spPr>
          <a:xfrm>
            <a:off x="1370160" y="4000680"/>
            <a:ext cx="6543720" cy="2952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350" strike="noStrike" u="none">
                <a:solidFill>
                  <a:schemeClr val="hlink"/>
                </a:solidFill>
                <a:uFillTx/>
                <a:latin typeface="Tahoma"/>
              </a:rPr>
              <a:t>Attention à la limite des 255 caractères dans l'arborescence Windows principalement</a:t>
            </a:r>
            <a:endParaRPr b="0" lang="fr-FR" sz="1350" strike="noStrike" u="none">
              <a:solidFill>
                <a:srgbClr val="000000"/>
              </a:solidFill>
              <a:uFillTx/>
              <a:latin typeface="Arial"/>
            </a:endParaRPr>
          </a:p>
        </p:txBody>
      </p:sp>
      <p:sp>
        <p:nvSpPr>
          <p:cNvPr id="928" name="PlaceHolder 3"/>
          <p:cNvSpPr>
            <a:spLocks noGrp="1"/>
          </p:cNvSpPr>
          <p:nvPr>
            <p:ph type="sldNum" idx="33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C36AB5F-63DF-4E70-9B49-033722F65CD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29" name="PlaceHolder 4"/>
          <p:cNvSpPr>
            <a:spLocks noGrp="1"/>
          </p:cNvSpPr>
          <p:nvPr>
            <p:ph type="ftr" idx="33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solidFill>
          <a:srgbClr val="ffffff"/>
        </a:solidFill>
      </p:bgPr>
    </p:bg>
    <p:spTree>
      <p:nvGrpSpPr>
        <p:cNvPr id="1" name=""/>
        <p:cNvGrpSpPr/>
        <p:nvPr/>
      </p:nvGrpSpPr>
      <p:grpSpPr>
        <a:xfrm>
          <a:off x="0" y="0"/>
          <a:ext cx="0" cy="0"/>
          <a:chOff x="0" y="0"/>
          <a:chExt cx="0" cy="0"/>
        </a:xfrm>
      </p:grpSpPr>
      <p:sp>
        <p:nvSpPr>
          <p:cNvPr id="93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nommage</a:t>
            </a:r>
            <a:endParaRPr b="0" lang="fr-FR" sz="2550" strike="noStrike" u="none">
              <a:solidFill>
                <a:schemeClr val="dk1"/>
              </a:solidFill>
              <a:uFillTx/>
              <a:latin typeface="Arial"/>
            </a:endParaRPr>
          </a:p>
        </p:txBody>
      </p:sp>
      <p:sp>
        <p:nvSpPr>
          <p:cNvPr id="931" name="PlaceHolder 2"/>
          <p:cNvSpPr>
            <a:spLocks noGrp="1"/>
          </p:cNvSpPr>
          <p:nvPr>
            <p:ph/>
          </p:nvPr>
        </p:nvSpPr>
        <p:spPr>
          <a:xfrm>
            <a:off x="323640" y="1067400"/>
            <a:ext cx="8064360" cy="30085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Classes et interfaces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ou plusieurs mots commençant par une lettre majuscule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Interface » 2 écoles : Ipays pour interface ou PaysFrontalierImpl pour une implémantation</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Utiliser [a-z][A-Z][0-9]  pas de -,_,. ou autres caractères ni de majuscules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Exemple : Pays, PaysFrontalier, Enregistrable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932" name="PlaceHolder 3"/>
          <p:cNvSpPr>
            <a:spLocks noGrp="1"/>
          </p:cNvSpPr>
          <p:nvPr>
            <p:ph type="ftr" idx="33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933" name="PlaceHolder 4"/>
          <p:cNvSpPr>
            <a:spLocks noGrp="1"/>
          </p:cNvSpPr>
          <p:nvPr>
            <p:ph type="sldNum" idx="34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22F80C9-D47E-4B4F-A05E-C77DC834C23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Tree>
  </p:cSld>
  <p:transition>
    <p:blinds dir="horz"/>
  </p:transition>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nommage</a:t>
            </a:r>
            <a:endParaRPr b="0" lang="fr-FR" sz="2550" strike="noStrike" u="none">
              <a:solidFill>
                <a:schemeClr val="dk1"/>
              </a:solidFill>
              <a:uFillTx/>
              <a:latin typeface="Arial"/>
            </a:endParaRPr>
          </a:p>
        </p:txBody>
      </p:sp>
      <p:sp>
        <p:nvSpPr>
          <p:cNvPr id="935" name="PlaceHolder 2"/>
          <p:cNvSpPr>
            <a:spLocks noGrp="1"/>
          </p:cNvSpPr>
          <p:nvPr>
            <p:ph/>
          </p:nvPr>
        </p:nvSpPr>
        <p:spPr>
          <a:xfrm>
            <a:off x="323640" y="987480"/>
            <a:ext cx="8208720" cy="2460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050" strike="noStrike" u="none">
                <a:solidFill>
                  <a:schemeClr val="dk1"/>
                </a:solidFill>
                <a:uFillTx/>
                <a:latin typeface="Arial"/>
              </a:rPr>
              <a:t>	</a:t>
            </a:r>
            <a:r>
              <a:rPr b="0" lang="fr-FR" sz="1800" strike="noStrike" u="none">
                <a:solidFill>
                  <a:schemeClr val="dk1"/>
                </a:solidFill>
                <a:uFillTx/>
                <a:latin typeface="Arial"/>
              </a:rPr>
              <a:t>Les méthodes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1" lang="fr-FR" sz="1800" strike="noStrike" u="none">
                <a:solidFill>
                  <a:schemeClr val="dk1"/>
                </a:solidFill>
                <a:uFillTx/>
                <a:latin typeface="Arial"/>
              </a:rPr>
              <a:t>verbes</a:t>
            </a:r>
            <a:r>
              <a:rPr b="0" lang="fr-FR" sz="1800" strike="noStrike" u="none">
                <a:solidFill>
                  <a:schemeClr val="dk1"/>
                </a:solidFill>
                <a:uFillTx/>
                <a:latin typeface="Arial"/>
              </a:rPr>
              <a:t> commençant par une lettre minuscule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peuvent comporter </a:t>
            </a:r>
            <a:r>
              <a:rPr b="1" lang="fr-FR" sz="1800" strike="noStrike" u="none">
                <a:solidFill>
                  <a:schemeClr val="dk1"/>
                </a:solidFill>
                <a:uFillTx/>
                <a:latin typeface="Arial"/>
              </a:rPr>
              <a:t>plusieurs mots </a:t>
            </a:r>
            <a:r>
              <a:rPr b="0" lang="fr-FR" sz="1800" strike="noStrike" u="none">
                <a:solidFill>
                  <a:schemeClr val="dk1"/>
                </a:solidFill>
                <a:uFillTx/>
                <a:latin typeface="Arial"/>
              </a:rPr>
              <a:t>chaque nouveau mot commençant par une majuscule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Laisser générer les getter et setter par Eclipse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Exemple :  fermer, ouvrirPdf, isOpen, getNom</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050" strike="noStrike" u="none">
              <a:solidFill>
                <a:schemeClr val="dk1"/>
              </a:solidFill>
              <a:uFillTx/>
              <a:latin typeface="Arial"/>
            </a:endParaRPr>
          </a:p>
        </p:txBody>
      </p:sp>
      <p:sp>
        <p:nvSpPr>
          <p:cNvPr id="936" name="PlaceHolder 3"/>
          <p:cNvSpPr>
            <a:spLocks noGrp="1"/>
          </p:cNvSpPr>
          <p:nvPr>
            <p:ph type="sldNum" idx="34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61F4D50-37A6-48EF-94BA-7EF0C7BE31A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37" name="PlaceHolder 4"/>
          <p:cNvSpPr>
            <a:spLocks noGrp="1"/>
          </p:cNvSpPr>
          <p:nvPr>
            <p:ph type="ftr" idx="34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nommage</a:t>
            </a:r>
            <a:endParaRPr b="0" lang="fr-FR" sz="2550" strike="noStrike" u="none">
              <a:solidFill>
                <a:schemeClr val="dk1"/>
              </a:solidFill>
              <a:uFillTx/>
              <a:latin typeface="Arial"/>
            </a:endParaRPr>
          </a:p>
        </p:txBody>
      </p:sp>
      <p:sp>
        <p:nvSpPr>
          <p:cNvPr id="939" name="PlaceHolder 2"/>
          <p:cNvSpPr>
            <a:spLocks noGrp="1"/>
          </p:cNvSpPr>
          <p:nvPr>
            <p:ph/>
          </p:nvPr>
        </p:nvSpPr>
        <p:spPr>
          <a:xfrm>
            <a:off x="395640" y="843480"/>
            <a:ext cx="7848360" cy="31525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variables</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Les attributs de classe, les variables locales comme globales ainsi que les paramètres des méthodes doivent être en minuscule</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Le dollars ($) et le soulignement (_) sont proscrits</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Les noms doivent être explicites et courts à l’exception des </a:t>
            </a:r>
            <a:r>
              <a:rPr b="0" lang="fr-FR" sz="1800" strike="noStrike" u="sng">
                <a:solidFill>
                  <a:schemeClr val="dk1"/>
                </a:solidFill>
                <a:uFillTx/>
                <a:latin typeface="Arial"/>
              </a:rPr>
              <a:t>variables d’itération</a:t>
            </a:r>
            <a:r>
              <a:rPr b="0" lang="fr-FR" sz="1800" strike="noStrike" u="none">
                <a:solidFill>
                  <a:schemeClr val="dk1"/>
                </a:solidFill>
                <a:uFillTx/>
                <a:latin typeface="Arial"/>
              </a:rPr>
              <a:t> qui peuvent porter une seule lettre</a:t>
            </a:r>
            <a:endParaRPr b="0" lang="fr-FR" sz="18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p:txBody>
      </p:sp>
      <p:sp>
        <p:nvSpPr>
          <p:cNvPr id="940" name="PlaceHolder 3"/>
          <p:cNvSpPr>
            <a:spLocks noGrp="1"/>
          </p:cNvSpPr>
          <p:nvPr>
            <p:ph type="sldNum" idx="34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5F20D02-9524-4B35-9FCC-8B759B83F57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41" name="PlaceHolder 4"/>
          <p:cNvSpPr>
            <a:spLocks noGrp="1"/>
          </p:cNvSpPr>
          <p:nvPr>
            <p:ph type="ftr" idx="34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4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nommage</a:t>
            </a:r>
            <a:endParaRPr b="0" lang="fr-FR" sz="2550" strike="noStrike" u="none">
              <a:solidFill>
                <a:schemeClr val="dk1"/>
              </a:solidFill>
              <a:uFillTx/>
              <a:latin typeface="Arial"/>
            </a:endParaRPr>
          </a:p>
        </p:txBody>
      </p:sp>
      <p:sp>
        <p:nvSpPr>
          <p:cNvPr id="943" name="PlaceHolder 2"/>
          <p:cNvSpPr>
            <a:spLocks noGrp="1"/>
          </p:cNvSpPr>
          <p:nvPr>
            <p:ph/>
          </p:nvPr>
        </p:nvSpPr>
        <p:spPr>
          <a:xfrm>
            <a:off x="323640" y="915480"/>
            <a:ext cx="7143120" cy="22417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constantes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lvl="2" marL="536400" indent="-2682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Les noms des constantes doivent être </a:t>
            </a:r>
            <a:r>
              <a:rPr b="1" lang="fr-FR" sz="1800" strike="noStrike" u="none">
                <a:solidFill>
                  <a:schemeClr val="dk1"/>
                </a:solidFill>
                <a:uFillTx/>
                <a:latin typeface="Arial"/>
              </a:rPr>
              <a:t>entièrement en majuscule</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2" marL="536400" indent="-2682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Le séparateur de mot est le </a:t>
            </a:r>
            <a:r>
              <a:rPr b="1" lang="fr-FR" sz="1800" strike="noStrike" u="none">
                <a:solidFill>
                  <a:schemeClr val="dk1"/>
                </a:solidFill>
                <a:uFillTx/>
                <a:latin typeface="Arial"/>
              </a:rPr>
              <a:t>underscore</a:t>
            </a:r>
            <a:r>
              <a:rPr b="0" lang="fr-FR" sz="1800" strike="noStrike" u="none">
                <a:solidFill>
                  <a:schemeClr val="dk1"/>
                </a:solidFill>
                <a:uFillTx/>
                <a:latin typeface="Arial"/>
              </a:rPr>
              <a:t> : « _ »</a:t>
            </a:r>
            <a:endParaRPr b="0" lang="fr-FR" sz="1800" strike="noStrike" u="none">
              <a:solidFill>
                <a:schemeClr val="dk1"/>
              </a:solidFill>
              <a:uFillTx/>
              <a:latin typeface="Arial"/>
            </a:endParaRPr>
          </a:p>
          <a:p>
            <a:pPr lvl="2" marL="536400" indent="-2682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Exemple : NOMBRE_MAXIMUM_CONTRAT (static final int)</a:t>
            </a:r>
            <a:endParaRPr b="0" lang="fr-FR" sz="1800" strike="noStrike" u="none">
              <a:solidFill>
                <a:schemeClr val="dk1"/>
              </a:solidFill>
              <a:uFillTx/>
              <a:latin typeface="Arial"/>
            </a:endParaRPr>
          </a:p>
        </p:txBody>
      </p:sp>
      <p:sp>
        <p:nvSpPr>
          <p:cNvPr id="944" name="PlaceHolder 3"/>
          <p:cNvSpPr>
            <a:spLocks noGrp="1"/>
          </p:cNvSpPr>
          <p:nvPr>
            <p:ph type="sldNum" idx="34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A5FD2EC-EB26-45FD-A661-CD5EF73B669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45" name="PlaceHolder 4"/>
          <p:cNvSpPr>
            <a:spLocks noGrp="1"/>
          </p:cNvSpPr>
          <p:nvPr>
            <p:ph type="ftr" idx="34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4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codage</a:t>
            </a:r>
            <a:endParaRPr b="0" lang="fr-FR" sz="2550" strike="noStrike" u="none">
              <a:solidFill>
                <a:schemeClr val="dk1"/>
              </a:solidFill>
              <a:uFillTx/>
              <a:latin typeface="Arial"/>
            </a:endParaRPr>
          </a:p>
        </p:txBody>
      </p:sp>
      <p:sp>
        <p:nvSpPr>
          <p:cNvPr id="947" name="Rectangle 3"/>
          <p:cNvSpPr/>
          <p:nvPr/>
        </p:nvSpPr>
        <p:spPr>
          <a:xfrm>
            <a:off x="431640" y="1171440"/>
            <a:ext cx="8280720" cy="2773080"/>
          </a:xfrm>
          <a:prstGeom prst="rect">
            <a:avLst/>
          </a:prstGeom>
          <a:noFill/>
          <a:ln w="0">
            <a:noFill/>
          </a:ln>
        </p:spPr>
        <p:style>
          <a:lnRef idx="0"/>
          <a:fillRef idx="0"/>
          <a:effectRef idx="0"/>
          <a:fontRef idx="minor"/>
        </p:style>
        <p:txBody>
          <a:bodyPr lIns="90000" rIns="90000" tIns="45000" bIns="45000" anchor="t">
            <a:spAutoFit/>
          </a:bodyPr>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Regrouper déclaration et initialisation  </a:t>
            </a:r>
            <a:endParaRPr b="0" lang="fr-FR" sz="1800" strike="noStrike" u="none">
              <a:solidFill>
                <a:srgbClr val="000000"/>
              </a:solidFill>
              <a:uFillTx/>
              <a:latin typeface="Arial"/>
            </a:endParaRPr>
          </a:p>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Déclarations de variable (pas d’attribut) au plus proche de leur utilisation</a:t>
            </a:r>
            <a:endParaRPr b="0" lang="fr-FR" sz="1800" strike="noStrike" u="none">
              <a:solidFill>
                <a:srgbClr val="000000"/>
              </a:solidFill>
              <a:uFillTx/>
              <a:latin typeface="Arial"/>
            </a:endParaRPr>
          </a:p>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Une seule déclaration par ligne ( éviter surtout int moyenne, notes[])</a:t>
            </a:r>
            <a:endParaRPr b="0" lang="fr-FR" sz="1800" strike="noStrike" u="none">
              <a:solidFill>
                <a:srgbClr val="000000"/>
              </a:solidFill>
              <a:uFillTx/>
              <a:latin typeface="Arial"/>
            </a:endParaRPr>
          </a:p>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Un seul return par méthode, éviter les parenthèses sauf si plus lisible</a:t>
            </a:r>
            <a:endParaRPr b="0" lang="fr-FR" sz="1800" strike="noStrike" u="none">
              <a:solidFill>
                <a:srgbClr val="000000"/>
              </a:solidFill>
              <a:uFillTx/>
              <a:latin typeface="Arial"/>
            </a:endParaRPr>
          </a:p>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Toujours mettre les accolades dans les instructions if (sinon en maintenance…)</a:t>
            </a:r>
            <a:endParaRPr b="0" lang="fr-FR" sz="1800" strike="noStrike" u="none">
              <a:solidFill>
                <a:srgbClr val="000000"/>
              </a:solidFill>
              <a:uFillTx/>
              <a:latin typeface="Arial"/>
            </a:endParaRPr>
          </a:p>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a:t>
            </a:r>
            <a:r>
              <a:rPr b="0" lang="fr-FR" sz="1800" strike="noStrike" u="none">
                <a:solidFill>
                  <a:schemeClr val="dk1"/>
                </a:solidFill>
                <a:uFillTx/>
                <a:latin typeface="Arial"/>
              </a:rPr>
              <a:t>..</a:t>
            </a:r>
            <a:endParaRPr b="0" lang="fr-FR" sz="1800" strike="noStrike" u="none">
              <a:solidFill>
                <a:srgbClr val="000000"/>
              </a:solidFill>
              <a:uFillTx/>
              <a:latin typeface="Arial"/>
            </a:endParaRPr>
          </a:p>
        </p:txBody>
      </p:sp>
      <p:sp>
        <p:nvSpPr>
          <p:cNvPr id="948" name="PlaceHolder 2"/>
          <p:cNvSpPr>
            <a:spLocks noGrp="1"/>
          </p:cNvSpPr>
          <p:nvPr>
            <p:ph type="sldNum" idx="34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D9478B3-9B87-40AC-B6BA-EB5B8341A39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49" name="PlaceHolder 3"/>
          <p:cNvSpPr>
            <a:spLocks noGrp="1"/>
          </p:cNvSpPr>
          <p:nvPr>
            <p:ph type="ftr" idx="34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codage</a:t>
            </a:r>
            <a:endParaRPr b="0" lang="fr-FR" sz="2550" strike="noStrike" u="none">
              <a:solidFill>
                <a:schemeClr val="dk1"/>
              </a:solidFill>
              <a:uFillTx/>
              <a:latin typeface="Arial"/>
            </a:endParaRPr>
          </a:p>
        </p:txBody>
      </p:sp>
      <p:sp>
        <p:nvSpPr>
          <p:cNvPr id="951" name="Rectangle 3"/>
          <p:cNvSpPr/>
          <p:nvPr/>
        </p:nvSpPr>
        <p:spPr>
          <a:xfrm>
            <a:off x="539640" y="791640"/>
            <a:ext cx="7992360" cy="3061440"/>
          </a:xfrm>
          <a:prstGeom prst="rect">
            <a:avLst/>
          </a:prstGeom>
          <a:noFill/>
          <a:ln w="0">
            <a:noFill/>
          </a:ln>
        </p:spPr>
        <p:style>
          <a:lnRef idx="0"/>
          <a:fillRef idx="0"/>
          <a:effectRef idx="0"/>
          <a:fontRef idx="minor"/>
        </p:style>
        <p:txBody>
          <a:bodyPr lIns="90000" rIns="90000" tIns="45000" bIns="45000" anchor="t">
            <a:spAutoFit/>
          </a:bodyPr>
          <a:p>
            <a:pPr lvl="1" marL="360360" indent="-184320" defTabSz="914400">
              <a:lnSpc>
                <a:spcPct val="100000"/>
              </a:lnSpc>
              <a:spcBef>
                <a:spcPts val="601"/>
              </a:spcBef>
              <a:spcAft>
                <a:spcPts val="601"/>
              </a:spcAft>
              <a:buClr>
                <a:srgbClr val="000000"/>
              </a:buClr>
              <a:buSzPct val="60000"/>
              <a:buFont typeface="Arial"/>
              <a:buChar char="•"/>
            </a:pPr>
            <a:r>
              <a:rPr b="0" lang="fr-FR" sz="1800" strike="noStrike" u="none">
                <a:solidFill>
                  <a:schemeClr val="dk1"/>
                </a:solidFill>
                <a:uFillTx/>
                <a:latin typeface="Arial"/>
              </a:rPr>
              <a:t>Pas de règle stricte sur la syntaxe autour des attributs et méthodes mais en gros plutôt quelque chose du genre :</a:t>
            </a:r>
            <a:endParaRPr b="0" lang="fr-FR" sz="1800" strike="noStrike" u="none">
              <a:solidFill>
                <a:srgbClr val="000000"/>
              </a:solidFill>
              <a:uFillTx/>
              <a:latin typeface="Arial"/>
            </a:endParaRPr>
          </a:p>
          <a:p>
            <a:pPr defTabSz="914400">
              <a:lnSpc>
                <a:spcPct val="100000"/>
              </a:lnSpc>
              <a:spcBef>
                <a:spcPts val="479"/>
              </a:spcBef>
            </a:pPr>
            <a:endParaRPr b="0" lang="fr-FR" sz="24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[Static] [final] puis  visibilité puis type de retour ou void puis nom de la méthode </a:t>
            </a: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comme par exemple : </a:t>
            </a:r>
            <a:endParaRPr b="0" lang="fr-FR" sz="1800" strike="noStrike" u="none">
              <a:solidFill>
                <a:srgbClr val="000000"/>
              </a:solidFill>
              <a:uFillTx/>
              <a:latin typeface="Arial"/>
            </a:endParaRPr>
          </a:p>
          <a:p>
            <a:pPr marL="343080" indent="-343080" defTabSz="914400">
              <a:lnSpc>
                <a:spcPct val="100000"/>
              </a:lnSpc>
              <a:tabLst>
                <a:tab algn="l" pos="0"/>
              </a:tabLst>
            </a:pP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static final public MAX_TAILLE=1 </a:t>
            </a: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ou </a:t>
            </a: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static private int calculeMoyenne(){…}</a:t>
            </a:r>
            <a:endParaRPr b="0" lang="fr-FR" sz="1800" strike="noStrike" u="none">
              <a:solidFill>
                <a:srgbClr val="000000"/>
              </a:solidFill>
              <a:uFillTx/>
              <a:latin typeface="Arial"/>
            </a:endParaRPr>
          </a:p>
        </p:txBody>
      </p:sp>
      <p:sp>
        <p:nvSpPr>
          <p:cNvPr id="952" name="PlaceHolder 2"/>
          <p:cNvSpPr>
            <a:spLocks noGrp="1"/>
          </p:cNvSpPr>
          <p:nvPr>
            <p:ph type="sldNum" idx="34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0D0BF21-2EB3-422F-879F-50D1AEBC61E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53" name="PlaceHolder 3"/>
          <p:cNvSpPr>
            <a:spLocks noGrp="1"/>
          </p:cNvSpPr>
          <p:nvPr>
            <p:ph type="ftr" idx="35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4" name="PlaceHolder 1"/>
          <p:cNvSpPr>
            <a:spLocks noGrp="1"/>
          </p:cNvSpPr>
          <p:nvPr>
            <p:ph type="title"/>
          </p:nvPr>
        </p:nvSpPr>
        <p:spPr>
          <a:xfrm>
            <a:off x="1968120" y="5724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codage</a:t>
            </a:r>
            <a:endParaRPr b="0" lang="fr-FR" sz="2550" strike="noStrike" u="none">
              <a:solidFill>
                <a:schemeClr val="dk1"/>
              </a:solidFill>
              <a:uFillTx/>
              <a:latin typeface="Arial"/>
            </a:endParaRPr>
          </a:p>
        </p:txBody>
      </p:sp>
      <p:sp>
        <p:nvSpPr>
          <p:cNvPr id="955" name="Rectangle 3"/>
          <p:cNvSpPr/>
          <p:nvPr/>
        </p:nvSpPr>
        <p:spPr>
          <a:xfrm>
            <a:off x="323640" y="772920"/>
            <a:ext cx="7992360" cy="370152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Dans chaque classe essayer de respecter le même ordre, comme :</a:t>
            </a:r>
            <a:endParaRPr b="0" lang="fr-FR" sz="1800" strike="noStrike" u="none">
              <a:solidFill>
                <a:srgbClr val="000000"/>
              </a:solidFill>
              <a:uFillTx/>
              <a:latin typeface="Arial"/>
            </a:endParaRPr>
          </a:p>
          <a:p>
            <a:pPr defTabSz="914400">
              <a:lnSpc>
                <a:spcPct val="100000"/>
              </a:lnSpc>
              <a:spcBef>
                <a:spcPts val="360"/>
              </a:spcBef>
            </a:pP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En </a:t>
            </a:r>
            <a:r>
              <a:rPr b="1" lang="fr-FR" sz="1800" strike="noStrike" u="none">
                <a:solidFill>
                  <a:schemeClr val="dk1"/>
                </a:solidFill>
                <a:uFillTx/>
                <a:latin typeface="Arial"/>
              </a:rPr>
              <a:t>premier les attributs</a:t>
            </a:r>
            <a:r>
              <a:rPr b="0" lang="fr-FR" sz="1800" strike="noStrike" u="none">
                <a:solidFill>
                  <a:schemeClr val="dk1"/>
                </a:solidFill>
                <a:uFillTx/>
                <a:latin typeface="Arial"/>
              </a:rPr>
              <a:t> classés </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 premier les statiques (static)</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 deuxième les publiques (public)</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ensuite les protégés (protected)</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et enfin les privés (private)</a:t>
            </a:r>
            <a:endParaRPr b="0" lang="fr-FR" sz="1800" strike="noStrike" u="none">
              <a:solidFill>
                <a:srgbClr val="000000"/>
              </a:solidFill>
              <a:uFillTx/>
              <a:latin typeface="Arial"/>
            </a:endParaRPr>
          </a:p>
          <a:p>
            <a:pPr marL="343080" indent="-343080" defTabSz="914400">
              <a:lnSpc>
                <a:spcPct val="100000"/>
              </a:lnSpc>
              <a:tabLst>
                <a:tab algn="l" pos="0"/>
              </a:tabLst>
            </a:pPr>
            <a:r>
              <a:rPr b="0" lang="fr-FR" sz="1800" strike="noStrike" u="none">
                <a:solidFill>
                  <a:schemeClr val="dk1"/>
                </a:solidFill>
                <a:uFillTx/>
                <a:latin typeface="Arial"/>
              </a:rPr>
              <a:t>Puis les </a:t>
            </a:r>
            <a:r>
              <a:rPr b="1" lang="fr-FR" sz="1800" strike="noStrike" u="none">
                <a:solidFill>
                  <a:schemeClr val="dk1"/>
                </a:solidFill>
                <a:uFillTx/>
                <a:latin typeface="Arial"/>
              </a:rPr>
              <a:t>constructeurs</a:t>
            </a:r>
            <a:endParaRPr b="0" lang="fr-FR" sz="1800" strike="noStrike" u="none">
              <a:solidFill>
                <a:srgbClr val="000000"/>
              </a:solidFill>
              <a:uFillTx/>
              <a:latin typeface="Arial"/>
            </a:endParaRPr>
          </a:p>
          <a:p>
            <a:pPr marL="343080" indent="-343080" defTabSz="914400">
              <a:lnSpc>
                <a:spcPct val="100000"/>
              </a:lnSpc>
              <a:tabLst>
                <a:tab algn="l" pos="0"/>
              </a:tabLst>
            </a:pPr>
            <a:r>
              <a:rPr b="1" lang="fr-FR" sz="1800" strike="noStrike" u="none">
                <a:solidFill>
                  <a:schemeClr val="dk1"/>
                </a:solidFill>
                <a:uFillTx/>
                <a:latin typeface="Arial"/>
              </a:rPr>
              <a:t>Enfin  les méthodes</a:t>
            </a:r>
            <a:r>
              <a:rPr b="0" lang="fr-FR" sz="1800" strike="noStrike" u="none">
                <a:solidFill>
                  <a:schemeClr val="dk1"/>
                </a:solidFill>
                <a:uFillTx/>
                <a:latin typeface="Arial"/>
              </a:rPr>
              <a:t> classées</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 premier les statiques</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 deuxième les publiques</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ensuite les protégées</a:t>
            </a:r>
            <a:endParaRPr b="0" lang="fr-FR" sz="1800" strike="noStrike" u="none">
              <a:solidFill>
                <a:srgbClr val="000000"/>
              </a:solidFill>
              <a:uFillTx/>
              <a:latin typeface="Arial"/>
            </a:endParaRPr>
          </a:p>
          <a:p>
            <a:pPr lvl="1" marL="971640" indent="-514440" defTabSz="914400">
              <a:lnSpc>
                <a:spcPct val="100000"/>
              </a:lnSpc>
              <a:buClr>
                <a:srgbClr val="000000"/>
              </a:buClr>
              <a:buFont typeface="Tahoma"/>
              <a:buAutoNum type="arabicPeriod"/>
              <a:tabLst>
                <a:tab algn="l" pos="0"/>
              </a:tabLst>
            </a:pPr>
            <a:r>
              <a:rPr b="0" lang="fr-FR" sz="1800" strike="noStrike" u="none">
                <a:solidFill>
                  <a:schemeClr val="dk1"/>
                </a:solidFill>
                <a:uFillTx/>
                <a:latin typeface="Arial"/>
              </a:rPr>
              <a:t>et enfin les privées</a:t>
            </a:r>
            <a:endParaRPr b="0" lang="fr-FR" sz="1800" strike="noStrike" u="none">
              <a:solidFill>
                <a:srgbClr val="000000"/>
              </a:solidFill>
              <a:uFillTx/>
              <a:latin typeface="Arial"/>
            </a:endParaRPr>
          </a:p>
        </p:txBody>
      </p:sp>
      <p:sp>
        <p:nvSpPr>
          <p:cNvPr id="956" name="PlaceHolder 2"/>
          <p:cNvSpPr>
            <a:spLocks noGrp="1"/>
          </p:cNvSpPr>
          <p:nvPr>
            <p:ph type="sldNum" idx="35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9D6722D-C63D-402D-A41B-7DE31BB9B52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57" name="PlaceHolder 3"/>
          <p:cNvSpPr>
            <a:spLocks noGrp="1"/>
          </p:cNvSpPr>
          <p:nvPr>
            <p:ph type="ftr" idx="35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Convention de codage</a:t>
            </a:r>
            <a:endParaRPr b="0" lang="fr-FR" sz="2550" strike="noStrike" u="none">
              <a:solidFill>
                <a:schemeClr val="dk1"/>
              </a:solidFill>
              <a:uFillTx/>
              <a:latin typeface="Arial"/>
            </a:endParaRPr>
          </a:p>
        </p:txBody>
      </p:sp>
      <p:sp>
        <p:nvSpPr>
          <p:cNvPr id="959" name="Rectangle 3"/>
          <p:cNvSpPr/>
          <p:nvPr/>
        </p:nvSpPr>
        <p:spPr>
          <a:xfrm>
            <a:off x="694080" y="788040"/>
            <a:ext cx="7269480" cy="36396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La vue du projet est paramétrable dans Eclipse</a:t>
            </a:r>
            <a:endParaRPr b="0" lang="fr-FR" sz="1800" strike="noStrike" u="none">
              <a:solidFill>
                <a:srgbClr val="000000"/>
              </a:solidFill>
              <a:uFillTx/>
              <a:latin typeface="Arial"/>
            </a:endParaRPr>
          </a:p>
        </p:txBody>
      </p:sp>
      <p:pic>
        <p:nvPicPr>
          <p:cNvPr id="960" name="Picture 2" descr=""/>
          <p:cNvPicPr/>
          <p:nvPr/>
        </p:nvPicPr>
        <p:blipFill>
          <a:blip r:embed="rId1"/>
          <a:stretch/>
        </p:blipFill>
        <p:spPr>
          <a:xfrm>
            <a:off x="1968120" y="1249920"/>
            <a:ext cx="4721760" cy="3435840"/>
          </a:xfrm>
          <a:prstGeom prst="rect">
            <a:avLst/>
          </a:prstGeom>
          <a:noFill/>
          <a:ln w="0">
            <a:noFill/>
          </a:ln>
        </p:spPr>
      </p:pic>
      <p:sp>
        <p:nvSpPr>
          <p:cNvPr id="961" name="PlaceHolder 2"/>
          <p:cNvSpPr>
            <a:spLocks noGrp="1"/>
          </p:cNvSpPr>
          <p:nvPr>
            <p:ph type="sldNum" idx="35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7D46499-D385-4B6C-B352-E7073BAAD6E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62" name="PlaceHolder 3"/>
          <p:cNvSpPr>
            <a:spLocks noGrp="1"/>
          </p:cNvSpPr>
          <p:nvPr>
            <p:ph type="ftr" idx="35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3"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visibilité des attributs et méthodes</a:t>
            </a:r>
            <a:endParaRPr b="0" lang="fr-FR" sz="2550" strike="noStrike" u="none">
              <a:solidFill>
                <a:schemeClr val="dk1"/>
              </a:solidFill>
              <a:uFillTx/>
              <a:latin typeface="Arial"/>
            </a:endParaRPr>
          </a:p>
        </p:txBody>
      </p:sp>
      <p:sp>
        <p:nvSpPr>
          <p:cNvPr id="964" name="Rectangle 3"/>
          <p:cNvSpPr/>
          <p:nvPr/>
        </p:nvSpPr>
        <p:spPr>
          <a:xfrm>
            <a:off x="471240" y="1203480"/>
            <a:ext cx="7341480" cy="191844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Modificateurs : public, protected et private</a:t>
            </a:r>
            <a:endParaRPr b="0" lang="fr-FR" sz="1800" strike="noStrike" u="none">
              <a:solidFill>
                <a:srgbClr val="000000"/>
              </a:solidFill>
              <a:uFillTx/>
              <a:latin typeface="Arial"/>
            </a:endParaRPr>
          </a:p>
          <a:p>
            <a:pPr marL="3430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Important car</a:t>
            </a:r>
            <a:endParaRPr b="0" lang="fr-FR" sz="1800" strike="noStrike" u="none">
              <a:solidFill>
                <a:srgbClr val="000000"/>
              </a:solidFill>
              <a:uFillTx/>
              <a:latin typeface="Arial"/>
            </a:endParaRPr>
          </a:p>
          <a:p>
            <a:pPr lvl="1" marL="8002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Sécurité</a:t>
            </a:r>
            <a:endParaRPr b="0" lang="fr-FR" sz="1800" strike="noStrike" u="none">
              <a:solidFill>
                <a:srgbClr val="000000"/>
              </a:solidFill>
              <a:uFillTx/>
              <a:latin typeface="Arial"/>
            </a:endParaRPr>
          </a:p>
          <a:p>
            <a:pPr lvl="1" marL="8002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Lisibilité (moins temps à comprendre)</a:t>
            </a:r>
            <a:endParaRPr b="0" lang="fr-FR" sz="1800" strike="noStrike" u="none">
              <a:solidFill>
                <a:srgbClr val="000000"/>
              </a:solidFill>
              <a:uFillTx/>
              <a:latin typeface="Arial"/>
            </a:endParaRPr>
          </a:p>
          <a:p>
            <a:pPr marL="343080" indent="-343080" defTabSz="914400">
              <a:lnSpc>
                <a:spcPct val="100000"/>
              </a:lnSpc>
              <a:spcBef>
                <a:spcPts val="360"/>
              </a:spcBef>
              <a:buClr>
                <a:srgbClr val="000000"/>
              </a:buClr>
              <a:buSzPct val="60000"/>
              <a:buFont typeface="Arial"/>
              <a:buChar char="•"/>
            </a:pPr>
            <a:r>
              <a:rPr b="0" lang="fr-FR" sz="1800" strike="noStrike" u="none">
                <a:solidFill>
                  <a:schemeClr val="dk1"/>
                </a:solidFill>
                <a:uFillTx/>
                <a:latin typeface="Arial"/>
              </a:rPr>
              <a:t>Exemple : attributs en private, getter en public , setter en privé et des constructeurs publics</a:t>
            </a:r>
            <a:endParaRPr b="0" lang="fr-FR" sz="1800" strike="noStrike" u="none">
              <a:solidFill>
                <a:srgbClr val="000000"/>
              </a:solidFill>
              <a:uFillTx/>
              <a:latin typeface="Arial"/>
            </a:endParaRPr>
          </a:p>
        </p:txBody>
      </p:sp>
      <p:sp>
        <p:nvSpPr>
          <p:cNvPr id="965" name="PlaceHolder 2"/>
          <p:cNvSpPr>
            <a:spLocks noGrp="1"/>
          </p:cNvSpPr>
          <p:nvPr>
            <p:ph type="sldNum" idx="35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8B21388-E7E3-4FAE-A1B1-A59F3F163BF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66" name="PlaceHolder 3"/>
          <p:cNvSpPr>
            <a:spLocks noGrp="1"/>
          </p:cNvSpPr>
          <p:nvPr>
            <p:ph type="ftr" idx="35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pré requis</a:t>
            </a:r>
            <a:endParaRPr b="0" lang="fr-FR" sz="2550" strike="noStrike" u="none">
              <a:solidFill>
                <a:schemeClr val="dk1"/>
              </a:solidFill>
              <a:uFillTx/>
              <a:latin typeface="Arial"/>
            </a:endParaRPr>
          </a:p>
        </p:txBody>
      </p:sp>
      <p:sp>
        <p:nvSpPr>
          <p:cNvPr id="164" name="PlaceHolder 2"/>
          <p:cNvSpPr>
            <a:spLocks noGrp="1"/>
          </p:cNvSpPr>
          <p:nvPr>
            <p:ph/>
          </p:nvPr>
        </p:nvSpPr>
        <p:spPr>
          <a:xfrm>
            <a:off x="395640" y="987480"/>
            <a:ext cx="7992360" cy="19951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none">
                <a:solidFill>
                  <a:schemeClr val="dk1"/>
                </a:solidFill>
                <a:uFillTx/>
                <a:latin typeface="Arial"/>
              </a:rPr>
              <a:t>Une batterie de </a:t>
            </a:r>
            <a:r>
              <a:rPr b="0" lang="fr-FR" sz="2000" strike="noStrike" u="sng">
                <a:solidFill>
                  <a:schemeClr val="dk1"/>
                </a:solidFill>
                <a:uFillTx/>
                <a:latin typeface="Arial"/>
              </a:rPr>
              <a:t>tests unitaires automatisés</a:t>
            </a:r>
            <a:endParaRPr b="0" lang="fr-FR" sz="20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Objectif : vérifier la non régression</a:t>
            </a:r>
            <a:endParaRPr b="0" lang="fr-FR" sz="1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Consiste en une autre application (de test) -&gt; C’est du développement</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600" strike="noStrike" u="none">
              <a:solidFill>
                <a:schemeClr val="dk1"/>
              </a:solidFill>
              <a:uFillTx/>
              <a:latin typeface="Arial"/>
            </a:endParaRPr>
          </a:p>
        </p:txBody>
      </p:sp>
      <p:sp>
        <p:nvSpPr>
          <p:cNvPr id="165" name="Rectangle 6"/>
          <p:cNvSpPr/>
          <p:nvPr/>
        </p:nvSpPr>
        <p:spPr>
          <a:xfrm>
            <a:off x="2412360" y="2733840"/>
            <a:ext cx="4427640" cy="1256040"/>
          </a:xfrm>
          <a:prstGeom prst="rect">
            <a:avLst/>
          </a:prstGeom>
          <a:gradFill rotWithShape="0">
            <a:gsLst>
              <a:gs pos="0">
                <a:srgbClr val="9cada5"/>
              </a:gs>
              <a:gs pos="50000">
                <a:srgbClr val="c3cdc8"/>
              </a:gs>
              <a:gs pos="100000">
                <a:srgbClr val="e1e6e4"/>
              </a:gs>
            </a:gsLst>
            <a:lin ang="5400000"/>
          </a:gradFill>
          <a:ln w="0">
            <a:noFill/>
          </a:ln>
        </p:spPr>
        <p:style>
          <a:lnRef idx="0"/>
          <a:fillRef idx="0"/>
          <a:effectRef idx="0"/>
          <a:fontRef idx="minor"/>
        </p:style>
        <p:txBody>
          <a:bodyPr lIns="90000" rIns="90000" tIns="45000" bIns="45000" anchor="t">
            <a:spAutoFit/>
          </a:bodyPr>
          <a:p>
            <a:pPr defTabSz="914400">
              <a:lnSpc>
                <a:spcPct val="100000"/>
              </a:lnSpc>
            </a:pPr>
            <a:r>
              <a:rPr b="0" lang="fr-FR" sz="2550" strike="noStrike" u="none">
                <a:solidFill>
                  <a:schemeClr val="dk1"/>
                </a:solidFill>
                <a:uFillTx/>
                <a:latin typeface="Arial"/>
              </a:rPr>
              <a:t>Application de test = Même importance et qualité que l’application « à tester »</a:t>
            </a:r>
            <a:endParaRPr b="0" lang="fr-FR" sz="2550" strike="noStrike" u="none">
              <a:solidFill>
                <a:srgbClr val="000000"/>
              </a:solidFill>
              <a:uFillTx/>
              <a:latin typeface="Arial"/>
            </a:endParaRPr>
          </a:p>
        </p:txBody>
      </p:sp>
      <p:sp>
        <p:nvSpPr>
          <p:cNvPr id="166" name="PlaceHolder 3"/>
          <p:cNvSpPr>
            <a:spLocks noGrp="1"/>
          </p:cNvSpPr>
          <p:nvPr>
            <p:ph type="sldNum" idx="5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129E85D-5BF5-4E44-9AB0-9AFE2C20F0C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67" name="PlaceHolder 4"/>
          <p:cNvSpPr>
            <a:spLocks noGrp="1"/>
          </p:cNvSpPr>
          <p:nvPr>
            <p:ph type="ftr" idx="5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Formatage du code</a:t>
            </a:r>
            <a:endParaRPr b="0" lang="fr-FR" sz="2550" strike="noStrike" u="none">
              <a:solidFill>
                <a:schemeClr val="dk1"/>
              </a:solidFill>
              <a:uFillTx/>
              <a:latin typeface="Arial"/>
            </a:endParaRPr>
          </a:p>
        </p:txBody>
      </p:sp>
      <p:sp>
        <p:nvSpPr>
          <p:cNvPr id="968" name="PlaceHolder 2"/>
          <p:cNvSpPr>
            <a:spLocks noGrp="1"/>
          </p:cNvSpPr>
          <p:nvPr>
            <p:ph/>
          </p:nvPr>
        </p:nvSpPr>
        <p:spPr>
          <a:xfrm>
            <a:off x="323640" y="745920"/>
            <a:ext cx="7992360" cy="36511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Important car </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Écriture aérée</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Écriture homogène</a:t>
            </a:r>
            <a:endParaRPr b="0" lang="fr-FR" sz="19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Consiste en :</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Sauter des lignes , passer à la ligne</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Effectuer des retraits</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Ajouter des blancs</a:t>
            </a:r>
            <a:endParaRPr b="0" lang="fr-FR" sz="19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-&gt; en fonction de la syntaxe du langage</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	</a:t>
            </a:r>
            <a:endParaRPr b="0" lang="fr-FR" sz="1800" strike="noStrike" u="none">
              <a:solidFill>
                <a:schemeClr val="dk1"/>
              </a:solidFill>
              <a:uFillTx/>
              <a:latin typeface="Arial"/>
            </a:endParaRPr>
          </a:p>
        </p:txBody>
      </p:sp>
      <p:sp>
        <p:nvSpPr>
          <p:cNvPr id="969" name="PlaceHolder 3"/>
          <p:cNvSpPr>
            <a:spLocks noGrp="1"/>
          </p:cNvSpPr>
          <p:nvPr>
            <p:ph type="sldNum" idx="35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76C8CBB-67DD-4277-8F23-62EE6FA2044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70" name="PlaceHolder 4"/>
          <p:cNvSpPr>
            <a:spLocks noGrp="1"/>
          </p:cNvSpPr>
          <p:nvPr>
            <p:ph type="ftr" idx="35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7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Formatage du code</a:t>
            </a:r>
            <a:endParaRPr b="0" lang="fr-FR" sz="2550" strike="noStrike" u="none">
              <a:solidFill>
                <a:schemeClr val="dk1"/>
              </a:solidFill>
              <a:uFillTx/>
              <a:latin typeface="Arial"/>
            </a:endParaRPr>
          </a:p>
        </p:txBody>
      </p:sp>
      <p:sp>
        <p:nvSpPr>
          <p:cNvPr id="972" name="PlaceHolder 2"/>
          <p:cNvSpPr>
            <a:spLocks noGrp="1"/>
          </p:cNvSpPr>
          <p:nvPr>
            <p:ph/>
          </p:nvPr>
        </p:nvSpPr>
        <p:spPr>
          <a:xfrm>
            <a:off x="319320" y="815040"/>
            <a:ext cx="8497440" cy="38620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Cette indentation est </a:t>
            </a:r>
            <a:r>
              <a:rPr b="1" lang="fr-FR" sz="1800" strike="noStrike" u="none">
                <a:solidFill>
                  <a:schemeClr val="dk1"/>
                </a:solidFill>
                <a:uFillTx/>
                <a:latin typeface="Arial"/>
              </a:rPr>
              <a:t>automatique</a:t>
            </a:r>
            <a:r>
              <a:rPr b="0" lang="fr-FR" sz="1800" strike="noStrike" u="none">
                <a:solidFill>
                  <a:schemeClr val="dk1"/>
                </a:solidFill>
                <a:uFillTx/>
                <a:latin typeface="Arial"/>
              </a:rPr>
              <a:t> avec les Edi d’aujourd’hui</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Eclipse Ctrl + Shit+ F </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On peut changer son paramétrage (mais bon..)</a:t>
            </a:r>
            <a:endParaRPr b="0" lang="fr-FR" sz="19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Il faut savoir ce que fait l’indentation automatique pour ne rien faire manuellement … ou qui soit défait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Se limiter à un nb colonnes -&gt;pas d’ascenseur horizontal</a:t>
            </a:r>
            <a:endParaRPr b="0" lang="fr-FR" sz="1800" strike="noStrike" u="none">
              <a:solidFill>
                <a:schemeClr val="dk1"/>
              </a:solidFill>
              <a:uFillTx/>
              <a:latin typeface="Arial"/>
            </a:endParaRPr>
          </a:p>
        </p:txBody>
      </p:sp>
      <p:sp>
        <p:nvSpPr>
          <p:cNvPr id="973" name="PlaceHolder 3"/>
          <p:cNvSpPr>
            <a:spLocks noGrp="1"/>
          </p:cNvSpPr>
          <p:nvPr>
            <p:ph type="sldNum" idx="35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0FDF5F7-D541-498B-B22E-0A5999AB23A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74" name="PlaceHolder 4"/>
          <p:cNvSpPr>
            <a:spLocks noGrp="1"/>
          </p:cNvSpPr>
          <p:nvPr>
            <p:ph type="ftr" idx="36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7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Documenter son code</a:t>
            </a:r>
            <a:endParaRPr b="0" lang="fr-FR" sz="2550" strike="noStrike" u="none">
              <a:solidFill>
                <a:schemeClr val="dk1"/>
              </a:solidFill>
              <a:uFillTx/>
              <a:latin typeface="Arial"/>
            </a:endParaRPr>
          </a:p>
        </p:txBody>
      </p:sp>
      <p:sp>
        <p:nvSpPr>
          <p:cNvPr id="976" name="PlaceHolder 2"/>
          <p:cNvSpPr>
            <a:spLocks noGrp="1"/>
          </p:cNvSpPr>
          <p:nvPr>
            <p:ph/>
          </p:nvPr>
        </p:nvSpPr>
        <p:spPr>
          <a:xfrm>
            <a:off x="343080" y="819720"/>
            <a:ext cx="8332920" cy="35035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Deux types de documentation</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Pour le maintenicien</a:t>
            </a:r>
            <a:endParaRPr b="0" lang="fr-FR" sz="19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ou /* … */</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Attention privilégier un bon nommage puis les  commentaires complémentaires</a:t>
            </a:r>
            <a:endParaRPr b="0" lang="fr-FR" sz="18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Ex : commenter les if, pas utile pour les else</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Pour l’utilisateur ou « client » des classes</a:t>
            </a:r>
            <a:endParaRPr b="0" lang="fr-FR" sz="1900" strike="noStrike" u="none">
              <a:solidFill>
                <a:schemeClr val="dk1"/>
              </a:solidFill>
              <a:uFillTx/>
              <a:latin typeface="Arial"/>
            </a:endParaRPr>
          </a:p>
          <a:p>
            <a:pPr lvl="2" marL="536400" indent="-1760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Outil Javadoc pour expliciter ce que proposent les classes sans se soucier du comment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977" name="PlaceHolder 3"/>
          <p:cNvSpPr>
            <a:spLocks noGrp="1"/>
          </p:cNvSpPr>
          <p:nvPr>
            <p:ph type="sldNum" idx="36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A3D8EAB-0EBD-4FC0-A954-EACD2164757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78" name="PlaceHolder 4"/>
          <p:cNvSpPr>
            <a:spLocks noGrp="1"/>
          </p:cNvSpPr>
          <p:nvPr>
            <p:ph type="ftr" idx="36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7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Documenter son code</a:t>
            </a:r>
            <a:endParaRPr b="0" lang="fr-FR" sz="2550" strike="noStrike" u="none">
              <a:solidFill>
                <a:schemeClr val="dk1"/>
              </a:solidFill>
              <a:uFillTx/>
              <a:latin typeface="Arial"/>
            </a:endParaRPr>
          </a:p>
        </p:txBody>
      </p:sp>
      <p:sp>
        <p:nvSpPr>
          <p:cNvPr id="980" name="PlaceHolder 2"/>
          <p:cNvSpPr>
            <a:spLocks noGrp="1"/>
          </p:cNvSpPr>
          <p:nvPr>
            <p:ph/>
          </p:nvPr>
        </p:nvSpPr>
        <p:spPr>
          <a:xfrm>
            <a:off x="333360" y="752400"/>
            <a:ext cx="8343000" cy="36381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Javadoc</a:t>
            </a:r>
            <a:endParaRPr b="0" lang="fr-FR" sz="18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Une sorte de langage à base de </a:t>
            </a:r>
            <a:r>
              <a:rPr b="1" lang="fr-FR" sz="1900" strike="noStrike" u="none">
                <a:solidFill>
                  <a:schemeClr val="dk1"/>
                </a:solidFill>
                <a:uFillTx/>
                <a:latin typeface="Arial"/>
              </a:rPr>
              <a:t>balises</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Voir le </a:t>
            </a:r>
            <a:r>
              <a:rPr b="0" lang="fr-FR" sz="1900" strike="noStrike" u="sng">
                <a:solidFill>
                  <a:schemeClr val="dk1"/>
                </a:solidFill>
                <a:uFillTx/>
                <a:latin typeface="Arial"/>
                <a:hlinkClick r:id="rId1"/>
              </a:rPr>
              <a:t>JDK lui même</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 puis entrée au niveau classe, attribut ou méthode</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Y loger des informations pertinentes : important pour ce qui est public </a:t>
            </a:r>
            <a:r>
              <a:rPr b="0" lang="fr-FR" sz="1900" strike="noStrike" u="none">
                <a:solidFill>
                  <a:schemeClr val="dk1"/>
                </a:solidFill>
                <a:uFillTx/>
                <a:latin typeface="Wingdings"/>
              </a:rPr>
              <a:t></a:t>
            </a:r>
            <a:r>
              <a:rPr b="0" lang="fr-FR" sz="1900" strike="noStrike" u="none">
                <a:solidFill>
                  <a:schemeClr val="dk1"/>
                </a:solidFill>
                <a:uFillTx/>
                <a:latin typeface="Arial"/>
              </a:rPr>
              <a:t> checkstyle « l’oblige »</a:t>
            </a:r>
            <a:endParaRPr b="0" lang="fr-FR" sz="1900" strike="noStrike" u="none">
              <a:solidFill>
                <a:schemeClr val="dk1"/>
              </a:solidFill>
              <a:uFillTx/>
              <a:latin typeface="Arial"/>
            </a:endParaRPr>
          </a:p>
          <a:p>
            <a:pPr lvl="1" marL="356400" indent="-176040" defTabSz="914400">
              <a:lnSpc>
                <a:spcPct val="100000"/>
              </a:lnSpc>
              <a:spcBef>
                <a:spcPts val="601"/>
              </a:spcBef>
              <a:spcAft>
                <a:spcPts val="601"/>
              </a:spcAft>
              <a:buClr>
                <a:srgbClr val="000000"/>
              </a:buClr>
              <a:buFont typeface="Arial"/>
              <a:buChar char="•"/>
              <a:tabLst>
                <a:tab algn="l" pos="0"/>
              </a:tabLst>
            </a:pPr>
            <a:r>
              <a:rPr b="0" lang="fr-FR" sz="1900" strike="noStrike" u="none">
                <a:solidFill>
                  <a:schemeClr val="dk1"/>
                </a:solidFill>
                <a:uFillTx/>
                <a:latin typeface="Arial"/>
              </a:rPr>
              <a:t>Générer la javadoc : choisir </a:t>
            </a:r>
            <a:r>
              <a:rPr b="1" lang="fr-FR" sz="1900" strike="noStrike" u="none">
                <a:solidFill>
                  <a:schemeClr val="dk1"/>
                </a:solidFill>
                <a:uFillTx/>
                <a:latin typeface="Arial"/>
              </a:rPr>
              <a:t>Projet/ generate Javadoc</a:t>
            </a:r>
            <a:endParaRPr b="0" lang="fr-FR" sz="1900" strike="noStrike" u="none">
              <a:solidFill>
                <a:schemeClr val="dk1"/>
              </a:solidFill>
              <a:uFillTx/>
              <a:latin typeface="Arial"/>
            </a:endParaRPr>
          </a:p>
        </p:txBody>
      </p:sp>
      <p:sp>
        <p:nvSpPr>
          <p:cNvPr id="981" name="PlaceHolder 3"/>
          <p:cNvSpPr>
            <a:spLocks noGrp="1"/>
          </p:cNvSpPr>
          <p:nvPr>
            <p:ph type="sldNum" idx="36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4E5B316-A63A-46DC-9494-166CC9625CF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82" name="PlaceHolder 4"/>
          <p:cNvSpPr>
            <a:spLocks noGrp="1"/>
          </p:cNvSpPr>
          <p:nvPr>
            <p:ph type="ftr" idx="36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8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Javadoc : principaux tags</a:t>
            </a:r>
            <a:endParaRPr b="0" lang="fr-FR" sz="2550" strike="noStrike" u="none">
              <a:solidFill>
                <a:schemeClr val="dk1"/>
              </a:solidFill>
              <a:uFillTx/>
              <a:latin typeface="Arial"/>
            </a:endParaRPr>
          </a:p>
        </p:txBody>
      </p:sp>
      <p:sp>
        <p:nvSpPr>
          <p:cNvPr id="984" name="PlaceHolder 2"/>
          <p:cNvSpPr>
            <a:spLocks noGrp="1"/>
          </p:cNvSpPr>
          <p:nvPr>
            <p:ph/>
          </p:nvPr>
        </p:nvSpPr>
        <p:spPr>
          <a:xfrm>
            <a:off x="323640" y="791640"/>
            <a:ext cx="8280720" cy="3579840"/>
          </a:xfrm>
          <a:prstGeom prst="rect">
            <a:avLst/>
          </a:prstGeom>
          <a:noFill/>
          <a:ln w="0">
            <a:noFill/>
          </a:ln>
        </p:spPr>
        <p:txBody>
          <a:bodyPr lIns="0" rIns="0" tIns="0" bIns="0" anchor="t">
            <a:noAutofit/>
          </a:bodyPr>
          <a:p>
            <a:pPr lvl="1" marL="252000" indent="-72000" defTabSz="914400">
              <a:lnSpc>
                <a:spcPct val="100000"/>
              </a:lnSpc>
              <a:spcBef>
                <a:spcPts val="601"/>
              </a:spcBef>
              <a:spcAft>
                <a:spcPts val="601"/>
              </a:spcAft>
              <a:buClr>
                <a:srgbClr val="000000"/>
              </a:buClr>
              <a:buFont typeface="Arial"/>
              <a:buChar char="•"/>
            </a:pPr>
            <a:r>
              <a:rPr b="1" lang="fr-FR" sz="1800" strike="noStrike" u="none">
                <a:solidFill>
                  <a:schemeClr val="dk1"/>
                </a:solidFill>
                <a:uFillTx/>
                <a:latin typeface="Arial"/>
              </a:rPr>
              <a:t>@param</a:t>
            </a:r>
            <a:r>
              <a:rPr b="0" lang="fr-FR" sz="1800" strike="noStrike" u="none">
                <a:solidFill>
                  <a:schemeClr val="dk1"/>
                </a:solidFill>
                <a:uFillTx/>
                <a:latin typeface="Arial"/>
              </a:rPr>
              <a:t> : paramètres de la méthode. </a:t>
            </a:r>
            <a:r>
              <a:rPr b="1" lang="fr-FR" sz="1800" strike="noStrike" u="none">
                <a:solidFill>
                  <a:schemeClr val="dk1"/>
                </a:solidFill>
                <a:uFillTx/>
                <a:latin typeface="Arial"/>
              </a:rPr>
              <a:t>@return</a:t>
            </a:r>
            <a:r>
              <a:rPr b="0" lang="fr-FR" sz="1800" strike="noStrike" u="none">
                <a:solidFill>
                  <a:schemeClr val="dk1"/>
                </a:solidFill>
                <a:uFillTx/>
                <a:latin typeface="Arial"/>
              </a:rPr>
              <a:t> : sert à renseigner l'objet retourné par la méthode.</a:t>
            </a:r>
            <a:br>
              <a:rPr sz="1800"/>
            </a:br>
            <a:r>
              <a:rPr b="1" lang="fr-FR" sz="1800" strike="noStrike" u="none">
                <a:solidFill>
                  <a:schemeClr val="dk1"/>
                </a:solidFill>
                <a:uFillTx/>
                <a:latin typeface="Arial"/>
              </a:rPr>
              <a:t>@throws</a:t>
            </a:r>
            <a:r>
              <a:rPr b="0" lang="fr-FR" sz="1800" strike="noStrike" u="none">
                <a:solidFill>
                  <a:schemeClr val="dk1"/>
                </a:solidFill>
                <a:uFillTx/>
                <a:latin typeface="Arial"/>
              </a:rPr>
              <a:t> : indique la présence d'une exception qui sera propagée si elle se lève.</a:t>
            </a:r>
            <a:br>
              <a:rPr sz="1800"/>
            </a:br>
            <a:r>
              <a:rPr b="1" lang="fr-FR" sz="1800" strike="noStrike" u="none">
                <a:solidFill>
                  <a:schemeClr val="dk1"/>
                </a:solidFill>
                <a:uFillTx/>
                <a:latin typeface="Arial"/>
              </a:rPr>
              <a:t>@author</a:t>
            </a:r>
            <a:r>
              <a:rPr b="0" lang="fr-FR" sz="1800" strike="noStrike" u="none">
                <a:solidFill>
                  <a:schemeClr val="dk1"/>
                </a:solidFill>
                <a:uFillTx/>
                <a:latin typeface="Arial"/>
              </a:rPr>
              <a:t> et </a:t>
            </a:r>
            <a:r>
              <a:rPr b="1" lang="fr-FR" sz="1800" strike="noStrike" u="none">
                <a:solidFill>
                  <a:schemeClr val="dk1"/>
                </a:solidFill>
                <a:uFillTx/>
                <a:latin typeface="Arial"/>
              </a:rPr>
              <a:t>@version</a:t>
            </a:r>
            <a:r>
              <a:rPr b="0" lang="fr-FR" sz="1800" strike="noStrike" u="none">
                <a:solidFill>
                  <a:schemeClr val="dk1"/>
                </a:solidFill>
                <a:uFillTx/>
                <a:latin typeface="Arial"/>
              </a:rPr>
              <a:t> : seulement pour les niveaux classes et interface</a:t>
            </a:r>
            <a:br>
              <a:rPr sz="1800"/>
            </a:br>
            <a:r>
              <a:rPr b="1" lang="fr-FR" sz="1800" strike="noStrike" u="none">
                <a:solidFill>
                  <a:schemeClr val="dk1"/>
                </a:solidFill>
                <a:uFillTx/>
                <a:latin typeface="Arial"/>
              </a:rPr>
              <a:t>@see</a:t>
            </a:r>
            <a:r>
              <a:rPr b="0" lang="fr-FR" sz="1800" strike="noStrike" u="none">
                <a:solidFill>
                  <a:schemeClr val="dk1"/>
                </a:solidFill>
                <a:uFillTx/>
                <a:latin typeface="Arial"/>
              </a:rPr>
              <a:t> : permet de faire une référence à une autre méthode, classe, etc. </a:t>
            </a:r>
            <a:br>
              <a:rPr sz="1800"/>
            </a:br>
            <a:r>
              <a:rPr b="1" lang="fr-FR" sz="1800" strike="noStrike" u="none">
                <a:solidFill>
                  <a:schemeClr val="dk1"/>
                </a:solidFill>
                <a:uFillTx/>
                <a:latin typeface="Arial"/>
              </a:rPr>
              <a:t>@deprecated</a:t>
            </a:r>
            <a:r>
              <a:rPr b="0" lang="fr-FR" sz="1800" strike="noStrike" u="none">
                <a:solidFill>
                  <a:schemeClr val="dk1"/>
                </a:solidFill>
                <a:uFillTx/>
                <a:latin typeface="Arial"/>
              </a:rPr>
              <a:t> : indique qu'une méthode est dépréciée. À combiner avec see pour préciser celle à utiliser</a:t>
            </a:r>
            <a:endParaRPr b="0" lang="fr-FR" sz="1800" strike="noStrike" u="none">
              <a:solidFill>
                <a:schemeClr val="dk1"/>
              </a:solidFill>
              <a:uFillTx/>
              <a:latin typeface="Arial"/>
            </a:endParaRPr>
          </a:p>
          <a:p>
            <a:pPr indent="0" defTabSz="914400">
              <a:lnSpc>
                <a:spcPct val="100000"/>
              </a:lnSpc>
              <a:spcBef>
                <a:spcPts val="601"/>
              </a:spcBef>
              <a:spcAft>
                <a:spcPts val="601"/>
              </a:spcAft>
              <a:buNone/>
            </a:pP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pPr>
            <a:r>
              <a:rPr b="0" lang="fr-FR" sz="1800" strike="noStrike" u="none">
                <a:solidFill>
                  <a:schemeClr val="dk1"/>
                </a:solidFill>
                <a:uFillTx/>
                <a:latin typeface="Arial"/>
              </a:rPr>
              <a:t>Voir le </a:t>
            </a:r>
            <a:r>
              <a:rPr b="0" lang="fr-FR" sz="1800" strike="noStrike" u="sng">
                <a:solidFill>
                  <a:schemeClr val="dk1"/>
                </a:solidFill>
                <a:uFillTx/>
                <a:latin typeface="Arial"/>
                <a:hlinkClick r:id="rId1"/>
              </a:rPr>
              <a:t>JDK lui même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pPr>
            <a:r>
              <a:rPr b="0" lang="fr-FR" sz="1800" strike="noStrike" u="none">
                <a:solidFill>
                  <a:schemeClr val="dk1"/>
                </a:solidFill>
                <a:uFillTx/>
                <a:latin typeface="Arial"/>
              </a:rPr>
              <a:t>/** puis entrée au niveau classe, attribut ou méthode</a:t>
            </a:r>
            <a:endParaRPr b="0" lang="fr-FR" sz="1800" strike="noStrike" u="none">
              <a:solidFill>
                <a:schemeClr val="dk1"/>
              </a:solidFill>
              <a:uFillTx/>
              <a:latin typeface="Arial"/>
            </a:endParaRPr>
          </a:p>
        </p:txBody>
      </p:sp>
      <p:sp>
        <p:nvSpPr>
          <p:cNvPr id="985" name="PlaceHolder 3"/>
          <p:cNvSpPr>
            <a:spLocks noGrp="1"/>
          </p:cNvSpPr>
          <p:nvPr>
            <p:ph type="sldNum" idx="36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AA26B8B-E554-46E1-95ED-FD60883FDCE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86" name="PlaceHolder 4"/>
          <p:cNvSpPr>
            <a:spLocks noGrp="1"/>
          </p:cNvSpPr>
          <p:nvPr>
            <p:ph type="ftr" idx="36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8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12 erreurs »</a:t>
            </a:r>
            <a:endParaRPr b="0" lang="fr-FR" sz="2550" strike="noStrike" u="none">
              <a:solidFill>
                <a:schemeClr val="dk1"/>
              </a:solidFill>
              <a:uFillTx/>
              <a:latin typeface="Arial"/>
            </a:endParaRPr>
          </a:p>
        </p:txBody>
      </p:sp>
      <p:sp>
        <p:nvSpPr>
          <p:cNvPr id="988" name="PlaceHolder 2"/>
          <p:cNvSpPr>
            <a:spLocks noGrp="1"/>
          </p:cNvSpPr>
          <p:nvPr>
            <p:ph/>
          </p:nvPr>
        </p:nvSpPr>
        <p:spPr>
          <a:xfrm>
            <a:off x="656280" y="1275480"/>
            <a:ext cx="7485480" cy="799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Trouver les douze « erreurs » (non respects de règles) dans le code livré</a:t>
            </a:r>
            <a:endParaRPr b="0" lang="fr-FR" sz="1800" strike="noStrike" u="none">
              <a:solidFill>
                <a:schemeClr val="dk1"/>
              </a:solidFill>
              <a:uFillTx/>
              <a:latin typeface="Arial"/>
            </a:endParaRPr>
          </a:p>
        </p:txBody>
      </p:sp>
      <p:sp>
        <p:nvSpPr>
          <p:cNvPr id="989" name="PlaceHolder 3"/>
          <p:cNvSpPr>
            <a:spLocks noGrp="1"/>
          </p:cNvSpPr>
          <p:nvPr>
            <p:ph type="sldNum" idx="36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E305A57-5B2E-453A-AD8C-EF92DECE304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90" name="PlaceHolder 4"/>
          <p:cNvSpPr>
            <a:spLocks noGrp="1"/>
          </p:cNvSpPr>
          <p:nvPr>
            <p:ph type="ftr" idx="36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91"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992" name="Sous-titre 9"/>
          <p:cNvSpPr/>
          <p:nvPr/>
        </p:nvSpPr>
        <p:spPr>
          <a:xfrm>
            <a:off x="-228600" y="1491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993" name="PlaceHolder 2"/>
          <p:cNvSpPr>
            <a:spLocks noGrp="1"/>
          </p:cNvSpPr>
          <p:nvPr>
            <p:ph type="sldNum" idx="36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621C136-68ED-468C-B049-EA2A8257BD5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94" name="PlaceHolder 3"/>
          <p:cNvSpPr>
            <a:spLocks noGrp="1"/>
          </p:cNvSpPr>
          <p:nvPr>
            <p:ph type="ftr" idx="37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995" name="ZoneTexte 6"/>
          <p:cNvSpPr/>
          <p:nvPr/>
        </p:nvSpPr>
        <p:spPr>
          <a:xfrm>
            <a:off x="2994480" y="1419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Outils pour la Qualimétrie logicielle</a:t>
            </a:r>
            <a:endParaRPr b="0" lang="fr-FR" sz="1800" strike="noStrike" u="none">
              <a:solidFill>
                <a:srgbClr val="000000"/>
              </a:solidFill>
              <a:uFillTx/>
              <a:latin typeface="Arial"/>
            </a:endParaRPr>
          </a:p>
        </p:txBody>
      </p:sp>
      <p:sp>
        <p:nvSpPr>
          <p:cNvPr id="996"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997"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PMD</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Checkstyle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SONAR</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9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Introduction</a:t>
            </a:r>
            <a:endParaRPr b="0" lang="fr-FR" sz="2550" strike="noStrike" u="none">
              <a:solidFill>
                <a:schemeClr val="dk1"/>
              </a:solidFill>
              <a:uFillTx/>
              <a:latin typeface="Arial"/>
            </a:endParaRPr>
          </a:p>
        </p:txBody>
      </p:sp>
      <p:sp>
        <p:nvSpPr>
          <p:cNvPr id="999" name="PlaceHolder 2"/>
          <p:cNvSpPr>
            <a:spLocks noGrp="1"/>
          </p:cNvSpPr>
          <p:nvPr>
            <p:ph/>
          </p:nvPr>
        </p:nvSpPr>
        <p:spPr>
          <a:xfrm>
            <a:off x="323640" y="771480"/>
            <a:ext cx="6768360" cy="388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Analyse d’un logiciel : quantitative et qualitative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Revue de code </a:t>
            </a:r>
            <a:r>
              <a:rPr b="0" lang="fr-FR" sz="1800" strike="noStrike" u="none">
                <a:solidFill>
                  <a:schemeClr val="dk1"/>
                </a:solidFill>
                <a:uFillTx/>
                <a:latin typeface="Wingdings"/>
              </a:rPr>
              <a:t></a:t>
            </a:r>
            <a:r>
              <a:rPr b="0" lang="fr-FR" sz="1800" strike="noStrike" u="none">
                <a:solidFill>
                  <a:schemeClr val="dk1"/>
                </a:solidFill>
                <a:uFillTx/>
                <a:latin typeface="Arial"/>
              </a:rPr>
              <a:t> couteux</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 nombreux outils</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autonomes</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Intégrés à Eclipse</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Sur une PIC</a:t>
            </a:r>
            <a:endParaRPr b="0" lang="fr-FR" sz="17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7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PMD, checkstyle, findbug</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Et sonar qui donne une vue complète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Beaucoup s’appuient sur MAVEN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Il faut qu’ils soient partagés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00" name="PlaceHolder 3"/>
          <p:cNvSpPr>
            <a:spLocks noGrp="1"/>
          </p:cNvSpPr>
          <p:nvPr>
            <p:ph type="sldNum" idx="37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D71E265-4000-4996-AD4C-B62EB954D21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01" name="PlaceHolder 4"/>
          <p:cNvSpPr>
            <a:spLocks noGrp="1"/>
          </p:cNvSpPr>
          <p:nvPr>
            <p:ph type="ftr" idx="37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0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03" name="PlaceHolder 2"/>
          <p:cNvSpPr>
            <a:spLocks noGrp="1"/>
          </p:cNvSpPr>
          <p:nvPr>
            <p:ph/>
          </p:nvPr>
        </p:nvSpPr>
        <p:spPr>
          <a:xfrm>
            <a:off x="395640" y="787680"/>
            <a:ext cx="5829120" cy="35679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Outils  d’analyse statique de code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Code suspect,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 non respect de certaines bonnes pratiques,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 certaines conventions</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PMD est un outil d’analyse statique de code</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04" name="PlaceHolder 3"/>
          <p:cNvSpPr>
            <a:spLocks noGrp="1"/>
          </p:cNvSpPr>
          <p:nvPr>
            <p:ph type="sldNum" idx="37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CA851A2-234A-4F9C-82B7-E211340A784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05" name="PlaceHolder 4"/>
          <p:cNvSpPr>
            <a:spLocks noGrp="1"/>
          </p:cNvSpPr>
          <p:nvPr>
            <p:ph type="ftr" idx="37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0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07" name="PlaceHolder 2"/>
          <p:cNvSpPr>
            <a:spLocks noGrp="1"/>
          </p:cNvSpPr>
          <p:nvPr>
            <p:ph/>
          </p:nvPr>
        </p:nvSpPr>
        <p:spPr>
          <a:xfrm>
            <a:off x="395640" y="707400"/>
            <a:ext cx="5829120" cy="34761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PMD détecte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Bugs possibles,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Code mort,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Code non optimal,</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Expressions trop compliquées,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Problèmes de sécurité,</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Problèmes de couplage entre objet/package,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en-US" sz="1800" strike="noStrike" u="none">
                <a:solidFill>
                  <a:schemeClr val="dk1"/>
                </a:solidFill>
                <a:uFillTx/>
                <a:latin typeface="Arial"/>
              </a:rPr>
              <a:t>Blocs try/catch/finally, if/else vides</a:t>
            </a:r>
            <a:endParaRPr b="0" lang="fr-FR" sz="1800" strike="noStrike" u="none">
              <a:solidFill>
                <a:schemeClr val="dk1"/>
              </a:solidFill>
              <a:uFillTx/>
              <a:latin typeface="Arial"/>
            </a:endParaRPr>
          </a:p>
        </p:txBody>
      </p:sp>
      <p:sp>
        <p:nvSpPr>
          <p:cNvPr id="1008" name="PlaceHolder 3"/>
          <p:cNvSpPr>
            <a:spLocks noGrp="1"/>
          </p:cNvSpPr>
          <p:nvPr>
            <p:ph type="sldNum" idx="37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912FDB0-4CE2-44EC-84B9-8A5BE462CB2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09" name="PlaceHolder 4"/>
          <p:cNvSpPr>
            <a:spLocks noGrp="1"/>
          </p:cNvSpPr>
          <p:nvPr>
            <p:ph type="ftr" idx="37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pré requis</a:t>
            </a:r>
            <a:endParaRPr b="0" lang="fr-FR" sz="2550" strike="noStrike" u="none">
              <a:solidFill>
                <a:schemeClr val="dk1"/>
              </a:solidFill>
              <a:uFillTx/>
              <a:latin typeface="Arial"/>
            </a:endParaRPr>
          </a:p>
        </p:txBody>
      </p:sp>
      <p:sp>
        <p:nvSpPr>
          <p:cNvPr id="169" name="PlaceHolder 2"/>
          <p:cNvSpPr>
            <a:spLocks noGrp="1"/>
          </p:cNvSpPr>
          <p:nvPr>
            <p:ph/>
          </p:nvPr>
        </p:nvSpPr>
        <p:spPr>
          <a:xfrm>
            <a:off x="360000" y="915480"/>
            <a:ext cx="8100000" cy="26452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3 étapes</a:t>
            </a:r>
            <a:endParaRPr b="0" lang="fr-FR" sz="2800" strike="noStrike" u="none">
              <a:solidFill>
                <a:schemeClr val="dk1"/>
              </a:solidFill>
              <a:uFillTx/>
              <a:latin typeface="Arial"/>
            </a:endParaRPr>
          </a:p>
          <a:p>
            <a:pPr lvl="1" marL="536400" indent="-355680" defTabSz="914400">
              <a:lnSpc>
                <a:spcPct val="100000"/>
              </a:lnSpc>
              <a:spcBef>
                <a:spcPts val="601"/>
              </a:spcBef>
              <a:spcAft>
                <a:spcPts val="601"/>
              </a:spcAft>
              <a:buClr>
                <a:srgbClr val="000000"/>
              </a:buClr>
              <a:buFont typeface="Arial"/>
              <a:buChar char="•"/>
              <a:tabLst>
                <a:tab algn="l" pos="0"/>
              </a:tabLst>
            </a:pPr>
            <a:r>
              <a:rPr b="1" lang="fr-FR" sz="2000" strike="noStrike" u="none">
                <a:solidFill>
                  <a:schemeClr val="dk1"/>
                </a:solidFill>
                <a:uFillTx/>
                <a:latin typeface="Arial"/>
              </a:rPr>
              <a:t>Avant</a:t>
            </a:r>
            <a:r>
              <a:rPr b="0" lang="fr-FR" sz="2000" strike="noStrike" u="none">
                <a:solidFill>
                  <a:schemeClr val="dk1"/>
                </a:solidFill>
                <a:uFillTx/>
                <a:latin typeface="Arial"/>
              </a:rPr>
              <a:t> toute intervention on vérifie </a:t>
            </a:r>
            <a:r>
              <a:rPr b="1" lang="fr-FR" sz="2000" strike="noStrike" u="none">
                <a:solidFill>
                  <a:schemeClr val="dk1"/>
                </a:solidFill>
                <a:uFillTx/>
                <a:latin typeface="Arial"/>
              </a:rPr>
              <a:t>que les tests passent</a:t>
            </a:r>
            <a:endParaRPr b="0" lang="fr-FR" sz="2000" strike="noStrike" u="none">
              <a:solidFill>
                <a:schemeClr val="dk1"/>
              </a:solidFill>
              <a:uFillTx/>
              <a:latin typeface="Arial"/>
            </a:endParaRPr>
          </a:p>
          <a:p>
            <a:pPr lvl="1" marL="536400" indent="-35568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on fait notre </a:t>
            </a:r>
            <a:r>
              <a:rPr b="1" lang="fr-FR" sz="2000" strike="noStrike" u="none">
                <a:solidFill>
                  <a:schemeClr val="dk1"/>
                </a:solidFill>
                <a:uFillTx/>
                <a:latin typeface="Arial"/>
              </a:rPr>
              <a:t>intervention</a:t>
            </a:r>
            <a:r>
              <a:rPr b="0" lang="fr-FR" sz="2000" strike="noStrike" u="none">
                <a:solidFill>
                  <a:schemeClr val="dk1"/>
                </a:solidFill>
                <a:uFillTx/>
                <a:latin typeface="Arial"/>
              </a:rPr>
              <a:t> sur le code </a:t>
            </a:r>
            <a:endParaRPr b="0" lang="fr-FR" sz="2000" strike="noStrike" u="none">
              <a:solidFill>
                <a:schemeClr val="dk1"/>
              </a:solidFill>
              <a:uFillTx/>
              <a:latin typeface="Arial"/>
            </a:endParaRPr>
          </a:p>
          <a:p>
            <a:pPr lvl="1" marL="536400" indent="-35568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on ré exécute les tests</a:t>
            </a:r>
            <a:endParaRPr b="0" lang="fr-FR" sz="2000" strike="noStrike" u="none">
              <a:solidFill>
                <a:schemeClr val="dk1"/>
              </a:solidFill>
              <a:uFillTx/>
              <a:latin typeface="Arial"/>
            </a:endParaRPr>
          </a:p>
          <a:p>
            <a:pPr lvl="2" marL="896760" indent="-353880" defTabSz="914400">
              <a:lnSpc>
                <a:spcPct val="100000"/>
              </a:lnSpc>
              <a:spcBef>
                <a:spcPts val="99"/>
              </a:spcBef>
              <a:spcAft>
                <a:spcPts val="99"/>
              </a:spcAft>
              <a:buClr>
                <a:srgbClr val="000000"/>
              </a:buClr>
              <a:buFont typeface="Wingdings" charset="2"/>
              <a:buChar char=""/>
              <a:tabLst>
                <a:tab algn="l" pos="0"/>
              </a:tabLst>
            </a:pPr>
            <a:r>
              <a:rPr b="0" lang="fr-FR" sz="1700" strike="noStrike" u="none">
                <a:solidFill>
                  <a:schemeClr val="dk1"/>
                </a:solidFill>
                <a:uFillTx/>
                <a:latin typeface="Arial"/>
              </a:rPr>
              <a:t>Si ok on valide les interventions</a:t>
            </a:r>
            <a:endParaRPr b="0" lang="fr-FR" sz="1700" strike="noStrike" u="none">
              <a:solidFill>
                <a:schemeClr val="dk1"/>
              </a:solidFill>
              <a:uFillTx/>
              <a:latin typeface="Arial"/>
            </a:endParaRPr>
          </a:p>
          <a:p>
            <a:pPr lvl="2" marL="896760" indent="-353880" defTabSz="914400">
              <a:lnSpc>
                <a:spcPct val="100000"/>
              </a:lnSpc>
              <a:spcBef>
                <a:spcPts val="99"/>
              </a:spcBef>
              <a:spcAft>
                <a:spcPts val="99"/>
              </a:spcAft>
              <a:buClr>
                <a:srgbClr val="000000"/>
              </a:buClr>
              <a:buFont typeface="Wingdings" charset="2"/>
              <a:buChar char=""/>
              <a:tabLst>
                <a:tab algn="l" pos="0"/>
              </a:tabLst>
            </a:pPr>
            <a:r>
              <a:rPr b="0" lang="fr-FR" sz="1700" strike="noStrike" u="none">
                <a:solidFill>
                  <a:schemeClr val="dk1"/>
                </a:solidFill>
                <a:uFillTx/>
                <a:latin typeface="Arial"/>
              </a:rPr>
              <a:t>Si pas ok on recherche les raisons</a:t>
            </a:r>
            <a:endParaRPr b="0" lang="fr-FR" sz="1700" strike="noStrike" u="none">
              <a:solidFill>
                <a:schemeClr val="dk1"/>
              </a:solidFill>
              <a:uFillTx/>
              <a:latin typeface="Arial"/>
            </a:endParaRPr>
          </a:p>
        </p:txBody>
      </p:sp>
      <p:sp>
        <p:nvSpPr>
          <p:cNvPr id="170" name="PlaceHolder 3"/>
          <p:cNvSpPr>
            <a:spLocks noGrp="1"/>
          </p:cNvSpPr>
          <p:nvPr>
            <p:ph type="sldNum" idx="5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BEB7A70-4A35-4103-8421-92DB24819DD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71" name="PlaceHolder 4"/>
          <p:cNvSpPr>
            <a:spLocks noGrp="1"/>
          </p:cNvSpPr>
          <p:nvPr>
            <p:ph type="ftr" idx="5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1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11" name="PlaceHolder 2"/>
          <p:cNvSpPr>
            <a:spLocks noGrp="1"/>
          </p:cNvSpPr>
          <p:nvPr>
            <p:ph/>
          </p:nvPr>
        </p:nvSpPr>
        <p:spPr>
          <a:xfrm>
            <a:off x="395640" y="771480"/>
            <a:ext cx="5829120" cy="34668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PMD détecte également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Variables locales, paramètres et méthodes privées jamais utilisées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mauvaises utilisation de String/StringBuffer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Méthodes avec complexité cyclomatique trop grande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Code dupliqué</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12" name="PlaceHolder 3"/>
          <p:cNvSpPr>
            <a:spLocks noGrp="1"/>
          </p:cNvSpPr>
          <p:nvPr>
            <p:ph type="sldNum" idx="37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BD232E6-FD62-4E94-9282-FA511C7B567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13" name="PlaceHolder 4"/>
          <p:cNvSpPr>
            <a:spLocks noGrp="1"/>
          </p:cNvSpPr>
          <p:nvPr>
            <p:ph type="ftr" idx="37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1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15" name="PlaceHolder 2"/>
          <p:cNvSpPr>
            <a:spLocks noGrp="1"/>
          </p:cNvSpPr>
          <p:nvPr>
            <p:ph/>
          </p:nvPr>
        </p:nvSpPr>
        <p:spPr>
          <a:xfrm>
            <a:off x="1871640" y="789480"/>
            <a:ext cx="5829120" cy="8103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050" strike="noStrike" u="none">
                <a:solidFill>
                  <a:schemeClr val="dk1"/>
                </a:solidFill>
                <a:uFillTx/>
                <a:latin typeface="Arial"/>
              </a:rPr>
              <a:t>PMD s’installe comme tout plugin d’Eclipse</a:t>
            </a:r>
            <a:endParaRPr b="0" lang="fr-FR" sz="105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95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950" strike="noStrike" u="none">
              <a:solidFill>
                <a:schemeClr val="dk1"/>
              </a:solidFill>
              <a:uFillTx/>
              <a:latin typeface="Arial"/>
            </a:endParaRPr>
          </a:p>
          <a:p>
            <a:pPr indent="0" defTabSz="914400">
              <a:lnSpc>
                <a:spcPct val="100000"/>
              </a:lnSpc>
              <a:spcAft>
                <a:spcPts val="499"/>
              </a:spcAft>
              <a:buNone/>
              <a:tabLst>
                <a:tab algn="l" pos="0"/>
              </a:tabLst>
            </a:pPr>
            <a:endParaRPr b="0" lang="fr-FR" sz="1050" strike="noStrike" u="none">
              <a:solidFill>
                <a:schemeClr val="dk1"/>
              </a:solidFill>
              <a:uFillTx/>
              <a:latin typeface="Arial"/>
            </a:endParaRPr>
          </a:p>
        </p:txBody>
      </p:sp>
      <p:pic>
        <p:nvPicPr>
          <p:cNvPr id="1016" name="Picture 2" descr=""/>
          <p:cNvPicPr/>
          <p:nvPr/>
        </p:nvPicPr>
        <p:blipFill>
          <a:blip r:embed="rId1"/>
          <a:stretch/>
        </p:blipFill>
        <p:spPr>
          <a:xfrm>
            <a:off x="3276000" y="1059480"/>
            <a:ext cx="3763080" cy="3671640"/>
          </a:xfrm>
          <a:prstGeom prst="rect">
            <a:avLst/>
          </a:prstGeom>
          <a:noFill/>
          <a:ln w="0">
            <a:noFill/>
          </a:ln>
        </p:spPr>
      </p:pic>
      <p:sp>
        <p:nvSpPr>
          <p:cNvPr id="1017" name="PlaceHolder 3"/>
          <p:cNvSpPr>
            <a:spLocks noGrp="1"/>
          </p:cNvSpPr>
          <p:nvPr>
            <p:ph type="sldNum" idx="37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6CC0C4E-FBEF-40AA-8484-2130888AC9A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18" name="PlaceHolder 4"/>
          <p:cNvSpPr>
            <a:spLocks noGrp="1"/>
          </p:cNvSpPr>
          <p:nvPr>
            <p:ph type="ftr" idx="38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1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20" name="PlaceHolder 2"/>
          <p:cNvSpPr>
            <a:spLocks noGrp="1"/>
          </p:cNvSpPr>
          <p:nvPr>
            <p:ph/>
          </p:nvPr>
        </p:nvSpPr>
        <p:spPr>
          <a:xfrm>
            <a:off x="323640" y="713160"/>
            <a:ext cx="5829120" cy="34383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Le clic droit quand positionné sur </a:t>
            </a:r>
            <a:r>
              <a:rPr b="1" lang="fr-FR" sz="1800" strike="noStrike" u="none">
                <a:solidFill>
                  <a:schemeClr val="dk1"/>
                </a:solidFill>
                <a:uFillTx/>
                <a:latin typeface="Arial"/>
              </a:rPr>
              <a:t>une classe ou un package</a:t>
            </a:r>
            <a:r>
              <a:rPr b="0" lang="fr-FR" sz="1800" strike="noStrike" u="none">
                <a:solidFill>
                  <a:schemeClr val="dk1"/>
                </a:solidFill>
                <a:uFillTx/>
                <a:latin typeface="Arial"/>
              </a:rPr>
              <a:t> -&gt;un menu PMD</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Préférences d’Eclipse : les règles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Par famille (Basic rules, braces rules,..)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peut consulter, modifier, chnager la criticité</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Au niveau projet (clic droit/propriété), on peut désactiver certaines règles</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21" name="PlaceHolder 3"/>
          <p:cNvSpPr>
            <a:spLocks noGrp="1"/>
          </p:cNvSpPr>
          <p:nvPr>
            <p:ph type="sldNum" idx="38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7791BBD-7B9E-42B3-AA11-F67A31A2071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22" name="PlaceHolder 4"/>
          <p:cNvSpPr>
            <a:spLocks noGrp="1"/>
          </p:cNvSpPr>
          <p:nvPr>
            <p:ph type="ftr" idx="38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2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24" name="PlaceHolder 2"/>
          <p:cNvSpPr>
            <a:spLocks noGrp="1"/>
          </p:cNvSpPr>
          <p:nvPr>
            <p:ph/>
          </p:nvPr>
        </p:nvSpPr>
        <p:spPr>
          <a:xfrm>
            <a:off x="323640" y="707400"/>
            <a:ext cx="7848360" cy="3815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Comment s’en sert on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Vérifier le code avec PMD</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Une classe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package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projet</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Inspection du résultat : 4 possibilités</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Dans le code source </a:t>
            </a:r>
            <a:r>
              <a:rPr b="0" lang="fr-FR" sz="1700" strike="noStrike" u="none">
                <a:solidFill>
                  <a:schemeClr val="dk1"/>
                </a:solidFill>
                <a:uFillTx/>
                <a:latin typeface="Wingdings"/>
              </a:rPr>
              <a:t></a:t>
            </a:r>
            <a:r>
              <a:rPr b="0" lang="fr-FR" sz="1700" strike="noStrike" u="none">
                <a:solidFill>
                  <a:schemeClr val="dk1"/>
                </a:solidFill>
                <a:uFillTx/>
                <a:latin typeface="Arial"/>
              </a:rPr>
              <a:t> le type d’erreur</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Fenêtre PMD </a:t>
            </a:r>
            <a:r>
              <a:rPr b="0" lang="fr-FR" sz="1700" strike="noStrike" u="none">
                <a:solidFill>
                  <a:schemeClr val="dk1"/>
                </a:solidFill>
                <a:uFillTx/>
                <a:latin typeface="Wingdings"/>
              </a:rPr>
              <a:t></a:t>
            </a:r>
            <a:r>
              <a:rPr b="0" lang="fr-FR" sz="1700" strike="noStrike" u="none">
                <a:solidFill>
                  <a:schemeClr val="dk1"/>
                </a:solidFill>
                <a:uFillTx/>
                <a:latin typeface="Arial"/>
              </a:rPr>
              <a:t> tous les cas repérés</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Vue synthèse des alertes </a:t>
            </a:r>
            <a:r>
              <a:rPr b="0" lang="fr-FR" sz="1700" strike="noStrike" u="none">
                <a:solidFill>
                  <a:schemeClr val="dk1"/>
                </a:solidFill>
                <a:uFillTx/>
                <a:latin typeface="Wingdings"/>
              </a:rPr>
              <a:t></a:t>
            </a:r>
            <a:r>
              <a:rPr b="0" lang="fr-FR" sz="1700" strike="noStrike" u="none">
                <a:solidFill>
                  <a:schemeClr val="dk1"/>
                </a:solidFill>
                <a:uFillTx/>
                <a:latin typeface="Arial"/>
              </a:rPr>
              <a:t> le nombre  d’alertes</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Génération des rapports (moins pratique </a:t>
            </a:r>
            <a:r>
              <a:rPr b="0" lang="fr-FR" sz="1700" strike="noStrike" u="none">
                <a:solidFill>
                  <a:schemeClr val="dk1"/>
                </a:solidFill>
                <a:uFillTx/>
                <a:latin typeface="Wingdings"/>
              </a:rPr>
              <a:t></a:t>
            </a:r>
            <a:r>
              <a:rPr b="0" lang="fr-FR" sz="1700" strike="noStrike" u="none">
                <a:solidFill>
                  <a:schemeClr val="dk1"/>
                </a:solidFill>
                <a:uFillTx/>
                <a:latin typeface="Arial"/>
              </a:rPr>
              <a:t> pour chef de projet)</a:t>
            </a:r>
            <a:endParaRPr b="0" lang="fr-FR" sz="17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25" name="PlaceHolder 3"/>
          <p:cNvSpPr>
            <a:spLocks noGrp="1"/>
          </p:cNvSpPr>
          <p:nvPr>
            <p:ph type="sldNum" idx="38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0548887-2204-4BFE-A6FD-E9CD66BF4B7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26" name="PlaceHolder 4"/>
          <p:cNvSpPr>
            <a:spLocks noGrp="1"/>
          </p:cNvSpPr>
          <p:nvPr>
            <p:ph type="ftr" idx="38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2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PMD</a:t>
            </a:r>
            <a:endParaRPr b="0" lang="fr-FR" sz="2550" strike="noStrike" u="none">
              <a:solidFill>
                <a:schemeClr val="dk1"/>
              </a:solidFill>
              <a:uFillTx/>
              <a:latin typeface="Arial"/>
            </a:endParaRPr>
          </a:p>
        </p:txBody>
      </p:sp>
      <p:sp>
        <p:nvSpPr>
          <p:cNvPr id="1028" name="PlaceHolder 2"/>
          <p:cNvSpPr>
            <a:spLocks noGrp="1"/>
          </p:cNvSpPr>
          <p:nvPr>
            <p:ph/>
          </p:nvPr>
        </p:nvSpPr>
        <p:spPr>
          <a:xfrm>
            <a:off x="395640" y="843480"/>
            <a:ext cx="5829120" cy="2959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Cas particulier de la </a:t>
            </a:r>
            <a:r>
              <a:rPr b="1" lang="fr-FR" sz="1800" strike="noStrike" u="none">
                <a:solidFill>
                  <a:schemeClr val="dk1"/>
                </a:solidFill>
                <a:uFillTx/>
                <a:latin typeface="Arial"/>
              </a:rPr>
              <a:t>duplication</a:t>
            </a:r>
            <a:r>
              <a:rPr b="0" lang="fr-FR" sz="1800" strike="noStrike" u="none">
                <a:solidFill>
                  <a:schemeClr val="dk1"/>
                </a:solidFill>
                <a:uFillTx/>
                <a:latin typeface="Arial"/>
              </a:rPr>
              <a:t> de code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Au niveau projet seulement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repérer les copier coller suspects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seront indiqués dans la vue CPD, pour chaque anomalie</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Fichiers concerné</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numéros de ligne concernés</a:t>
            </a:r>
            <a:endParaRPr b="0" lang="fr-FR" sz="1800" strike="noStrike" u="none">
              <a:solidFill>
                <a:schemeClr val="dk1"/>
              </a:solidFill>
              <a:uFillTx/>
              <a:latin typeface="Arial"/>
            </a:endParaRPr>
          </a:p>
        </p:txBody>
      </p:sp>
      <p:sp>
        <p:nvSpPr>
          <p:cNvPr id="1029" name="PlaceHolder 3"/>
          <p:cNvSpPr>
            <a:spLocks noGrp="1"/>
          </p:cNvSpPr>
          <p:nvPr>
            <p:ph type="sldNum" idx="38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AD466B9-A255-4982-B98B-DA8D79A16E2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30" name="PlaceHolder 4"/>
          <p:cNvSpPr>
            <a:spLocks noGrp="1"/>
          </p:cNvSpPr>
          <p:nvPr>
            <p:ph type="ftr" idx="38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PMD »</a:t>
            </a:r>
            <a:endParaRPr b="0" lang="fr-FR" sz="2550" strike="noStrike" u="none">
              <a:solidFill>
                <a:schemeClr val="dk1"/>
              </a:solidFill>
              <a:uFillTx/>
              <a:latin typeface="Arial"/>
            </a:endParaRPr>
          </a:p>
        </p:txBody>
      </p:sp>
      <p:sp>
        <p:nvSpPr>
          <p:cNvPr id="1032" name="PlaceHolder 2"/>
          <p:cNvSpPr>
            <a:spLocks noGrp="1"/>
          </p:cNvSpPr>
          <p:nvPr>
            <p:ph type="sldNum" idx="38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4DCA428-3957-40DF-B818-503E66A8A77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33" name="PlaceHolder 3"/>
          <p:cNvSpPr>
            <a:spLocks noGrp="1"/>
          </p:cNvSpPr>
          <p:nvPr>
            <p:ph type="ftr" idx="38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Checkstyle</a:t>
            </a:r>
            <a:endParaRPr b="0" lang="fr-FR" sz="2550" strike="noStrike" u="none">
              <a:solidFill>
                <a:schemeClr val="dk1"/>
              </a:solidFill>
              <a:uFillTx/>
              <a:latin typeface="Arial"/>
            </a:endParaRPr>
          </a:p>
        </p:txBody>
      </p:sp>
      <p:sp>
        <p:nvSpPr>
          <p:cNvPr id="1035" name="PlaceHolder 2"/>
          <p:cNvSpPr>
            <a:spLocks noGrp="1"/>
          </p:cNvSpPr>
          <p:nvPr>
            <p:ph/>
          </p:nvPr>
        </p:nvSpPr>
        <p:spPr>
          <a:xfrm>
            <a:off x="395640" y="742680"/>
            <a:ext cx="5829120" cy="3670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Outil open source, contrôles sur le respect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Des règles de codifications,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Des conventions de codage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Et quelques métriques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S’installe comme tout plugin d’Eclipse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Configuration xml </a:t>
            </a:r>
            <a:r>
              <a:rPr b="0" lang="fr-FR" sz="1800" strike="noStrike" u="none">
                <a:solidFill>
                  <a:schemeClr val="dk1"/>
                </a:solidFill>
                <a:uFillTx/>
                <a:latin typeface="Wingdings"/>
              </a:rPr>
              <a:t></a:t>
            </a:r>
            <a:r>
              <a:rPr b="0" lang="fr-FR" sz="1800" strike="noStrike" u="none">
                <a:solidFill>
                  <a:schemeClr val="dk1"/>
                </a:solidFill>
                <a:uFillTx/>
                <a:latin typeface="Arial"/>
              </a:rPr>
              <a:t> sun_checks.xml par exemple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Voir préférences d’Eclipse</a:t>
            </a:r>
            <a:endParaRPr b="0" lang="fr-FR" sz="1800" strike="noStrike" u="none">
              <a:solidFill>
                <a:schemeClr val="dk1"/>
              </a:solidFill>
              <a:uFillTx/>
              <a:latin typeface="Arial"/>
            </a:endParaRPr>
          </a:p>
        </p:txBody>
      </p:sp>
      <p:sp>
        <p:nvSpPr>
          <p:cNvPr id="1036" name="PlaceHolder 3"/>
          <p:cNvSpPr>
            <a:spLocks noGrp="1"/>
          </p:cNvSpPr>
          <p:nvPr>
            <p:ph type="sldNum" idx="38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D4649FA-5D25-47DF-86A0-E65C50F19E4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37" name="PlaceHolder 4"/>
          <p:cNvSpPr>
            <a:spLocks noGrp="1"/>
          </p:cNvSpPr>
          <p:nvPr>
            <p:ph type="ftr" idx="39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Checkstyle</a:t>
            </a:r>
            <a:endParaRPr b="0" lang="fr-FR" sz="2550" strike="noStrike" u="none">
              <a:solidFill>
                <a:schemeClr val="dk1"/>
              </a:solidFill>
              <a:uFillTx/>
              <a:latin typeface="Arial"/>
            </a:endParaRPr>
          </a:p>
        </p:txBody>
      </p:sp>
      <p:sp>
        <p:nvSpPr>
          <p:cNvPr id="1039" name="PlaceHolder 2"/>
          <p:cNvSpPr>
            <a:spLocks noGrp="1"/>
          </p:cNvSpPr>
          <p:nvPr>
            <p:ph/>
          </p:nvPr>
        </p:nvSpPr>
        <p:spPr>
          <a:xfrm>
            <a:off x="342360" y="858600"/>
            <a:ext cx="7613640" cy="35128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Environ 130 règles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La longueur maximum d'une ligne,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La présence de Javadoc</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Complexité cyclomatique d'une classe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sng">
                <a:solidFill>
                  <a:schemeClr val="dk1"/>
                </a:solidFill>
                <a:uFillTx/>
                <a:latin typeface="Arial"/>
                <a:hlinkClick r:id="rId1"/>
              </a:rPr>
              <a:t> http://checkstyle.sourceforge.net/availablechecks.html</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Règles ou modules sont présentées par famille dans la liste de gauche et dans celle de droite celles </a:t>
            </a:r>
            <a:r>
              <a:rPr b="1" lang="fr-FR" sz="1800" strike="noStrike" u="none">
                <a:solidFill>
                  <a:schemeClr val="dk1"/>
                </a:solidFill>
                <a:uFillTx/>
                <a:latin typeface="Arial"/>
              </a:rPr>
              <a:t>retenues</a:t>
            </a:r>
            <a:r>
              <a:rPr b="0" lang="fr-FR" sz="1800" strike="noStrike" u="none">
                <a:solidFill>
                  <a:schemeClr val="dk1"/>
                </a:solidFill>
                <a:uFillTx/>
                <a:latin typeface="Arial"/>
              </a:rPr>
              <a:t>  et quand cochées elles </a:t>
            </a:r>
            <a:r>
              <a:rPr b="1" lang="fr-FR" sz="1800" strike="noStrike" u="none">
                <a:solidFill>
                  <a:schemeClr val="dk1"/>
                </a:solidFill>
                <a:uFillTx/>
                <a:latin typeface="Arial"/>
              </a:rPr>
              <a:t>actives</a:t>
            </a:r>
            <a:endParaRPr b="0" lang="fr-FR" sz="1800" strike="noStrike" u="none">
              <a:solidFill>
                <a:schemeClr val="dk1"/>
              </a:solidFill>
              <a:uFillTx/>
              <a:latin typeface="Arial"/>
            </a:endParaRPr>
          </a:p>
        </p:txBody>
      </p:sp>
      <p:sp>
        <p:nvSpPr>
          <p:cNvPr id="1040" name="PlaceHolder 3"/>
          <p:cNvSpPr>
            <a:spLocks noGrp="1"/>
          </p:cNvSpPr>
          <p:nvPr>
            <p:ph type="sldNum" idx="39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3A89267-89F5-43B6-8E49-31BAFDB4046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41" name="PlaceHolder 4"/>
          <p:cNvSpPr>
            <a:spLocks noGrp="1"/>
          </p:cNvSpPr>
          <p:nvPr>
            <p:ph type="ftr" idx="39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4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Checkstyle</a:t>
            </a:r>
            <a:endParaRPr b="0" lang="fr-FR" sz="2550" strike="noStrike" u="none">
              <a:solidFill>
                <a:schemeClr val="dk1"/>
              </a:solidFill>
              <a:uFillTx/>
              <a:latin typeface="Arial"/>
            </a:endParaRPr>
          </a:p>
        </p:txBody>
      </p:sp>
      <p:sp>
        <p:nvSpPr>
          <p:cNvPr id="1043" name="PlaceHolder 2"/>
          <p:cNvSpPr>
            <a:spLocks noGrp="1"/>
          </p:cNvSpPr>
          <p:nvPr>
            <p:ph/>
          </p:nvPr>
        </p:nvSpPr>
        <p:spPr>
          <a:xfrm>
            <a:off x="395640" y="987480"/>
            <a:ext cx="5829120" cy="2728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none">
                <a:solidFill>
                  <a:schemeClr val="dk1"/>
                </a:solidFill>
                <a:uFillTx/>
                <a:latin typeface="Arial"/>
              </a:rPr>
              <a:t>Au niveau projet Eclipse</a:t>
            </a:r>
            <a:r>
              <a:rPr b="0" lang="fr-FR" sz="1800" strike="noStrike" u="none">
                <a:solidFill>
                  <a:schemeClr val="dk1"/>
                </a:solidFill>
                <a:uFillTx/>
                <a:latin typeface="Arial"/>
              </a:rPr>
              <a:t> (clic droit puis propriété puis rubrique CheckStyle) </a:t>
            </a:r>
            <a:r>
              <a:rPr b="0" lang="fr-FR" sz="1800" strike="noStrike" u="none">
                <a:solidFill>
                  <a:schemeClr val="dk1"/>
                </a:solidFill>
                <a:uFillTx/>
                <a:latin typeface="Wingdings"/>
              </a:rPr>
              <a:t></a:t>
            </a:r>
            <a:r>
              <a:rPr b="0" lang="fr-FR" sz="1800" strike="noStrike" u="none">
                <a:solidFill>
                  <a:schemeClr val="dk1"/>
                </a:solidFill>
                <a:uFillTx/>
                <a:latin typeface="Arial"/>
              </a:rPr>
              <a:t> préciser la configuration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Comment s’en sert on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Check code with CheckStyle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Inspection du résultat : 1 possibilité</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dans le code source </a:t>
            </a:r>
            <a:r>
              <a:rPr b="0" lang="fr-FR" sz="1700" strike="noStrike" u="none">
                <a:solidFill>
                  <a:schemeClr val="dk1"/>
                </a:solidFill>
                <a:uFillTx/>
                <a:latin typeface="Wingdings"/>
              </a:rPr>
              <a:t></a:t>
            </a:r>
            <a:r>
              <a:rPr b="0" lang="fr-FR" sz="1700" strike="noStrike" u="none">
                <a:solidFill>
                  <a:schemeClr val="dk1"/>
                </a:solidFill>
                <a:uFillTx/>
                <a:latin typeface="Arial"/>
              </a:rPr>
              <a:t> le type d’erreur</a:t>
            </a:r>
            <a:endParaRPr b="0" lang="fr-FR" sz="1700" strike="noStrike" u="none">
              <a:solidFill>
                <a:schemeClr val="dk1"/>
              </a:solidFill>
              <a:uFillTx/>
              <a:latin typeface="Arial"/>
            </a:endParaRPr>
          </a:p>
        </p:txBody>
      </p:sp>
      <p:sp>
        <p:nvSpPr>
          <p:cNvPr id="1044" name="PlaceHolder 3"/>
          <p:cNvSpPr>
            <a:spLocks noGrp="1"/>
          </p:cNvSpPr>
          <p:nvPr>
            <p:ph type="sldNum" idx="39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FAC12E0-15ED-4AED-8924-185FADAC216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45" name="PlaceHolder 4"/>
          <p:cNvSpPr>
            <a:spLocks noGrp="1"/>
          </p:cNvSpPr>
          <p:nvPr>
            <p:ph type="ftr" idx="39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4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Checkstyle</a:t>
            </a:r>
            <a:endParaRPr b="0" lang="fr-FR" sz="2550" strike="noStrike" u="none">
              <a:solidFill>
                <a:schemeClr val="dk1"/>
              </a:solidFill>
              <a:uFillTx/>
              <a:latin typeface="Arial"/>
            </a:endParaRPr>
          </a:p>
        </p:txBody>
      </p:sp>
      <p:sp>
        <p:nvSpPr>
          <p:cNvPr id="1047" name="PlaceHolder 2"/>
          <p:cNvSpPr>
            <a:spLocks noGrp="1"/>
          </p:cNvSpPr>
          <p:nvPr>
            <p:ph/>
          </p:nvPr>
        </p:nvSpPr>
        <p:spPr>
          <a:xfrm>
            <a:off x="395640" y="915480"/>
            <a:ext cx="6408000" cy="2949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Le plus simple car 130 règles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config </a:t>
            </a:r>
            <a:r>
              <a:rPr b="1" lang="fr-FR" sz="1800" strike="noStrike" u="none">
                <a:solidFill>
                  <a:schemeClr val="dk1"/>
                </a:solidFill>
                <a:uFillTx/>
                <a:latin typeface="Arial"/>
              </a:rPr>
              <a:t>adhoc minimaliste</a:t>
            </a:r>
            <a:r>
              <a:rPr b="0" lang="fr-FR" sz="1800" strike="noStrike" u="none">
                <a:solidFill>
                  <a:schemeClr val="dk1"/>
                </a:solidFill>
                <a:uFillTx/>
                <a:latin typeface="Arial"/>
              </a:rPr>
              <a:t>, en copiant une config SUN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Puis désactiver les règles (appelées ici modules) qui ne nous intéressent pas (le fait que les paramètres doivent être « final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48" name="PlaceHolder 3"/>
          <p:cNvSpPr>
            <a:spLocks noGrp="1"/>
          </p:cNvSpPr>
          <p:nvPr>
            <p:ph type="sldNum" idx="39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1C0D30E-20A6-4B7F-818E-B0B8DEE2D2E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49" name="PlaceHolder 4"/>
          <p:cNvSpPr>
            <a:spLocks noGrp="1"/>
          </p:cNvSpPr>
          <p:nvPr>
            <p:ph type="ftr" idx="39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pré requis</a:t>
            </a:r>
            <a:endParaRPr b="0" lang="fr-FR" sz="2550" strike="noStrike" u="none">
              <a:solidFill>
                <a:schemeClr val="dk1"/>
              </a:solidFill>
              <a:uFillTx/>
              <a:latin typeface="Arial"/>
            </a:endParaRPr>
          </a:p>
        </p:txBody>
      </p:sp>
      <p:sp>
        <p:nvSpPr>
          <p:cNvPr id="173" name="PlaceHolder 2"/>
          <p:cNvSpPr>
            <a:spLocks noGrp="1"/>
          </p:cNvSpPr>
          <p:nvPr>
            <p:ph/>
          </p:nvPr>
        </p:nvSpPr>
        <p:spPr>
          <a:xfrm>
            <a:off x="360000" y="981360"/>
            <a:ext cx="7308000" cy="26773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JUnit</a:t>
            </a:r>
            <a:endParaRPr b="0" lang="fr-FR" sz="2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C’est une série d’assertions sur l’exécution des méthodes</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Given : plantage du décor</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When : appel de la méthode</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Then : vérification du résultat (assertion)</a:t>
            </a:r>
            <a:endParaRPr b="0" lang="fr-FR" sz="20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2000" strike="noStrike" u="none">
              <a:solidFill>
                <a:schemeClr val="dk1"/>
              </a:solidFill>
              <a:uFillTx/>
              <a:latin typeface="Arial"/>
            </a:endParaRPr>
          </a:p>
        </p:txBody>
      </p:sp>
      <p:sp>
        <p:nvSpPr>
          <p:cNvPr id="174" name="Litebulb"/>
          <p:cNvSpPr/>
          <p:nvPr/>
        </p:nvSpPr>
        <p:spPr>
          <a:xfrm>
            <a:off x="4356360" y="354348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175" name="ZoneTexte 1"/>
          <p:cNvSpPr/>
          <p:nvPr/>
        </p:nvSpPr>
        <p:spPr>
          <a:xfrm>
            <a:off x="3727800" y="4416120"/>
            <a:ext cx="2114280" cy="2952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350" strike="noStrike" u="none">
                <a:solidFill>
                  <a:srgbClr val="005c92"/>
                </a:solidFill>
                <a:uFillTx/>
                <a:latin typeface="Tahoma"/>
              </a:rPr>
              <a:t>demo.junit.PairImpairTest</a:t>
            </a:r>
            <a:endParaRPr b="0" lang="fr-FR" sz="1350" strike="noStrike" u="none">
              <a:solidFill>
                <a:srgbClr val="000000"/>
              </a:solidFill>
              <a:uFillTx/>
              <a:latin typeface="Arial"/>
            </a:endParaRPr>
          </a:p>
        </p:txBody>
      </p:sp>
      <p:sp>
        <p:nvSpPr>
          <p:cNvPr id="176" name="PlaceHolder 3"/>
          <p:cNvSpPr>
            <a:spLocks noGrp="1"/>
          </p:cNvSpPr>
          <p:nvPr>
            <p:ph type="sldNum" idx="5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FD6909E-E897-4853-8A18-BCC78ADC515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77" name="PlaceHolder 4"/>
          <p:cNvSpPr>
            <a:spLocks noGrp="1"/>
          </p:cNvSpPr>
          <p:nvPr>
            <p:ph type="ftr" idx="5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5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51" name="PlaceHolder 2"/>
          <p:cNvSpPr>
            <a:spLocks noGrp="1"/>
          </p:cNvSpPr>
          <p:nvPr>
            <p:ph/>
          </p:nvPr>
        </p:nvSpPr>
        <p:spPr>
          <a:xfrm>
            <a:off x="395640" y="791640"/>
            <a:ext cx="7413480" cy="3363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Un outil open source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Développé par la société suisse </a:t>
            </a:r>
            <a:r>
              <a:rPr b="0" lang="fr-FR" sz="1800" strike="noStrike" u="sng">
                <a:solidFill>
                  <a:schemeClr val="dk1"/>
                </a:solidFill>
                <a:uFillTx/>
                <a:latin typeface="Arial"/>
                <a:hlinkClick r:id="rId1"/>
              </a:rPr>
              <a:t>Hortis</a:t>
            </a:r>
            <a:r>
              <a:rPr b="0" lang="fr-FR" sz="1800" strike="noStrike" u="none">
                <a:solidFill>
                  <a:schemeClr val="dk1"/>
                </a:solidFill>
                <a:uFillTx/>
                <a:latin typeface="Arial"/>
              </a:rPr>
              <a: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Depuis novembre 2008, c'est la société suisse </a:t>
            </a:r>
            <a:r>
              <a:rPr b="0" lang="fr-FR" sz="1800" strike="noStrike" u="sng">
                <a:solidFill>
                  <a:schemeClr val="dk1"/>
                </a:solidFill>
                <a:uFillTx/>
                <a:latin typeface="Arial"/>
                <a:hlinkClick r:id="rId2"/>
              </a:rPr>
              <a:t>SonarSource</a:t>
            </a:r>
            <a:r>
              <a:rPr b="0" lang="fr-FR" sz="1800" strike="noStrike" u="none">
                <a:solidFill>
                  <a:schemeClr val="dk1"/>
                </a:solidFill>
                <a:uFillTx/>
                <a:latin typeface="Arial"/>
              </a:rPr>
              <a: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Centralise toute une gamme de règles qui mesurent la qualité du code des applications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Outil de reporting sur la qualité logicielle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Marianne"/>
              </a:rPr>
              <a:t>É</a:t>
            </a:r>
            <a:r>
              <a:rPr b="0" lang="fr-FR" sz="1800" strike="noStrike" u="none">
                <a:solidFill>
                  <a:schemeClr val="dk1"/>
                </a:solidFill>
                <a:uFillTx/>
                <a:latin typeface="Arial"/>
              </a:rPr>
              <a:t>valuer la qualité du code, et en connaître l'</a:t>
            </a:r>
            <a:r>
              <a:rPr b="1" lang="fr-FR" sz="1800" strike="noStrike" u="none">
                <a:solidFill>
                  <a:schemeClr val="dk1"/>
                </a:solidFill>
                <a:uFillTx/>
                <a:latin typeface="Arial"/>
              </a:rPr>
              <a:t>évolution</a:t>
            </a:r>
            <a:r>
              <a:rPr b="0" lang="fr-FR" sz="1800" strike="noStrike" u="none">
                <a:solidFill>
                  <a:schemeClr val="dk1"/>
                </a:solidFill>
                <a:uFillTx/>
                <a:latin typeface="Arial"/>
              </a:rPr>
              <a:t> au cours du développement.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052" name="PlaceHolder 3"/>
          <p:cNvSpPr>
            <a:spLocks noGrp="1"/>
          </p:cNvSpPr>
          <p:nvPr>
            <p:ph type="sldNum" idx="39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4A858D9-D07D-4D51-9C0F-88864F949C4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53" name="PlaceHolder 4"/>
          <p:cNvSpPr>
            <a:spLocks noGrp="1"/>
          </p:cNvSpPr>
          <p:nvPr>
            <p:ph type="ftr" idx="39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5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55" name="PlaceHolder 2"/>
          <p:cNvSpPr>
            <a:spLocks noGrp="1"/>
          </p:cNvSpPr>
          <p:nvPr>
            <p:ph/>
          </p:nvPr>
        </p:nvSpPr>
        <p:spPr>
          <a:xfrm>
            <a:off x="395640" y="791640"/>
            <a:ext cx="8136720" cy="3507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Sonar est composé de plusieurs couches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exécuteur (basé sur Maven 2 et 3, Ant ou un exécuteur Java) -&gt; outils d'analyse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Une base de données, qui stocke et historise les informations sur les projets surveillés par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serveur web qui permet la navigation et la consultation des analyses réalisées sur les projets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Marianne"/>
              </a:rPr>
              <a:t>É</a:t>
            </a:r>
            <a:r>
              <a:rPr b="0" lang="fr-FR" sz="1800" strike="noStrike" u="none">
                <a:solidFill>
                  <a:schemeClr val="dk1"/>
                </a:solidFill>
                <a:uFillTx/>
                <a:latin typeface="Arial"/>
              </a:rPr>
              <a:t>ventuellement un plugin pour Eclipse</a:t>
            </a:r>
            <a:endParaRPr b="0" lang="fr-FR" sz="1800" strike="noStrike" u="none">
              <a:solidFill>
                <a:schemeClr val="dk1"/>
              </a:solidFill>
              <a:uFillTx/>
              <a:latin typeface="Arial"/>
            </a:endParaRPr>
          </a:p>
        </p:txBody>
      </p:sp>
      <p:sp>
        <p:nvSpPr>
          <p:cNvPr id="1056" name="PlaceHolder 3"/>
          <p:cNvSpPr>
            <a:spLocks noGrp="1"/>
          </p:cNvSpPr>
          <p:nvPr>
            <p:ph type="sldNum" idx="39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B2AD4BE-356C-484A-9ECE-A5714AF3927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57" name="PlaceHolder 4"/>
          <p:cNvSpPr>
            <a:spLocks noGrp="1"/>
          </p:cNvSpPr>
          <p:nvPr>
            <p:ph type="ftr" idx="40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5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pic>
        <p:nvPicPr>
          <p:cNvPr id="1059" name="Picture 2" descr=""/>
          <p:cNvPicPr/>
          <p:nvPr/>
        </p:nvPicPr>
        <p:blipFill>
          <a:blip r:embed="rId1"/>
          <a:stretch/>
        </p:blipFill>
        <p:spPr>
          <a:xfrm>
            <a:off x="1683720" y="809640"/>
            <a:ext cx="5943240" cy="3759480"/>
          </a:xfrm>
          <a:prstGeom prst="rect">
            <a:avLst/>
          </a:prstGeom>
          <a:noFill/>
          <a:ln w="0">
            <a:noFill/>
          </a:ln>
        </p:spPr>
      </p:pic>
      <p:sp>
        <p:nvSpPr>
          <p:cNvPr id="1060" name="PlaceHolder 2"/>
          <p:cNvSpPr>
            <a:spLocks noGrp="1"/>
          </p:cNvSpPr>
          <p:nvPr>
            <p:ph type="sldNum" idx="40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72824F9-0823-4342-A3F6-8939D31A575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61" name="PlaceHolder 3"/>
          <p:cNvSpPr>
            <a:spLocks noGrp="1"/>
          </p:cNvSpPr>
          <p:nvPr>
            <p:ph type="ftr" idx="40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6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63" name="PlaceHolder 2"/>
          <p:cNvSpPr>
            <a:spLocks noGrp="1"/>
          </p:cNvSpPr>
          <p:nvPr>
            <p:ph/>
          </p:nvPr>
        </p:nvSpPr>
        <p:spPr>
          <a:xfrm>
            <a:off x="395640" y="843480"/>
            <a:ext cx="7632360" cy="36046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Les grandes fonctionnalités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Propose un tableau de bord complet des différents projets suivis par l’outil.</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Détection rapide du code « à risque»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Mesures quantitatives de toutes les applications : nombre de classes, de lignes,  duplication de code, etc.</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Mesures qualitatives : couverture et taux de réussite des tests, complexité du code, respect des règles de codage…</a:t>
            </a:r>
            <a:endParaRPr b="0" lang="fr-FR" sz="1800" strike="noStrike" u="none">
              <a:solidFill>
                <a:schemeClr val="dk1"/>
              </a:solidFill>
              <a:uFillTx/>
              <a:latin typeface="Arial"/>
            </a:endParaRPr>
          </a:p>
        </p:txBody>
      </p:sp>
      <p:sp>
        <p:nvSpPr>
          <p:cNvPr id="1064" name="PlaceHolder 3"/>
          <p:cNvSpPr>
            <a:spLocks noGrp="1"/>
          </p:cNvSpPr>
          <p:nvPr>
            <p:ph type="sldNum" idx="40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9443FD6-CB14-4DE6-A2AA-180CC806F23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65" name="PlaceHolder 4"/>
          <p:cNvSpPr>
            <a:spLocks noGrp="1"/>
          </p:cNvSpPr>
          <p:nvPr>
            <p:ph type="ftr" idx="40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6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67" name="PlaceHolder 2"/>
          <p:cNvSpPr>
            <a:spLocks noGrp="1"/>
          </p:cNvSpPr>
          <p:nvPr>
            <p:ph/>
          </p:nvPr>
        </p:nvSpPr>
        <p:spPr>
          <a:xfrm>
            <a:off x="395640" y="749520"/>
            <a:ext cx="5829120" cy="825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SONAR s’utilise au sein d’une PIC</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68" name="Rectangle 2"/>
          <p:cNvSpPr/>
          <p:nvPr/>
        </p:nvSpPr>
        <p:spPr>
          <a:xfrm>
            <a:off x="1143000" y="-230760"/>
            <a:ext cx="184320" cy="461160"/>
          </a:xfrm>
          <a:prstGeom prst="rect">
            <a:avLst/>
          </a:prstGeom>
          <a:noFill/>
          <a:ln w="0">
            <a:noFill/>
          </a:ln>
        </p:spPr>
        <p:style>
          <a:lnRef idx="0"/>
          <a:fillRef idx="0"/>
          <a:effectRef idx="0"/>
          <a:fontRef idx="minor"/>
        </p:style>
        <p:txBody>
          <a:bodyPr wrap="none" lIns="90000" rIns="90000" tIns="45000" bIns="45000" anchor="ctr">
            <a:spAutoFit/>
          </a:bodyPr>
          <a:p>
            <a:pPr defTabSz="914400">
              <a:lnSpc>
                <a:spcPct val="100000"/>
              </a:lnSpc>
            </a:pPr>
            <a:endParaRPr b="0" lang="fr-FR" sz="2400" strike="noStrike" u="none">
              <a:solidFill>
                <a:srgbClr val="005c92"/>
              </a:solidFill>
              <a:uFillTx/>
              <a:latin typeface="Tahoma"/>
            </a:endParaRPr>
          </a:p>
        </p:txBody>
      </p:sp>
      <p:graphicFrame>
        <p:nvGraphicFramePr>
          <p:cNvPr id="1069" name="Object 1"/>
          <p:cNvGraphicFramePr/>
          <p:nvPr/>
        </p:nvGraphicFramePr>
        <p:xfrm>
          <a:off x="3222000" y="1762200"/>
          <a:ext cx="2114280" cy="2171520"/>
        </p:xfrm>
        <a:graphic>
          <a:graphicData uri="http://schemas.openxmlformats.org/presentationml/2006/ole">
            <p:oleObj progId="Paint.Picture" r:id="rId1" spid="">
              <p:embed/>
              <p:pic>
                <p:nvPicPr>
                  <p:cNvPr id="1070" name="Object 1" descr=""/>
                  <p:cNvPicPr/>
                  <p:nvPr/>
                </p:nvPicPr>
                <p:blipFill>
                  <a:blip r:embed="rId2"/>
                  <a:stretch/>
                </p:blipFill>
                <p:spPr>
                  <a:xfrm>
                    <a:off x="3222000" y="1762200"/>
                    <a:ext cx="2114280" cy="2171520"/>
                  </a:xfrm>
                  <a:prstGeom prst="rect">
                    <a:avLst/>
                  </a:prstGeom>
                  <a:noFill/>
                  <a:ln w="0">
                    <a:noFill/>
                  </a:ln>
                </p:spPr>
              </p:pic>
            </p:oleObj>
          </a:graphicData>
        </a:graphic>
      </p:graphicFrame>
      <p:sp>
        <p:nvSpPr>
          <p:cNvPr id="1071" name="PlaceHolder 3"/>
          <p:cNvSpPr>
            <a:spLocks noGrp="1"/>
          </p:cNvSpPr>
          <p:nvPr>
            <p:ph type="sldNum" idx="40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6576923-90E1-4320-9638-3EF7ED15F02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72" name="PlaceHolder 4"/>
          <p:cNvSpPr>
            <a:spLocks noGrp="1"/>
          </p:cNvSpPr>
          <p:nvPr>
            <p:ph type="ftr" idx="40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7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74" name="PlaceHolder 2"/>
          <p:cNvSpPr>
            <a:spLocks noGrp="1"/>
          </p:cNvSpPr>
          <p:nvPr>
            <p:ph/>
          </p:nvPr>
        </p:nvSpPr>
        <p:spPr>
          <a:xfrm>
            <a:off x="467640" y="843480"/>
            <a:ext cx="7416360" cy="36334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Installation en local : décompresser un zip</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Config : conf/sonar.properties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SGBD par défaut (usage non professionnel)</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Exécuter Sonar : lancer StartSonar.bat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Attendre ..</a:t>
            </a:r>
            <a:endParaRPr b="0" lang="fr-FR" sz="1800" strike="noStrike" u="none">
              <a:solidFill>
                <a:schemeClr val="dk1"/>
              </a:solidFill>
              <a:uFillTx/>
              <a:latin typeface="Arial"/>
            </a:endParaRPr>
          </a:p>
          <a:p>
            <a:pPr lvl="2" marL="538200" indent="-177840" defTabSz="914400">
              <a:lnSpc>
                <a:spcPct val="100000"/>
              </a:lnSpc>
              <a:spcBef>
                <a:spcPts val="99"/>
              </a:spcBef>
              <a:spcAft>
                <a:spcPts val="99"/>
              </a:spcAft>
              <a:buClr>
                <a:srgbClr val="000000"/>
              </a:buClr>
              <a:buFont typeface="Arial"/>
              <a:buChar char="•"/>
              <a:tabLst>
                <a:tab algn="l" pos="0"/>
              </a:tabLst>
            </a:pPr>
            <a:r>
              <a:rPr b="0" lang="en-US" sz="1800" strike="noStrike" u="none">
                <a:solidFill>
                  <a:schemeClr val="dk1"/>
                </a:solidFill>
                <a:uFillTx/>
                <a:latin typeface="Arial"/>
              </a:rPr>
              <a:t>jvm 1    | 2013-02-14 10:10:36.947:INFO::</a:t>
            </a:r>
            <a:r>
              <a:rPr b="1" lang="en-US" sz="1800" strike="noStrike" u="none">
                <a:solidFill>
                  <a:schemeClr val="dk1"/>
                </a:solidFill>
                <a:uFillTx/>
                <a:latin typeface="Arial"/>
              </a:rPr>
              <a:t>Started </a:t>
            </a:r>
            <a:r>
              <a:rPr b="1" lang="en-US" sz="1800" strike="noStrike" u="sng">
                <a:solidFill>
                  <a:schemeClr val="dk1"/>
                </a:solidFill>
                <a:uFillTx/>
                <a:latin typeface="Arial"/>
                <a:hlinkClick r:id="rId1"/>
              </a:rPr>
              <a:t>SelectChannelConnector</a:t>
            </a:r>
            <a:r>
              <a:rPr b="0" lang="en-US" sz="1800" strike="noStrike" u="sng">
                <a:solidFill>
                  <a:schemeClr val="dk1"/>
                </a:solidFill>
                <a:uFillTx/>
                <a:latin typeface="Arial"/>
                <a:hlinkClick r:id="rId2"/>
              </a:rPr>
              <a:t>@0.0.0.0:9000</a:t>
            </a:r>
            <a:endParaRPr b="0" lang="fr-FR" sz="1800" strike="noStrike" u="none">
              <a:solidFill>
                <a:schemeClr val="dk1"/>
              </a:solidFill>
              <a:uFillTx/>
              <a:latin typeface="Arial"/>
            </a:endParaRPr>
          </a:p>
          <a:p>
            <a:pPr lvl="1" marL="361800" indent="-182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puis accès par </a:t>
            </a:r>
            <a:r>
              <a:rPr b="0" lang="fr-FR" sz="1800" strike="noStrike" u="sng">
                <a:solidFill>
                  <a:schemeClr val="dk1"/>
                </a:solidFill>
                <a:uFillTx/>
                <a:latin typeface="Arial"/>
                <a:hlinkClick r:id="rId3"/>
              </a:rPr>
              <a:t>http://urlDuServeurOuSeTrouveSonar:9000</a:t>
            </a:r>
            <a:endParaRPr b="0" lang="fr-FR" sz="18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75" name="PlaceHolder 3"/>
          <p:cNvSpPr>
            <a:spLocks noGrp="1"/>
          </p:cNvSpPr>
          <p:nvPr>
            <p:ph type="sldNum" idx="40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3EC5B43-0762-4767-AC94-6ACAC17C527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76" name="PlaceHolder 4"/>
          <p:cNvSpPr>
            <a:spLocks noGrp="1"/>
          </p:cNvSpPr>
          <p:nvPr>
            <p:ph type="ftr" idx="40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7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78" name="PlaceHolder 2"/>
          <p:cNvSpPr>
            <a:spLocks noGrp="1"/>
          </p:cNvSpPr>
          <p:nvPr>
            <p:ph/>
          </p:nvPr>
        </p:nvSpPr>
        <p:spPr>
          <a:xfrm>
            <a:off x="395640" y="742680"/>
            <a:ext cx="7920360" cy="35568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Comment on analyse un projet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Avec l’exécuteur Java sonar-runner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Sonar-project.properties à loger à la racine du projet Eclipse</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r>
              <a:rPr b="0" lang="en-US" sz="1800" strike="noStrike" u="none">
                <a:solidFill>
                  <a:schemeClr val="dk1"/>
                </a:solidFill>
                <a:uFillTx/>
                <a:latin typeface="Arial"/>
              </a:rPr>
              <a:t># path to source directories (required)</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r>
              <a:rPr b="0" lang="fr-FR" sz="1800" strike="noStrike" u="none">
                <a:solidFill>
                  <a:schemeClr val="dk1"/>
                </a:solidFill>
                <a:uFillTx/>
                <a:latin typeface="Arial"/>
              </a:rPr>
              <a:t>sonar.sources=src/main/java</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Puis lancer la commande sonar-runner (qui appelle le .bat) </a:t>
            </a:r>
            <a:r>
              <a:rPr b="1" lang="fr-FR" sz="1800" strike="noStrike" u="none">
                <a:solidFill>
                  <a:schemeClr val="dk1"/>
                </a:solidFill>
                <a:uFillTx/>
                <a:latin typeface="Arial"/>
              </a:rPr>
              <a:t>depuis la racine du projet Eclipse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1ère analyse longue …</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79" name="PlaceHolder 3"/>
          <p:cNvSpPr>
            <a:spLocks noGrp="1"/>
          </p:cNvSpPr>
          <p:nvPr>
            <p:ph type="sldNum" idx="40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62BDE9B-8751-403E-BDEB-8B9A0225F98A}"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80" name="PlaceHolder 4"/>
          <p:cNvSpPr>
            <a:spLocks noGrp="1"/>
          </p:cNvSpPr>
          <p:nvPr>
            <p:ph type="ftr" idx="41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8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82" name="Rectangle 2"/>
          <p:cNvSpPr/>
          <p:nvPr/>
        </p:nvSpPr>
        <p:spPr>
          <a:xfrm>
            <a:off x="1143000" y="-230760"/>
            <a:ext cx="184320" cy="461160"/>
          </a:xfrm>
          <a:prstGeom prst="rect">
            <a:avLst/>
          </a:prstGeom>
          <a:noFill/>
          <a:ln w="0">
            <a:noFill/>
          </a:ln>
        </p:spPr>
        <p:style>
          <a:lnRef idx="0"/>
          <a:fillRef idx="0"/>
          <a:effectRef idx="0"/>
          <a:fontRef idx="minor"/>
        </p:style>
        <p:txBody>
          <a:bodyPr wrap="none" lIns="90000" rIns="90000" tIns="45000" bIns="45000" anchor="ctr">
            <a:spAutoFit/>
          </a:bodyPr>
          <a:p>
            <a:pPr defTabSz="914400">
              <a:lnSpc>
                <a:spcPct val="100000"/>
              </a:lnSpc>
            </a:pPr>
            <a:endParaRPr b="0" lang="fr-FR" sz="2400" strike="noStrike" u="none">
              <a:solidFill>
                <a:srgbClr val="005c92"/>
              </a:solidFill>
              <a:uFillTx/>
              <a:latin typeface="Tahoma"/>
            </a:endParaRPr>
          </a:p>
        </p:txBody>
      </p:sp>
      <p:graphicFrame>
        <p:nvGraphicFramePr>
          <p:cNvPr id="1083" name="Object 1"/>
          <p:cNvGraphicFramePr/>
          <p:nvPr/>
        </p:nvGraphicFramePr>
        <p:xfrm>
          <a:off x="971640" y="924480"/>
          <a:ext cx="7012800" cy="3735000"/>
        </p:xfrm>
        <a:graphic>
          <a:graphicData uri="http://schemas.openxmlformats.org/presentationml/2006/ole">
            <p:oleObj progId="Paint.Picture" r:id="rId1" spid="">
              <p:embed/>
              <p:pic>
                <p:nvPicPr>
                  <p:cNvPr id="1084" name="Object 1" descr=""/>
                  <p:cNvPicPr/>
                  <p:nvPr/>
                </p:nvPicPr>
                <p:blipFill>
                  <a:blip r:embed="rId2"/>
                  <a:stretch/>
                </p:blipFill>
                <p:spPr>
                  <a:xfrm>
                    <a:off x="971640" y="924480"/>
                    <a:ext cx="7012800" cy="3735000"/>
                  </a:xfrm>
                  <a:prstGeom prst="rect">
                    <a:avLst/>
                  </a:prstGeom>
                  <a:noFill/>
                  <a:ln w="0">
                    <a:noFill/>
                  </a:ln>
                </p:spPr>
              </p:pic>
            </p:oleObj>
          </a:graphicData>
        </a:graphic>
      </p:graphicFrame>
      <p:sp>
        <p:nvSpPr>
          <p:cNvPr id="1085" name="PlaceHolder 2"/>
          <p:cNvSpPr>
            <a:spLocks noGrp="1"/>
          </p:cNvSpPr>
          <p:nvPr>
            <p:ph type="sldNum" idx="41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43DF9FB-83C3-4FE1-8E71-5515484C9F8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86" name="PlaceHolder 3"/>
          <p:cNvSpPr>
            <a:spLocks noGrp="1"/>
          </p:cNvSpPr>
          <p:nvPr>
            <p:ph type="ftr" idx="41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8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88" name="PlaceHolder 2"/>
          <p:cNvSpPr>
            <a:spLocks noGrp="1"/>
          </p:cNvSpPr>
          <p:nvPr>
            <p:ph/>
          </p:nvPr>
        </p:nvSpPr>
        <p:spPr>
          <a:xfrm>
            <a:off x="354240" y="843480"/>
            <a:ext cx="5829120" cy="32083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Comment on analyse un projet</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avec Maven</a:t>
            </a:r>
            <a:endParaRPr b="0" lang="fr-FR" sz="1800" strike="noStrike" u="none">
              <a:solidFill>
                <a:schemeClr val="dk1"/>
              </a:solidFill>
              <a:uFillTx/>
              <a:latin typeface="Arial"/>
            </a:endParaRPr>
          </a:p>
          <a:p>
            <a:pPr lvl="2" marL="538200" indent="-1778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Fichier pom.xml puis</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r>
              <a:rPr b="0" lang="en-US" sz="1800" strike="noStrike" u="none">
                <a:solidFill>
                  <a:schemeClr val="dk1"/>
                </a:solidFill>
                <a:uFillTx/>
                <a:latin typeface="Arial"/>
              </a:rPr>
              <a:t>\</a:t>
            </a:r>
            <a:r>
              <a:rPr b="0" lang="en-US" sz="1800" strike="noStrike" u="sng">
                <a:solidFill>
                  <a:schemeClr val="dk1"/>
                </a:solidFill>
                <a:uFillTx/>
                <a:latin typeface="Arial"/>
              </a:rPr>
              <a:t>apache</a:t>
            </a:r>
            <a:r>
              <a:rPr b="0" lang="en-US" sz="1800" strike="noStrike" u="none">
                <a:solidFill>
                  <a:schemeClr val="dk1"/>
                </a:solidFill>
                <a:uFillTx/>
                <a:latin typeface="Arial"/>
              </a:rPr>
              <a:t>-</a:t>
            </a:r>
            <a:r>
              <a:rPr b="0" lang="en-US" sz="1800" strike="noStrike" u="sng">
                <a:solidFill>
                  <a:schemeClr val="dk1"/>
                </a:solidFill>
                <a:uFillTx/>
                <a:latin typeface="Arial"/>
              </a:rPr>
              <a:t>maven</a:t>
            </a:r>
            <a:r>
              <a:rPr b="0" lang="en-US" sz="1800" strike="noStrike" u="none">
                <a:solidFill>
                  <a:schemeClr val="dk1"/>
                </a:solidFill>
                <a:uFillTx/>
                <a:latin typeface="Arial"/>
              </a:rPr>
              <a:t>-3.0.4\bin\</a:t>
            </a:r>
            <a:r>
              <a:rPr b="0" lang="en-US" sz="1800" strike="noStrike" u="sng">
                <a:solidFill>
                  <a:schemeClr val="dk1"/>
                </a:solidFill>
                <a:uFillTx/>
                <a:latin typeface="Arial"/>
              </a:rPr>
              <a:t>mvn</a:t>
            </a:r>
            <a:r>
              <a:rPr b="0" lang="en-US" sz="1800" strike="noStrike" u="none">
                <a:solidFill>
                  <a:schemeClr val="dk1"/>
                </a:solidFill>
                <a:uFillTx/>
                <a:latin typeface="Arial"/>
              </a:rPr>
              <a:t> clean install</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r>
              <a:rPr b="0" lang="de-DE" sz="1800" strike="noStrike" u="sng">
                <a:solidFill>
                  <a:schemeClr val="dk1"/>
                </a:solidFill>
                <a:uFillTx/>
                <a:latin typeface="Arial"/>
              </a:rPr>
              <a:t>\apache</a:t>
            </a:r>
            <a:r>
              <a:rPr b="0" lang="de-DE" sz="1800" strike="noStrike" u="none">
                <a:solidFill>
                  <a:schemeClr val="dk1"/>
                </a:solidFill>
                <a:uFillTx/>
                <a:latin typeface="Arial"/>
              </a:rPr>
              <a:t>-</a:t>
            </a:r>
            <a:r>
              <a:rPr b="0" lang="de-DE" sz="1800" strike="noStrike" u="sng">
                <a:solidFill>
                  <a:schemeClr val="dk1"/>
                </a:solidFill>
                <a:uFillTx/>
                <a:latin typeface="Arial"/>
              </a:rPr>
              <a:t>maven</a:t>
            </a:r>
            <a:r>
              <a:rPr b="0" lang="de-DE" sz="1800" strike="noStrike" u="none">
                <a:solidFill>
                  <a:schemeClr val="dk1"/>
                </a:solidFill>
                <a:uFillTx/>
                <a:latin typeface="Arial"/>
              </a:rPr>
              <a:t>-3.0.4\bin\</a:t>
            </a:r>
            <a:r>
              <a:rPr b="0" lang="de-DE" sz="1800" strike="noStrike" u="sng">
                <a:solidFill>
                  <a:schemeClr val="dk1"/>
                </a:solidFill>
                <a:uFillTx/>
                <a:latin typeface="Arial"/>
              </a:rPr>
              <a:t>mvn</a:t>
            </a:r>
            <a:r>
              <a:rPr b="0" lang="de-DE" sz="1800" strike="noStrike" u="none">
                <a:solidFill>
                  <a:schemeClr val="dk1"/>
                </a:solidFill>
                <a:uFillTx/>
                <a:latin typeface="Arial"/>
              </a:rPr>
              <a:t> sonar:sonar</a:t>
            </a:r>
            <a:endParaRPr b="0" lang="fr-FR" sz="1800" strike="noStrike" u="none">
              <a:solidFill>
                <a:schemeClr val="dk1"/>
              </a:solidFill>
              <a:uFillTx/>
              <a:latin typeface="Arial"/>
            </a:endParaRPr>
          </a:p>
          <a:p>
            <a:pPr lvl="1" marL="361800" indent="-182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Avec ant</a:t>
            </a:r>
            <a:endParaRPr b="0" lang="fr-FR" sz="1800" strike="noStrike" u="none">
              <a:solidFill>
                <a:schemeClr val="dk1"/>
              </a:solidFill>
              <a:uFillTx/>
              <a:latin typeface="Arial"/>
            </a:endParaRPr>
          </a:p>
          <a:p>
            <a:pPr lvl="3" marL="716040" indent="-1778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Fichier build.xml puis</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r>
              <a:rPr b="0" lang="fr-FR" sz="1800" strike="noStrike" u="none">
                <a:solidFill>
                  <a:schemeClr val="dk1"/>
                </a:solidFill>
                <a:uFillTx/>
                <a:latin typeface="Arial"/>
              </a:rPr>
              <a:t>\apache-ant-1.8.4\bin\ant sonar &gt;log.txt</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89" name="PlaceHolder 3"/>
          <p:cNvSpPr>
            <a:spLocks noGrp="1"/>
          </p:cNvSpPr>
          <p:nvPr>
            <p:ph type="sldNum" idx="41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7C843EE-3EC0-4D7B-AD7C-D81D3E6F4D8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90" name="PlaceHolder 4"/>
          <p:cNvSpPr>
            <a:spLocks noGrp="1"/>
          </p:cNvSpPr>
          <p:nvPr>
            <p:ph type="ftr" idx="41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9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92" name="PlaceHolder 2"/>
          <p:cNvSpPr>
            <a:spLocks noGrp="1"/>
          </p:cNvSpPr>
          <p:nvPr>
            <p:ph/>
          </p:nvPr>
        </p:nvSpPr>
        <p:spPr>
          <a:xfrm>
            <a:off x="360720" y="771480"/>
            <a:ext cx="5829120" cy="1213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Découverte de SONAR</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93" name="Litebulb"/>
          <p:cNvSpPr/>
          <p:nvPr/>
        </p:nvSpPr>
        <p:spPr>
          <a:xfrm>
            <a:off x="3275280" y="230148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1094" name="PlaceHolder 3"/>
          <p:cNvSpPr>
            <a:spLocks noGrp="1"/>
          </p:cNvSpPr>
          <p:nvPr>
            <p:ph type="sldNum" idx="41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44ADD11-0872-4F53-95A0-60B58A0785A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95" name="PlaceHolder 4"/>
          <p:cNvSpPr>
            <a:spLocks noGrp="1"/>
          </p:cNvSpPr>
          <p:nvPr>
            <p:ph type="ftr" idx="41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IGPDE java</a:t>
            </a:r>
            <a:endParaRPr b="0" lang="fr-FR" sz="2550" strike="noStrike" u="none">
              <a:solidFill>
                <a:schemeClr val="dk1"/>
              </a:solidFill>
              <a:uFillTx/>
              <a:latin typeface="Arial"/>
            </a:endParaRPr>
          </a:p>
        </p:txBody>
      </p:sp>
      <p:sp>
        <p:nvSpPr>
          <p:cNvPr id="83" name="Text Box 7"/>
          <p:cNvSpPr/>
          <p:nvPr/>
        </p:nvSpPr>
        <p:spPr>
          <a:xfrm>
            <a:off x="1473840" y="2177640"/>
            <a:ext cx="2583360" cy="46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fr-FR" sz="2400" strike="noStrike" u="none">
              <a:solidFill>
                <a:srgbClr val="005c92"/>
              </a:solidFill>
              <a:uFillTx/>
              <a:latin typeface="Tahoma"/>
            </a:endParaRPr>
          </a:p>
        </p:txBody>
      </p:sp>
      <p:sp>
        <p:nvSpPr>
          <p:cNvPr id="84" name="Text Box 8"/>
          <p:cNvSpPr/>
          <p:nvPr/>
        </p:nvSpPr>
        <p:spPr>
          <a:xfrm>
            <a:off x="451080" y="1121760"/>
            <a:ext cx="4984560" cy="456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2400" strike="noStrike" u="sng">
                <a:solidFill>
                  <a:srgbClr val="000000"/>
                </a:solidFill>
                <a:uFillTx/>
                <a:latin typeface="Tahoma"/>
                <a:hlinkClick r:id="rId1"/>
              </a:rPr>
              <a:t>Lien vers catalogue IGPDE</a:t>
            </a:r>
            <a:endParaRPr b="0" lang="fr-FR" sz="2400" strike="noStrike" u="none">
              <a:solidFill>
                <a:srgbClr val="000000"/>
              </a:solidFill>
              <a:uFillTx/>
              <a:latin typeface="Arial"/>
            </a:endParaRPr>
          </a:p>
        </p:txBody>
      </p:sp>
      <p:sp>
        <p:nvSpPr>
          <p:cNvPr id="85" name="PlaceHolder 2"/>
          <p:cNvSpPr>
            <a:spLocks noGrp="1"/>
          </p:cNvSpPr>
          <p:nvPr>
            <p:ph type="sldNum" idx="2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32286CA-566B-4B2D-8729-E42DF61DF0E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86" name="PlaceHolder 3"/>
          <p:cNvSpPr>
            <a:spLocks noGrp="1"/>
          </p:cNvSpPr>
          <p:nvPr>
            <p:ph type="ftr" idx="2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87" name="Image 2" descr=""/>
          <p:cNvPicPr/>
          <p:nvPr/>
        </p:nvPicPr>
        <p:blipFill>
          <a:blip r:embed="rId2"/>
          <a:stretch/>
        </p:blipFill>
        <p:spPr>
          <a:xfrm>
            <a:off x="566640" y="2010240"/>
            <a:ext cx="3266640" cy="576360"/>
          </a:xfrm>
          <a:prstGeom prst="rect">
            <a:avLst/>
          </a:prstGeom>
          <a:noFill/>
          <a:ln w="0">
            <a:noFill/>
          </a:ln>
        </p:spPr>
      </p:pic>
      <p:pic>
        <p:nvPicPr>
          <p:cNvPr id="88" name="Image 8" descr=""/>
          <p:cNvPicPr/>
          <p:nvPr/>
        </p:nvPicPr>
        <p:blipFill>
          <a:blip r:embed="rId3"/>
          <a:stretch/>
        </p:blipFill>
        <p:spPr>
          <a:xfrm>
            <a:off x="566640" y="2586600"/>
            <a:ext cx="3237480" cy="597600"/>
          </a:xfrm>
          <a:prstGeom prst="rect">
            <a:avLst/>
          </a:prstGeom>
          <a:noFill/>
          <a:ln w="0">
            <a:noFill/>
          </a:ln>
        </p:spPr>
      </p:pic>
      <p:pic>
        <p:nvPicPr>
          <p:cNvPr id="89" name="Image 10" descr=""/>
          <p:cNvPicPr/>
          <p:nvPr/>
        </p:nvPicPr>
        <p:blipFill>
          <a:blip r:embed="rId4"/>
          <a:stretch/>
        </p:blipFill>
        <p:spPr>
          <a:xfrm>
            <a:off x="559440" y="3886920"/>
            <a:ext cx="3281400" cy="513360"/>
          </a:xfrm>
          <a:prstGeom prst="rect">
            <a:avLst/>
          </a:prstGeom>
          <a:noFill/>
          <a:ln w="0">
            <a:noFill/>
          </a:ln>
        </p:spPr>
      </p:pic>
      <p:pic>
        <p:nvPicPr>
          <p:cNvPr id="90" name="Image 12" descr=""/>
          <p:cNvPicPr/>
          <p:nvPr/>
        </p:nvPicPr>
        <p:blipFill>
          <a:blip r:embed="rId5"/>
          <a:stretch/>
        </p:blipFill>
        <p:spPr>
          <a:xfrm>
            <a:off x="566640" y="3277440"/>
            <a:ext cx="3281400" cy="516240"/>
          </a:xfrm>
          <a:prstGeom prst="rect">
            <a:avLst/>
          </a:prstGeom>
          <a:noFill/>
          <a:ln w="0">
            <a:noFill/>
          </a:ln>
        </p:spPr>
      </p:pic>
      <p:pic>
        <p:nvPicPr>
          <p:cNvPr id="91" name="Image 14" descr=""/>
          <p:cNvPicPr/>
          <p:nvPr/>
        </p:nvPicPr>
        <p:blipFill>
          <a:blip r:embed="rId6"/>
          <a:stretch/>
        </p:blipFill>
        <p:spPr>
          <a:xfrm>
            <a:off x="3881520" y="2010240"/>
            <a:ext cx="3295440" cy="576360"/>
          </a:xfrm>
          <a:prstGeom prst="rect">
            <a:avLst/>
          </a:prstGeom>
          <a:noFill/>
          <a:ln w="0">
            <a:noFill/>
          </a:ln>
        </p:spPr>
      </p:pic>
      <p:pic>
        <p:nvPicPr>
          <p:cNvPr id="92" name="Image 16" descr=""/>
          <p:cNvPicPr/>
          <p:nvPr/>
        </p:nvPicPr>
        <p:blipFill>
          <a:blip r:embed="rId7"/>
          <a:stretch/>
        </p:blipFill>
        <p:spPr>
          <a:xfrm>
            <a:off x="3902760" y="2714760"/>
            <a:ext cx="3257280" cy="469800"/>
          </a:xfrm>
          <a:prstGeom prst="rect">
            <a:avLst/>
          </a:prstGeom>
          <a:noFill/>
          <a:ln w="0">
            <a:noFill/>
          </a:ln>
        </p:spPr>
      </p:pic>
      <p:pic>
        <p:nvPicPr>
          <p:cNvPr id="93" name="Image 18" descr=""/>
          <p:cNvPicPr/>
          <p:nvPr/>
        </p:nvPicPr>
        <p:blipFill>
          <a:blip r:embed="rId8"/>
          <a:stretch/>
        </p:blipFill>
        <p:spPr>
          <a:xfrm>
            <a:off x="3932280" y="3277440"/>
            <a:ext cx="3238200" cy="516240"/>
          </a:xfrm>
          <a:prstGeom prst="rect">
            <a:avLst/>
          </a:prstGeom>
          <a:noFill/>
          <a:ln w="0">
            <a:noFill/>
          </a:ln>
        </p:spPr>
      </p:pic>
      <p:pic>
        <p:nvPicPr>
          <p:cNvPr id="94" name="Image 20" descr=""/>
          <p:cNvPicPr/>
          <p:nvPr/>
        </p:nvPicPr>
        <p:blipFill>
          <a:blip r:embed="rId9"/>
          <a:stretch/>
        </p:blipFill>
        <p:spPr>
          <a:xfrm>
            <a:off x="3900600" y="3884760"/>
            <a:ext cx="3257280" cy="513360"/>
          </a:xfrm>
          <a:prstGeom prst="rect">
            <a:avLst/>
          </a:prstGeom>
          <a:noFill/>
          <a:ln w="0">
            <a:noFill/>
          </a:ln>
        </p:spPr>
      </p:pic>
    </p:spTree>
  </p:cSld>
  <p:transition>
    <p:blinds dir="horz"/>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pré requis</a:t>
            </a:r>
            <a:endParaRPr b="0" lang="fr-FR" sz="2550" strike="noStrike" u="none">
              <a:solidFill>
                <a:schemeClr val="dk1"/>
              </a:solidFill>
              <a:uFillTx/>
              <a:latin typeface="Arial"/>
            </a:endParaRPr>
          </a:p>
        </p:txBody>
      </p:sp>
      <p:sp>
        <p:nvSpPr>
          <p:cNvPr id="179" name="PlaceHolder 2"/>
          <p:cNvSpPr>
            <a:spLocks noGrp="1"/>
          </p:cNvSpPr>
          <p:nvPr>
            <p:ph/>
          </p:nvPr>
        </p:nvSpPr>
        <p:spPr>
          <a:xfrm>
            <a:off x="1980000" y="791640"/>
            <a:ext cx="5829120" cy="4377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TD JUnit</a:t>
            </a:r>
            <a:endParaRPr b="0" lang="fr-FR" sz="1800" strike="noStrike" u="none">
              <a:solidFill>
                <a:schemeClr val="dk1"/>
              </a:solidFill>
              <a:uFillTx/>
              <a:latin typeface="Arial"/>
            </a:endParaRPr>
          </a:p>
        </p:txBody>
      </p:sp>
      <p:sp>
        <p:nvSpPr>
          <p:cNvPr id="180" name="ZoneTexte 1"/>
          <p:cNvSpPr/>
          <p:nvPr/>
        </p:nvSpPr>
        <p:spPr>
          <a:xfrm>
            <a:off x="1996560" y="1563480"/>
            <a:ext cx="5148720" cy="1614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2000" strike="noStrike" u="none">
                <a:solidFill>
                  <a:srgbClr val="1c4b9c"/>
                </a:solidFill>
                <a:uFillTx/>
                <a:latin typeface="Tahoma"/>
              </a:rPr>
              <a:t>Type « plusUn() » : lancement du JUnit</a:t>
            </a:r>
            <a:endParaRPr b="0" lang="fr-FR" sz="2000" strike="noStrike" u="none">
              <a:solidFill>
                <a:srgbClr val="000000"/>
              </a:solidFill>
              <a:uFillTx/>
              <a:latin typeface="Arial"/>
            </a:endParaRPr>
          </a:p>
          <a:p>
            <a:pPr defTabSz="914400">
              <a:lnSpc>
                <a:spcPct val="100000"/>
              </a:lnSpc>
            </a:pPr>
            <a:r>
              <a:rPr b="0" lang="fr-FR" sz="2000" strike="noStrike" u="none">
                <a:solidFill>
                  <a:srgbClr val="1c4b9c"/>
                </a:solidFill>
                <a:uFillTx/>
                <a:latin typeface="Tahoma"/>
              </a:rPr>
              <a:t>Qui devient plusDeux() : lancement du Junit</a:t>
            </a:r>
            <a:endParaRPr b="0" lang="fr-FR" sz="2000" strike="noStrike" u="none">
              <a:solidFill>
                <a:srgbClr val="000000"/>
              </a:solidFill>
              <a:uFillTx/>
              <a:latin typeface="Arial"/>
            </a:endParaRPr>
          </a:p>
          <a:p>
            <a:pPr defTabSz="914400">
              <a:lnSpc>
                <a:spcPct val="100000"/>
              </a:lnSpc>
            </a:pPr>
            <a:r>
              <a:rPr b="0" lang="fr-FR" sz="2000" strike="noStrike" u="none">
                <a:solidFill>
                  <a:srgbClr val="1c4b9c"/>
                </a:solidFill>
                <a:uFillTx/>
                <a:latin typeface="Tahoma"/>
              </a:rPr>
              <a:t>(maintenance adaptative)</a:t>
            </a:r>
            <a:endParaRPr b="0" lang="fr-FR" sz="2000" strike="noStrike" u="none">
              <a:solidFill>
                <a:srgbClr val="000000"/>
              </a:solidFill>
              <a:uFillTx/>
              <a:latin typeface="Arial"/>
            </a:endParaRPr>
          </a:p>
          <a:p>
            <a:pPr defTabSz="914400">
              <a:lnSpc>
                <a:spcPct val="100000"/>
              </a:lnSpc>
            </a:pPr>
            <a:endParaRPr b="0" lang="fr-FR" sz="2000" strike="noStrike" u="none">
              <a:solidFill>
                <a:srgbClr val="000000"/>
              </a:solidFill>
              <a:uFillTx/>
              <a:latin typeface="Arial"/>
            </a:endParaRPr>
          </a:p>
          <a:p>
            <a:pPr defTabSz="914400">
              <a:lnSpc>
                <a:spcPct val="100000"/>
              </a:lnSpc>
            </a:pPr>
            <a:r>
              <a:rPr b="0" lang="fr-FR" sz="2000" strike="noStrike" u="none">
                <a:solidFill>
                  <a:srgbClr val="1c4b9c"/>
                </a:solidFill>
                <a:uFillTx/>
                <a:latin typeface="Tahoma"/>
              </a:rPr>
              <a:t>Ou maintenance évolutive ?</a:t>
            </a:r>
            <a:endParaRPr b="0" lang="fr-FR" sz="2000" strike="noStrike" u="none">
              <a:solidFill>
                <a:srgbClr val="000000"/>
              </a:solidFill>
              <a:uFillTx/>
              <a:latin typeface="Arial"/>
            </a:endParaRPr>
          </a:p>
        </p:txBody>
      </p:sp>
      <p:sp>
        <p:nvSpPr>
          <p:cNvPr id="181" name="PlaceHolder 3"/>
          <p:cNvSpPr>
            <a:spLocks noGrp="1"/>
          </p:cNvSpPr>
          <p:nvPr>
            <p:ph type="sldNum" idx="6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73D866D-F20A-4998-BA05-CBFABBCBD71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82" name="PlaceHolder 4"/>
          <p:cNvSpPr>
            <a:spLocks noGrp="1"/>
          </p:cNvSpPr>
          <p:nvPr>
            <p:ph type="ftr" idx="6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183" name="Picture 1"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9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097" name="PlaceHolder 2"/>
          <p:cNvSpPr>
            <a:spLocks noGrp="1"/>
          </p:cNvSpPr>
          <p:nvPr>
            <p:ph/>
          </p:nvPr>
        </p:nvSpPr>
        <p:spPr>
          <a:xfrm>
            <a:off x="395640" y="843480"/>
            <a:ext cx="7704360" cy="3291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Historique des indicateurs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Qu’y a-t-il de changer dans mon application depuis 30 jours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La qualité de mon application a t’elle changée depuis la version 2.1?</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Quelles violations critiques sont apparues depuis le 1/1/2010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De combien a évolué la couverture en tests unitaires depuis la passage en maintenance ?</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098" name="PlaceHolder 3"/>
          <p:cNvSpPr>
            <a:spLocks noGrp="1"/>
          </p:cNvSpPr>
          <p:nvPr>
            <p:ph type="sldNum" idx="41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5F3BE7B-3434-48BD-A988-78FBAC7D3F9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099" name="PlaceHolder 4"/>
          <p:cNvSpPr>
            <a:spLocks noGrp="1"/>
          </p:cNvSpPr>
          <p:nvPr>
            <p:ph type="ftr" idx="41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0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01" name="PlaceHolder 2"/>
          <p:cNvSpPr>
            <a:spLocks noGrp="1"/>
          </p:cNvSpPr>
          <p:nvPr>
            <p:ph/>
          </p:nvPr>
        </p:nvSpPr>
        <p:spPr>
          <a:xfrm>
            <a:off x="303840" y="707400"/>
            <a:ext cx="8084160" cy="4024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Il existe près de 40 plugin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sng">
                <a:solidFill>
                  <a:schemeClr val="dk1"/>
                </a:solidFill>
                <a:uFillTx/>
                <a:latin typeface="Arial"/>
                <a:hlinkClick r:id="rId1"/>
              </a:rPr>
              <a:t>http://docs.codehaus.org/display/SONAR/Plugin+Library</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Métriques additionnelles : permet de calculer de nouvelles métriques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Nouveaux langages (C, C#, Groovy, etc.).</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Visualisation : plugins permettant un affichage différent des métriques calculées</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Gouvernance : offre le support de nouvelles méthodologies d'analyse.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Intégration : meilleure intégration Sonar dans les outils d’ingénierie logicielle comme les PIC et les IDE</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102" name="PlaceHolder 3"/>
          <p:cNvSpPr>
            <a:spLocks noGrp="1"/>
          </p:cNvSpPr>
          <p:nvPr>
            <p:ph type="sldNum" idx="41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BF83716-5489-4A03-AF5A-60E04E1855C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03" name="PlaceHolder 4"/>
          <p:cNvSpPr>
            <a:spLocks noGrp="1"/>
          </p:cNvSpPr>
          <p:nvPr>
            <p:ph type="ftr" idx="42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0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05" name="PlaceHolder 2"/>
          <p:cNvSpPr>
            <a:spLocks noGrp="1"/>
          </p:cNvSpPr>
          <p:nvPr>
            <p:ph/>
          </p:nvPr>
        </p:nvSpPr>
        <p:spPr>
          <a:xfrm>
            <a:off x="323640" y="843480"/>
            <a:ext cx="6264000" cy="2700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L’installation est relativement simple : </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Récupérer le fichier jar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Copier dans le dossier extensions/plugins/ de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Redémarrer SONAR</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106" name="PlaceHolder 3"/>
          <p:cNvSpPr>
            <a:spLocks noGrp="1"/>
          </p:cNvSpPr>
          <p:nvPr>
            <p:ph type="sldNum" idx="42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B2FE6A2-93D1-4F87-8346-6B00223F625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07" name="PlaceHolder 4"/>
          <p:cNvSpPr>
            <a:spLocks noGrp="1"/>
          </p:cNvSpPr>
          <p:nvPr>
            <p:ph type="ftr" idx="42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0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09" name="PlaceHolder 2"/>
          <p:cNvSpPr>
            <a:spLocks noGrp="1"/>
          </p:cNvSpPr>
          <p:nvPr>
            <p:ph/>
          </p:nvPr>
        </p:nvSpPr>
        <p:spPr>
          <a:xfrm>
            <a:off x="323640" y="791640"/>
            <a:ext cx="7992360" cy="3651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L’installation est relativement simple : </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Récupérer le fichier jar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Copier dans le dossier extensions/plugins/ de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Redémarrer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Ajouter le widget pour que les nouveaux indicateurs soient visibles. </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Se connecter en tant qu’administrateur (admin/admin par défaut)</a:t>
            </a:r>
            <a:endParaRPr b="0" lang="fr-FR" sz="17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Choisir configurer les widgets depuis la page d’accueil</a:t>
            </a:r>
            <a:endParaRPr b="0" lang="fr-FR" sz="17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endParaRPr b="0" lang="fr-FR" sz="17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110" name="PlaceHolder 3"/>
          <p:cNvSpPr>
            <a:spLocks noGrp="1"/>
          </p:cNvSpPr>
          <p:nvPr>
            <p:ph type="sldNum" idx="42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28419F5-E7D1-4CB9-BC02-9DEA3608423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11" name="PlaceHolder 4"/>
          <p:cNvSpPr>
            <a:spLocks noGrp="1"/>
          </p:cNvSpPr>
          <p:nvPr>
            <p:ph type="ftr" idx="42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1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13" name="PlaceHolder 2"/>
          <p:cNvSpPr>
            <a:spLocks noGrp="1"/>
          </p:cNvSpPr>
          <p:nvPr>
            <p:ph/>
          </p:nvPr>
        </p:nvSpPr>
        <p:spPr>
          <a:xfrm>
            <a:off x="395640" y="771480"/>
            <a:ext cx="8064360" cy="3760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 dette technique : indicateur synthétique</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Coût de l’effort requis pour corriger le code au moment de la mise en service de l’application.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C’est une dette et à ce titre elles entraine des intérêts qui représentent l’effort </a:t>
            </a:r>
            <a:r>
              <a:rPr b="1" lang="fr-FR" sz="1800" strike="noStrike" u="none">
                <a:solidFill>
                  <a:schemeClr val="dk1"/>
                </a:solidFill>
                <a:uFillTx/>
                <a:latin typeface="Arial"/>
              </a:rPr>
              <a:t>additionnel</a:t>
            </a:r>
            <a:r>
              <a:rPr b="0" lang="fr-FR" sz="1800" strike="noStrike" u="none">
                <a:solidFill>
                  <a:schemeClr val="dk1"/>
                </a:solidFill>
                <a:uFillTx/>
                <a:latin typeface="Arial"/>
              </a:rPr>
              <a:t> qu’il faudra pour </a:t>
            </a:r>
            <a:r>
              <a:rPr b="0" lang="fr-FR" sz="1800" strike="noStrike" u="sng">
                <a:solidFill>
                  <a:schemeClr val="dk1"/>
                </a:solidFill>
                <a:uFillTx/>
                <a:latin typeface="Arial"/>
              </a:rPr>
              <a:t>maintenir et améliorer une application </a:t>
            </a:r>
            <a:r>
              <a:rPr b="0" lang="fr-FR" sz="1800" strike="noStrike" u="none">
                <a:solidFill>
                  <a:schemeClr val="dk1"/>
                </a:solidFill>
                <a:uFillTx/>
                <a:latin typeface="Arial"/>
              </a:rPr>
              <a:t>: cet effort additionnel résulte des  défauts dans la qualité structurelle du code.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L’indicateur synthétique s’appuie sur le taux de violations des règles de codage, la duplication de codes, la complexité et la la présence de commentaires. </a:t>
            </a:r>
            <a:endParaRPr b="0" lang="fr-FR" sz="1800" strike="noStrike" u="none">
              <a:solidFill>
                <a:schemeClr val="dk1"/>
              </a:solidFill>
              <a:uFillTx/>
              <a:latin typeface="Arial"/>
            </a:endParaRPr>
          </a:p>
        </p:txBody>
      </p:sp>
      <p:sp>
        <p:nvSpPr>
          <p:cNvPr id="1114" name="PlaceHolder 3"/>
          <p:cNvSpPr>
            <a:spLocks noGrp="1"/>
          </p:cNvSpPr>
          <p:nvPr>
            <p:ph type="sldNum" idx="42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C9897C3-1C34-41B0-B65C-441F2B86168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15" name="PlaceHolder 4"/>
          <p:cNvSpPr>
            <a:spLocks noGrp="1"/>
          </p:cNvSpPr>
          <p:nvPr>
            <p:ph type="ftr" idx="42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1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17" name="PlaceHolder 2"/>
          <p:cNvSpPr>
            <a:spLocks noGrp="1"/>
          </p:cNvSpPr>
          <p:nvPr>
            <p:ph/>
          </p:nvPr>
        </p:nvSpPr>
        <p:spPr>
          <a:xfrm>
            <a:off x="323640" y="791640"/>
            <a:ext cx="8208720" cy="3706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Des hypothèses sont prises sur le temps de correction par type d’intervention.</a:t>
            </a:r>
            <a:endParaRPr b="0" lang="fr-FR" sz="21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 cout horaire est de 75 $ et la journée compte 8 heures. Ces paramètres sont personnalisables (pour l’ensemble de projets dons Configuration/Paramètres/Tecnical Debt). Au niveau de projet on peut préciser le paramètre sur la complexité maximum à corriger qui est par défaut CLASS=60;METHOD=8.</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Le camembert indique là où il faut porter l’effort principalement pour que la dette diminue</a:t>
            </a:r>
            <a:endParaRPr b="0" lang="fr-FR" sz="2100" strike="noStrike" u="none">
              <a:solidFill>
                <a:schemeClr val="dk1"/>
              </a:solidFill>
              <a:uFillTx/>
              <a:latin typeface="Arial"/>
            </a:endParaRPr>
          </a:p>
        </p:txBody>
      </p:sp>
      <p:sp>
        <p:nvSpPr>
          <p:cNvPr id="1118" name="PlaceHolder 3"/>
          <p:cNvSpPr>
            <a:spLocks noGrp="1"/>
          </p:cNvSpPr>
          <p:nvPr>
            <p:ph type="sldNum" idx="42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1A25CFF-104E-459D-8730-221643AF25C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19" name="PlaceHolder 4"/>
          <p:cNvSpPr>
            <a:spLocks noGrp="1"/>
          </p:cNvSpPr>
          <p:nvPr>
            <p:ph type="ftr" idx="42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2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21" name="PlaceHolder 2"/>
          <p:cNvSpPr>
            <a:spLocks noGrp="1"/>
          </p:cNvSpPr>
          <p:nvPr>
            <p:ph/>
          </p:nvPr>
        </p:nvSpPr>
        <p:spPr>
          <a:xfrm>
            <a:off x="352440" y="866520"/>
            <a:ext cx="8035560" cy="1887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Le paramétrage de SONAR est très riche</a:t>
            </a:r>
            <a:endParaRPr b="0" lang="fr-FR" sz="21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Au niveau général dans le menu Configuration une fois connecté. C’est ce qui permet l'administration globale du serveur Sonar.</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Au sein de chaque projet analysé par Sonar, de configurer certains paramètres</a:t>
            </a:r>
            <a:endParaRPr b="0" lang="fr-FR" sz="1800" strike="noStrike" u="none">
              <a:solidFill>
                <a:schemeClr val="dk1"/>
              </a:solidFill>
              <a:uFillTx/>
              <a:latin typeface="Arial"/>
            </a:endParaRPr>
          </a:p>
        </p:txBody>
      </p:sp>
      <p:sp>
        <p:nvSpPr>
          <p:cNvPr id="1122" name="Rectangle 2"/>
          <p:cNvSpPr/>
          <p:nvPr/>
        </p:nvSpPr>
        <p:spPr>
          <a:xfrm>
            <a:off x="1143000" y="-230760"/>
            <a:ext cx="184320" cy="461160"/>
          </a:xfrm>
          <a:prstGeom prst="rect">
            <a:avLst/>
          </a:prstGeom>
          <a:noFill/>
          <a:ln w="0">
            <a:noFill/>
          </a:ln>
        </p:spPr>
        <p:style>
          <a:lnRef idx="0"/>
          <a:fillRef idx="0"/>
          <a:effectRef idx="0"/>
          <a:fontRef idx="minor"/>
        </p:style>
        <p:txBody>
          <a:bodyPr wrap="none" lIns="90000" rIns="90000" tIns="45000" bIns="45000" anchor="ctr">
            <a:spAutoFit/>
          </a:bodyPr>
          <a:p>
            <a:pPr defTabSz="914400">
              <a:lnSpc>
                <a:spcPct val="100000"/>
              </a:lnSpc>
            </a:pPr>
            <a:endParaRPr b="0" lang="fr-FR" sz="2400" strike="noStrike" u="none">
              <a:solidFill>
                <a:srgbClr val="005c92"/>
              </a:solidFill>
              <a:uFillTx/>
              <a:latin typeface="Tahoma"/>
            </a:endParaRPr>
          </a:p>
        </p:txBody>
      </p:sp>
      <p:graphicFrame>
        <p:nvGraphicFramePr>
          <p:cNvPr id="1123" name="Object 1"/>
          <p:cNvGraphicFramePr/>
          <p:nvPr/>
        </p:nvGraphicFramePr>
        <p:xfrm>
          <a:off x="4572000" y="2733840"/>
          <a:ext cx="2764440" cy="1435680"/>
        </p:xfrm>
        <a:graphic>
          <a:graphicData uri="http://schemas.openxmlformats.org/presentationml/2006/ole">
            <p:oleObj progId="Paint.Picture" r:id="rId1" spid="">
              <p:embed/>
              <p:pic>
                <p:nvPicPr>
                  <p:cNvPr id="1124" name="Object 1" descr=""/>
                  <p:cNvPicPr/>
                  <p:nvPr/>
                </p:nvPicPr>
                <p:blipFill>
                  <a:blip r:embed="rId2"/>
                  <a:stretch/>
                </p:blipFill>
                <p:spPr>
                  <a:xfrm>
                    <a:off x="4572000" y="2733840"/>
                    <a:ext cx="2764440" cy="1435680"/>
                  </a:xfrm>
                  <a:prstGeom prst="rect">
                    <a:avLst/>
                  </a:prstGeom>
                  <a:noFill/>
                  <a:ln w="0">
                    <a:noFill/>
                  </a:ln>
                </p:spPr>
              </p:pic>
            </p:oleObj>
          </a:graphicData>
        </a:graphic>
      </p:graphicFrame>
      <p:sp>
        <p:nvSpPr>
          <p:cNvPr id="1125" name="PlaceHolder 3"/>
          <p:cNvSpPr>
            <a:spLocks noGrp="1"/>
          </p:cNvSpPr>
          <p:nvPr>
            <p:ph type="sldNum" idx="42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ED200D3-95BB-4C4D-A22A-FCA915F18E6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26" name="PlaceHolder 4"/>
          <p:cNvSpPr>
            <a:spLocks noGrp="1"/>
          </p:cNvSpPr>
          <p:nvPr>
            <p:ph type="ftr" idx="43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2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SONAR</a:t>
            </a:r>
            <a:endParaRPr b="0" lang="fr-FR" sz="2550" strike="noStrike" u="none">
              <a:solidFill>
                <a:schemeClr val="dk1"/>
              </a:solidFill>
              <a:uFillTx/>
              <a:latin typeface="Arial"/>
            </a:endParaRPr>
          </a:p>
        </p:txBody>
      </p:sp>
      <p:sp>
        <p:nvSpPr>
          <p:cNvPr id="1128" name="PlaceHolder 2"/>
          <p:cNvSpPr>
            <a:spLocks noGrp="1"/>
          </p:cNvSpPr>
          <p:nvPr>
            <p:ph/>
          </p:nvPr>
        </p:nvSpPr>
        <p:spPr>
          <a:xfrm>
            <a:off x="395640" y="889920"/>
            <a:ext cx="7917120" cy="3435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Niveaux de criticité</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Y aller progressivement. </a:t>
            </a:r>
            <a:endParaRPr b="0" lang="fr-FR" sz="1800" strike="noStrike" u="none">
              <a:solidFill>
                <a:schemeClr val="dk1"/>
              </a:solidFill>
              <a:uFillTx/>
              <a:latin typeface="Arial"/>
            </a:endParaRPr>
          </a:p>
          <a:p>
            <a:pPr lvl="2" marL="541800" indent="-18432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En effet au début on risque d’avoir beaucoup d’alertes de tout type. </a:t>
            </a:r>
            <a:endParaRPr b="0" lang="fr-FR" sz="17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Une bonne pratique est d’en définir un nombre restreint comme  « Bloquant ou critique »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Puis de donner comme consignes aux développeurs de ne corriger que ces deux types là. </a:t>
            </a:r>
            <a:endParaRPr b="0" lang="fr-FR" sz="1800" strike="noStrike" u="none">
              <a:solidFill>
                <a:schemeClr val="dk1"/>
              </a:solidFill>
              <a:uFillTx/>
              <a:latin typeface="Arial"/>
            </a:endParaRPr>
          </a:p>
          <a:p>
            <a:pPr lvl="1" marL="3618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Une fois effectué on change la criticité  de certaines règles …</a:t>
            </a:r>
            <a:endParaRPr b="0" lang="fr-FR" sz="1800" strike="noStrike" u="none">
              <a:solidFill>
                <a:schemeClr val="dk1"/>
              </a:solidFill>
              <a:uFillTx/>
              <a:latin typeface="Arial"/>
            </a:endParaRPr>
          </a:p>
        </p:txBody>
      </p:sp>
      <p:sp>
        <p:nvSpPr>
          <p:cNvPr id="1129" name="Rectangle 2"/>
          <p:cNvSpPr/>
          <p:nvPr/>
        </p:nvSpPr>
        <p:spPr>
          <a:xfrm>
            <a:off x="1143000" y="-230760"/>
            <a:ext cx="184320" cy="461160"/>
          </a:xfrm>
          <a:prstGeom prst="rect">
            <a:avLst/>
          </a:prstGeom>
          <a:noFill/>
          <a:ln w="0">
            <a:noFill/>
          </a:ln>
        </p:spPr>
        <p:style>
          <a:lnRef idx="0"/>
          <a:fillRef idx="0"/>
          <a:effectRef idx="0"/>
          <a:fontRef idx="minor"/>
        </p:style>
        <p:txBody>
          <a:bodyPr wrap="none" lIns="90000" rIns="90000" tIns="45000" bIns="45000" anchor="ctr">
            <a:spAutoFit/>
          </a:bodyPr>
          <a:p>
            <a:pPr defTabSz="914400">
              <a:lnSpc>
                <a:spcPct val="100000"/>
              </a:lnSpc>
            </a:pPr>
            <a:endParaRPr b="0" lang="fr-FR" sz="2400" strike="noStrike" u="none">
              <a:solidFill>
                <a:srgbClr val="005c92"/>
              </a:solidFill>
              <a:uFillTx/>
              <a:latin typeface="Tahoma"/>
            </a:endParaRPr>
          </a:p>
        </p:txBody>
      </p:sp>
      <p:sp>
        <p:nvSpPr>
          <p:cNvPr id="1130" name="PlaceHolder 3"/>
          <p:cNvSpPr>
            <a:spLocks noGrp="1"/>
          </p:cNvSpPr>
          <p:nvPr>
            <p:ph type="sldNum" idx="43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7911524-DE1E-414E-AA3B-E528540B6B9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31" name="PlaceHolder 4"/>
          <p:cNvSpPr>
            <a:spLocks noGrp="1"/>
          </p:cNvSpPr>
          <p:nvPr>
            <p:ph type="ftr" idx="43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3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SONAR »</a:t>
            </a:r>
            <a:endParaRPr b="0" lang="fr-FR" sz="2550" strike="noStrike" u="none">
              <a:solidFill>
                <a:schemeClr val="dk1"/>
              </a:solidFill>
              <a:uFillTx/>
              <a:latin typeface="Arial"/>
            </a:endParaRPr>
          </a:p>
        </p:txBody>
      </p:sp>
      <p:sp>
        <p:nvSpPr>
          <p:cNvPr id="1133" name="PlaceHolder 2"/>
          <p:cNvSpPr>
            <a:spLocks noGrp="1"/>
          </p:cNvSpPr>
          <p:nvPr>
            <p:ph type="sldNum" idx="43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375E4F7-51FC-4708-AC39-38671E827BB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34" name="PlaceHolder 3"/>
          <p:cNvSpPr>
            <a:spLocks noGrp="1"/>
          </p:cNvSpPr>
          <p:nvPr>
            <p:ph type="ftr" idx="43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35"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1136" name="Sous-titre 9"/>
          <p:cNvSpPr/>
          <p:nvPr/>
        </p:nvSpPr>
        <p:spPr>
          <a:xfrm>
            <a:off x="-228600" y="1563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1137" name="PlaceHolder 2"/>
          <p:cNvSpPr>
            <a:spLocks noGrp="1"/>
          </p:cNvSpPr>
          <p:nvPr>
            <p:ph type="sldNum" idx="43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6CC3F81-EFB2-4BA2-A232-374EE2D5014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38" name="PlaceHolder 3"/>
          <p:cNvSpPr>
            <a:spLocks noGrp="1"/>
          </p:cNvSpPr>
          <p:nvPr>
            <p:ph type="ftr" idx="43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1139" name="ZoneTexte 6"/>
          <p:cNvSpPr/>
          <p:nvPr/>
        </p:nvSpPr>
        <p:spPr>
          <a:xfrm>
            <a:off x="2994480" y="1482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Choix importants pour l’exploitation</a:t>
            </a:r>
            <a:endParaRPr b="0" lang="fr-FR" sz="1800" strike="noStrike" u="none">
              <a:solidFill>
                <a:srgbClr val="000000"/>
              </a:solidFill>
              <a:uFillTx/>
              <a:latin typeface="Arial"/>
            </a:endParaRPr>
          </a:p>
        </p:txBody>
      </p:sp>
      <p:sp>
        <p:nvSpPr>
          <p:cNvPr id="1140"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1141"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Le packaging et les livrables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Externaliser les paramètres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traces applicatives et log4j</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Conclusion</a:t>
            </a:r>
            <a:endParaRPr b="0" lang="fr-FR" sz="2550" strike="noStrike" u="none">
              <a:solidFill>
                <a:schemeClr val="dk1"/>
              </a:solidFill>
              <a:uFillTx/>
              <a:latin typeface="Arial"/>
            </a:endParaRPr>
          </a:p>
        </p:txBody>
      </p:sp>
      <p:sp>
        <p:nvSpPr>
          <p:cNvPr id="185" name="PlaceHolder 2"/>
          <p:cNvSpPr>
            <a:spLocks noGrp="1"/>
          </p:cNvSpPr>
          <p:nvPr>
            <p:ph/>
          </p:nvPr>
        </p:nvSpPr>
        <p:spPr>
          <a:xfrm>
            <a:off x="438120" y="987480"/>
            <a:ext cx="5829120" cy="3312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3200" strike="noStrike" u="none">
                <a:solidFill>
                  <a:schemeClr val="dk1"/>
                </a:solidFill>
                <a:uFillTx/>
                <a:latin typeface="Arial"/>
              </a:rPr>
              <a:t>Le code source</a:t>
            </a:r>
            <a:endParaRPr b="0" lang="fr-FR" sz="3200" strike="noStrike" u="none">
              <a:solidFill>
                <a:schemeClr val="dk1"/>
              </a:solidFill>
              <a:uFillTx/>
              <a:latin typeface="Arial"/>
            </a:endParaRPr>
          </a:p>
          <a:p>
            <a:pPr lvl="1" marL="716040" indent="-353880" defTabSz="914400">
              <a:lnSpc>
                <a:spcPct val="100000"/>
              </a:lnSpc>
              <a:spcBef>
                <a:spcPts val="601"/>
              </a:spcBef>
              <a:spcAft>
                <a:spcPts val="601"/>
              </a:spcAft>
              <a:buClr>
                <a:srgbClr val="000000"/>
              </a:buClr>
              <a:buFont typeface="Wingdings" charset="2"/>
              <a:buChar char=""/>
              <a:tabLst>
                <a:tab algn="l" pos="0"/>
              </a:tabLst>
            </a:pPr>
            <a:r>
              <a:rPr b="1" lang="fr-FR" sz="2400" strike="noStrike" u="none">
                <a:solidFill>
                  <a:schemeClr val="dk1"/>
                </a:solidFill>
                <a:uFillTx/>
                <a:latin typeface="Arial"/>
              </a:rPr>
              <a:t>Fréquemment lu</a:t>
            </a:r>
            <a:r>
              <a:rPr b="0" lang="fr-FR" sz="2400" strike="noStrike" u="none">
                <a:solidFill>
                  <a:schemeClr val="dk1"/>
                </a:solidFill>
                <a:uFillTx/>
                <a:latin typeface="Arial"/>
              </a:rPr>
              <a:t> </a:t>
            </a:r>
            <a:endParaRPr b="0" lang="fr-FR" sz="2400" strike="noStrike" u="none">
              <a:solidFill>
                <a:schemeClr val="dk1"/>
              </a:solidFill>
              <a:uFillTx/>
              <a:latin typeface="Arial"/>
            </a:endParaRPr>
          </a:p>
          <a:p>
            <a:pPr lvl="1" marL="716040" indent="-353880" defTabSz="914400">
              <a:lnSpc>
                <a:spcPct val="100000"/>
              </a:lnSpc>
              <a:spcBef>
                <a:spcPts val="601"/>
              </a:spcBef>
              <a:spcAft>
                <a:spcPts val="601"/>
              </a:spcAft>
              <a:buClr>
                <a:srgbClr val="000000"/>
              </a:buClr>
              <a:buFont typeface="Wingdings" charset="2"/>
              <a:buChar char=""/>
              <a:tabLst>
                <a:tab algn="l" pos="0"/>
              </a:tabLst>
            </a:pPr>
            <a:r>
              <a:rPr b="1" lang="fr-FR" sz="2400" strike="noStrike" u="none">
                <a:solidFill>
                  <a:schemeClr val="dk1"/>
                </a:solidFill>
                <a:uFillTx/>
                <a:latin typeface="Arial"/>
              </a:rPr>
              <a:t>Fréquemment repris</a:t>
            </a:r>
            <a:endParaRPr b="0" lang="fr-FR" sz="24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2400" strike="noStrike" u="none">
              <a:solidFill>
                <a:schemeClr val="dk1"/>
              </a:solidFill>
              <a:uFillTx/>
              <a:latin typeface="Arial"/>
            </a:endParaRPr>
          </a:p>
          <a:p>
            <a:pPr marL="180000" indent="0" defTabSz="914400">
              <a:lnSpc>
                <a:spcPct val="100000"/>
              </a:lnSpc>
              <a:spcBef>
                <a:spcPts val="601"/>
              </a:spcBef>
              <a:spcAft>
                <a:spcPts val="601"/>
              </a:spcAft>
              <a:buNone/>
              <a:tabLst>
                <a:tab algn="l" pos="0"/>
              </a:tabLst>
            </a:pPr>
            <a:r>
              <a:rPr b="0" lang="fr-FR" sz="2400" strike="noStrike" u="none">
                <a:solidFill>
                  <a:schemeClr val="dk1"/>
                </a:solidFill>
                <a:uFillTx/>
                <a:latin typeface="Wingdings"/>
              </a:rPr>
              <a:t></a:t>
            </a:r>
            <a:r>
              <a:rPr b="0" lang="fr-FR" sz="2400" strike="noStrike" u="none">
                <a:solidFill>
                  <a:schemeClr val="dk1"/>
                </a:solidFill>
                <a:uFillTx/>
                <a:latin typeface="Arial"/>
              </a:rPr>
              <a:t>  </a:t>
            </a:r>
            <a:r>
              <a:rPr b="0" lang="fr-FR" sz="2400" strike="noStrike" u="none">
                <a:solidFill>
                  <a:schemeClr val="dk1"/>
                </a:solidFill>
                <a:uFillTx/>
                <a:latin typeface="Arial"/>
              </a:rPr>
              <a:t>centre des préoccupations</a:t>
            </a:r>
            <a:endParaRPr b="0" lang="fr-FR" sz="2400" strike="noStrike" u="none">
              <a:solidFill>
                <a:schemeClr val="dk1"/>
              </a:solidFill>
              <a:uFillTx/>
              <a:latin typeface="Arial"/>
            </a:endParaRPr>
          </a:p>
        </p:txBody>
      </p:sp>
      <p:sp>
        <p:nvSpPr>
          <p:cNvPr id="186" name="PlaceHolder 3"/>
          <p:cNvSpPr>
            <a:spLocks noGrp="1"/>
          </p:cNvSpPr>
          <p:nvPr>
            <p:ph type="sldNum" idx="6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7A35BE7-AD52-4057-8B62-3ABE91585B0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87" name="PlaceHolder 4"/>
          <p:cNvSpPr>
            <a:spLocks noGrp="1"/>
          </p:cNvSpPr>
          <p:nvPr>
            <p:ph type="ftr" idx="6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4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packaging et les livrables</a:t>
            </a:r>
            <a:endParaRPr b="0" lang="fr-FR" sz="2550" strike="noStrike" u="none">
              <a:solidFill>
                <a:schemeClr val="dk1"/>
              </a:solidFill>
              <a:uFillTx/>
              <a:latin typeface="Arial"/>
            </a:endParaRPr>
          </a:p>
        </p:txBody>
      </p:sp>
      <p:sp>
        <p:nvSpPr>
          <p:cNvPr id="1143" name="PlaceHolder 2"/>
          <p:cNvSpPr>
            <a:spLocks noGrp="1"/>
          </p:cNvSpPr>
          <p:nvPr>
            <p:ph/>
          </p:nvPr>
        </p:nvSpPr>
        <p:spPr>
          <a:xfrm>
            <a:off x="359640" y="719640"/>
            <a:ext cx="8424720" cy="40788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Définition des livrables pour assurer les communications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Les applications web : un war</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Les batchs : un zip avec no différent</a:t>
            </a:r>
            <a:endParaRPr b="0" lang="fr-FR" sz="1800" strike="noStrike" u="none">
              <a:solidFill>
                <a:schemeClr val="dk1"/>
              </a:solidFill>
              <a:uFillTx/>
              <a:latin typeface="Arial"/>
            </a:endParaRPr>
          </a:p>
          <a:p>
            <a:pPr lvl="2" marL="539640" indent="-17928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Les jar (noms stables) (dossier lib)</a:t>
            </a:r>
            <a:endParaRPr b="0" lang="fr-FR" sz="1700" strike="noStrike" u="none">
              <a:solidFill>
                <a:schemeClr val="dk1"/>
              </a:solidFill>
              <a:uFillTx/>
              <a:latin typeface="Arial"/>
            </a:endParaRPr>
          </a:p>
          <a:p>
            <a:pPr lvl="2" marL="539640" indent="-17928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Exemple d’appel (dossier bin)</a:t>
            </a:r>
            <a:endParaRPr b="0" lang="fr-FR" sz="1700" strike="noStrike" u="none">
              <a:solidFill>
                <a:schemeClr val="dk1"/>
              </a:solidFill>
              <a:uFillTx/>
              <a:latin typeface="Arial"/>
            </a:endParaRPr>
          </a:p>
          <a:p>
            <a:pPr lvl="2" marL="539640" indent="-17928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Lisezmoi.txt</a:t>
            </a:r>
            <a:endParaRPr b="0" lang="fr-FR" sz="17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Utiliser les variables d’environnement</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en-US" sz="1800" strike="noStrike" u="none">
                <a:solidFill>
                  <a:schemeClr val="dk1"/>
                </a:solidFill>
                <a:uFillTx/>
                <a:latin typeface="Arial"/>
              </a:rPr>
              <a:t>String nomOs = System.getProperty ( "os.name" );</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String versionOs = System.getProperty ( "os.version" );</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en-US" sz="1800" strike="noStrike" u="none">
                <a:solidFill>
                  <a:schemeClr val="dk1"/>
                </a:solidFill>
                <a:uFillTx/>
                <a:latin typeface="Arial"/>
              </a:rPr>
              <a:t>System.getProperty("user.dir");</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System.getProperties().propertyNames(); pour liste complète</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44" name="PlaceHolder 3"/>
          <p:cNvSpPr>
            <a:spLocks noGrp="1"/>
          </p:cNvSpPr>
          <p:nvPr>
            <p:ph type="sldNum" idx="43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F29AC28-C966-471F-8B6D-4E03D85EF3E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45" name="PlaceHolder 4"/>
          <p:cNvSpPr>
            <a:spLocks noGrp="1"/>
          </p:cNvSpPr>
          <p:nvPr>
            <p:ph type="ftr" idx="43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4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Externaliser les paramètres</a:t>
            </a:r>
            <a:endParaRPr b="0" lang="fr-FR" sz="2550" strike="noStrike" u="none">
              <a:solidFill>
                <a:schemeClr val="dk1"/>
              </a:solidFill>
              <a:uFillTx/>
              <a:latin typeface="Arial"/>
            </a:endParaRPr>
          </a:p>
        </p:txBody>
      </p:sp>
      <p:sp>
        <p:nvSpPr>
          <p:cNvPr id="1147" name="PlaceHolder 2"/>
          <p:cNvSpPr>
            <a:spLocks noGrp="1"/>
          </p:cNvSpPr>
          <p:nvPr>
            <p:ph/>
          </p:nvPr>
        </p:nvSpPr>
        <p:spPr>
          <a:xfrm>
            <a:off x="251640" y="1131480"/>
            <a:ext cx="7557480" cy="35686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Nécessaire quand :</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Traduction en plusieurs langues (menus, messages,..)</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Valeurs non connues du dev (ressources physiques de production)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Wingdings"/>
              </a:rPr>
              <a:t></a:t>
            </a:r>
            <a:r>
              <a:rPr b="0" lang="fr-FR" sz="1800" strike="noStrike" u="none">
                <a:solidFill>
                  <a:schemeClr val="dk1"/>
                </a:solidFill>
                <a:uFillTx/>
                <a:latin typeface="Arial"/>
              </a:rPr>
              <a:t>on externalise tous les paramètres de configuration du logiciel</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48" name="PlaceHolder 3"/>
          <p:cNvSpPr>
            <a:spLocks noGrp="1"/>
          </p:cNvSpPr>
          <p:nvPr>
            <p:ph type="sldNum" idx="43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78C417B-D079-4353-B137-2481E79B8D0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49" name="PlaceHolder 4"/>
          <p:cNvSpPr>
            <a:spLocks noGrp="1"/>
          </p:cNvSpPr>
          <p:nvPr>
            <p:ph type="ftr" idx="44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5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Externaliser les paramètres</a:t>
            </a:r>
            <a:endParaRPr b="0" lang="fr-FR" sz="2550" strike="noStrike" u="none">
              <a:solidFill>
                <a:schemeClr val="dk1"/>
              </a:solidFill>
              <a:uFillTx/>
              <a:latin typeface="Arial"/>
            </a:endParaRPr>
          </a:p>
        </p:txBody>
      </p:sp>
      <p:sp>
        <p:nvSpPr>
          <p:cNvPr id="1151" name="PlaceHolder 2"/>
          <p:cNvSpPr>
            <a:spLocks noGrp="1"/>
          </p:cNvSpPr>
          <p:nvPr>
            <p:ph/>
          </p:nvPr>
        </p:nvSpPr>
        <p:spPr>
          <a:xfrm>
            <a:off x="251640" y="1131480"/>
            <a:ext cx="7557480" cy="3384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Il faut une solution qui :</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centralise les paramètres utiles à la production</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gère dans un fichier texte qui sera documenté</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offre des mécanismes extérieurs pour en changer les valeurs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En java mécanisme des properties</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Fichier texte </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Nom Clé = valeur de la clé</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52" name="PlaceHolder 3"/>
          <p:cNvSpPr>
            <a:spLocks noGrp="1"/>
          </p:cNvSpPr>
          <p:nvPr>
            <p:ph type="sldNum" idx="44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8A317A4-023D-4A84-A9D2-1B97A1A45DB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53" name="PlaceHolder 4"/>
          <p:cNvSpPr>
            <a:spLocks noGrp="1"/>
          </p:cNvSpPr>
          <p:nvPr>
            <p:ph type="ftr" idx="44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54"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Externaliser les paramètres</a:t>
            </a:r>
            <a:endParaRPr b="0" lang="fr-FR" sz="2550" strike="noStrike" u="none">
              <a:solidFill>
                <a:schemeClr val="dk1"/>
              </a:solidFill>
              <a:uFillTx/>
              <a:latin typeface="Arial"/>
            </a:endParaRPr>
          </a:p>
        </p:txBody>
      </p:sp>
      <p:sp>
        <p:nvSpPr>
          <p:cNvPr id="1155" name="PlaceHolder 2"/>
          <p:cNvSpPr>
            <a:spLocks noGrp="1"/>
          </p:cNvSpPr>
          <p:nvPr>
            <p:ph/>
          </p:nvPr>
        </p:nvSpPr>
        <p:spPr>
          <a:xfrm>
            <a:off x="395640" y="791640"/>
            <a:ext cx="7413480" cy="13474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Properties dans des fichiers</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Dans ressources</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se déplacer dans l’arborescence avec la syntaxe / </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pic>
        <p:nvPicPr>
          <p:cNvPr id="1156" name="Picture 2" descr=""/>
          <p:cNvPicPr/>
          <p:nvPr/>
        </p:nvPicPr>
        <p:blipFill>
          <a:blip r:embed="rId1"/>
          <a:stretch/>
        </p:blipFill>
        <p:spPr>
          <a:xfrm>
            <a:off x="1483560" y="2660760"/>
            <a:ext cx="5494320" cy="1998720"/>
          </a:xfrm>
          <a:prstGeom prst="rect">
            <a:avLst/>
          </a:prstGeom>
          <a:noFill/>
          <a:ln w="0">
            <a:noFill/>
          </a:ln>
        </p:spPr>
      </p:pic>
      <p:sp>
        <p:nvSpPr>
          <p:cNvPr id="1157" name="Litebulb"/>
          <p:cNvSpPr/>
          <p:nvPr/>
        </p:nvSpPr>
        <p:spPr>
          <a:xfrm>
            <a:off x="179640" y="212544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1158" name="ZoneTexte 1"/>
          <p:cNvSpPr/>
          <p:nvPr/>
        </p:nvSpPr>
        <p:spPr>
          <a:xfrm>
            <a:off x="1424520" y="2146680"/>
            <a:ext cx="3002400" cy="2725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demo.properties.ExemplePropertiesFichier</a:t>
            </a:r>
            <a:endParaRPr b="0" lang="fr-FR" sz="1200" strike="noStrike" u="none">
              <a:solidFill>
                <a:srgbClr val="000000"/>
              </a:solidFill>
              <a:uFillTx/>
              <a:latin typeface="Arial"/>
            </a:endParaRPr>
          </a:p>
        </p:txBody>
      </p:sp>
      <p:sp>
        <p:nvSpPr>
          <p:cNvPr id="1159" name="PlaceHolder 3"/>
          <p:cNvSpPr>
            <a:spLocks noGrp="1"/>
          </p:cNvSpPr>
          <p:nvPr>
            <p:ph type="sldNum" idx="44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D353D16-77A2-4705-8C9F-E271A332D72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60" name="PlaceHolder 4"/>
          <p:cNvSpPr>
            <a:spLocks noGrp="1"/>
          </p:cNvSpPr>
          <p:nvPr>
            <p:ph type="ftr" idx="44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6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Externaliser les paramètres</a:t>
            </a:r>
            <a:endParaRPr b="0" lang="fr-FR" sz="2550" strike="noStrike" u="none">
              <a:solidFill>
                <a:schemeClr val="dk1"/>
              </a:solidFill>
              <a:uFillTx/>
              <a:latin typeface="Arial"/>
            </a:endParaRPr>
          </a:p>
        </p:txBody>
      </p:sp>
      <p:sp>
        <p:nvSpPr>
          <p:cNvPr id="1162" name="PlaceHolder 2"/>
          <p:cNvSpPr>
            <a:spLocks noGrp="1"/>
          </p:cNvSpPr>
          <p:nvPr>
            <p:ph/>
          </p:nvPr>
        </p:nvSpPr>
        <p:spPr>
          <a:xfrm>
            <a:off x="323640" y="866160"/>
            <a:ext cx="6020640" cy="2682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Properties via ligne de commande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Intéressant pour l’exploitation (fichier de script)</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6600"/>
              </a:buClr>
              <a:buFont typeface="Arial"/>
              <a:buChar char="•"/>
              <a:tabLst>
                <a:tab algn="l" pos="0"/>
              </a:tabLst>
            </a:pPr>
            <a:r>
              <a:rPr b="0" lang="fr-FR" sz="1800" strike="noStrike" u="none">
                <a:solidFill>
                  <a:srgbClr val="006600"/>
                </a:solidFill>
                <a:uFillTx/>
                <a:latin typeface="Arial"/>
              </a:rPr>
              <a:t>java.exe MaClasseJava </a:t>
            </a:r>
            <a:r>
              <a:rPr b="1" lang="fr-FR" sz="1800" strike="noStrike" u="none">
                <a:solidFill>
                  <a:srgbClr val="006600"/>
                </a:solidFill>
                <a:uFillTx/>
                <a:latin typeface="Arial"/>
              </a:rPr>
              <a:t>–D</a:t>
            </a:r>
            <a:r>
              <a:rPr b="0" lang="fr-FR" sz="1800" strike="noStrike" u="none">
                <a:solidFill>
                  <a:srgbClr val="006600"/>
                </a:solidFill>
                <a:uFillTx/>
                <a:latin typeface="Arial"/>
              </a:rPr>
              <a:t>maValeurProperties= "valeurDeProduction"</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63" name="Litebulb"/>
          <p:cNvSpPr/>
          <p:nvPr/>
        </p:nvSpPr>
        <p:spPr>
          <a:xfrm>
            <a:off x="3221280" y="256500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1164" name="ZoneTexte 1"/>
          <p:cNvSpPr/>
          <p:nvPr/>
        </p:nvSpPr>
        <p:spPr>
          <a:xfrm>
            <a:off x="2003760" y="3520080"/>
            <a:ext cx="3682440" cy="2725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demo.properties.ExemplePropertiesLigneCommande</a:t>
            </a:r>
            <a:endParaRPr b="0" lang="fr-FR" sz="1200" strike="noStrike" u="none">
              <a:solidFill>
                <a:srgbClr val="000000"/>
              </a:solidFill>
              <a:uFillTx/>
              <a:latin typeface="Arial"/>
            </a:endParaRPr>
          </a:p>
        </p:txBody>
      </p:sp>
      <p:sp>
        <p:nvSpPr>
          <p:cNvPr id="1165" name="PlaceHolder 3"/>
          <p:cNvSpPr>
            <a:spLocks noGrp="1"/>
          </p:cNvSpPr>
          <p:nvPr>
            <p:ph type="sldNum" idx="44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020BA60-266A-44D6-B80F-5514A5E70BD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66" name="PlaceHolder 4"/>
          <p:cNvSpPr>
            <a:spLocks noGrp="1"/>
          </p:cNvSpPr>
          <p:nvPr>
            <p:ph type="ftr" idx="44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6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traces applicatives et log4j</a:t>
            </a:r>
            <a:endParaRPr b="0" lang="fr-FR" sz="2550" strike="noStrike" u="none">
              <a:solidFill>
                <a:schemeClr val="dk1"/>
              </a:solidFill>
              <a:uFillTx/>
              <a:latin typeface="Arial"/>
            </a:endParaRPr>
          </a:p>
        </p:txBody>
      </p:sp>
      <p:sp>
        <p:nvSpPr>
          <p:cNvPr id="1168" name="PlaceHolder 2"/>
          <p:cNvSpPr>
            <a:spLocks noGrp="1"/>
          </p:cNvSpPr>
          <p:nvPr>
            <p:ph/>
          </p:nvPr>
        </p:nvSpPr>
        <p:spPr>
          <a:xfrm>
            <a:off x="395640" y="791640"/>
            <a:ext cx="7413480" cy="3651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none">
                <a:solidFill>
                  <a:schemeClr val="dk1"/>
                </a:solidFill>
                <a:uFillTx/>
                <a:latin typeface="Arial"/>
              </a:rPr>
              <a:t>logging</a:t>
            </a:r>
            <a:r>
              <a:rPr b="0" lang="fr-FR" sz="1800" strike="noStrike" u="none">
                <a:solidFill>
                  <a:schemeClr val="dk1"/>
                </a:solidFill>
                <a:uFillTx/>
                <a:latin typeface="Arial"/>
              </a:rPr>
              <a:t> = ajouter des lignes de  code dans une application pour donner de l’information sur l’exécution de cette dernière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Ne pas utiliser System.out.println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Mais un framework de logging</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Journaliser différents type de message</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Gérer automatiquement les fichiers  de log</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Agir en live sur le paramétrage pour rendre plus ou moins verbeux le traçage (débugage ou production courante)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69" name="PlaceHolder 3"/>
          <p:cNvSpPr>
            <a:spLocks noGrp="1"/>
          </p:cNvSpPr>
          <p:nvPr>
            <p:ph type="sldNum" idx="44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650449D-0BB4-4B2C-B354-9B6EBAA3BE6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70" name="PlaceHolder 4"/>
          <p:cNvSpPr>
            <a:spLocks noGrp="1"/>
          </p:cNvSpPr>
          <p:nvPr>
            <p:ph type="ftr" idx="44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7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traces applicatives et log4j</a:t>
            </a:r>
            <a:endParaRPr b="0" lang="fr-FR" sz="2550" strike="noStrike" u="none">
              <a:solidFill>
                <a:schemeClr val="dk1"/>
              </a:solidFill>
              <a:uFillTx/>
              <a:latin typeface="Arial"/>
            </a:endParaRPr>
          </a:p>
        </p:txBody>
      </p:sp>
      <p:sp>
        <p:nvSpPr>
          <p:cNvPr id="1172" name="PlaceHolder 2"/>
          <p:cNvSpPr>
            <a:spLocks noGrp="1"/>
          </p:cNvSpPr>
          <p:nvPr>
            <p:ph/>
          </p:nvPr>
        </p:nvSpPr>
        <p:spPr>
          <a:xfrm>
            <a:off x="323640" y="791640"/>
            <a:ext cx="7485480" cy="4804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none">
                <a:solidFill>
                  <a:schemeClr val="dk1"/>
                </a:solidFill>
                <a:uFillTx/>
                <a:latin typeface="Arial"/>
              </a:rPr>
              <a:t>Log4j</a:t>
            </a:r>
            <a:r>
              <a:rPr b="0" lang="fr-FR" sz="1800" strike="noStrike" u="none">
                <a:solidFill>
                  <a:schemeClr val="dk1"/>
                </a:solidFill>
                <a:uFillTx/>
                <a:latin typeface="Arial"/>
              </a:rPr>
              <a:t> : 3 notions</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Niveau de gravité : FATAL&gt;ERROR&gt;WARN&gt;INFO&gt;DEBUG&gt;TRACE</a:t>
            </a:r>
            <a:endParaRPr b="0" lang="fr-FR" sz="1800" strike="noStrike" u="none">
              <a:solidFill>
                <a:schemeClr val="dk1"/>
              </a:solidFill>
              <a:uFillTx/>
              <a:latin typeface="Arial"/>
            </a:endParaRPr>
          </a:p>
          <a:p>
            <a:pPr lvl="1" marL="446040" indent="-270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appenders pour </a:t>
            </a:r>
            <a:r>
              <a:rPr b="1" lang="fr-FR" sz="1800" strike="noStrike" u="none">
                <a:solidFill>
                  <a:schemeClr val="dk1"/>
                </a:solidFill>
                <a:uFillTx/>
                <a:latin typeface="Arial"/>
              </a:rPr>
              <a:t>la cible de destination</a:t>
            </a:r>
            <a:r>
              <a:rPr b="0" lang="fr-FR" sz="1800" strike="noStrike" u="none">
                <a:solidFill>
                  <a:schemeClr val="dk1"/>
                </a:solidFill>
                <a:uFillTx/>
                <a:latin typeface="Arial"/>
              </a:rPr>
              <a:t> des messages</a:t>
            </a:r>
            <a:endParaRPr b="0" lang="fr-FR" sz="1800" strike="noStrike" u="none">
              <a:solidFill>
                <a:schemeClr val="dk1"/>
              </a:solidFill>
              <a:uFillTx/>
              <a:latin typeface="Arial"/>
            </a:endParaRPr>
          </a:p>
          <a:p>
            <a:pPr lvl="2" marL="623880" indent="-26028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ConsoleAppender : messages envoyés sur la console</a:t>
            </a:r>
            <a:endParaRPr b="0" lang="fr-FR" sz="1800" strike="noStrike" u="none">
              <a:solidFill>
                <a:schemeClr val="dk1"/>
              </a:solidFill>
              <a:uFillTx/>
              <a:latin typeface="Arial"/>
            </a:endParaRPr>
          </a:p>
          <a:p>
            <a:pPr lvl="2" marL="623880" indent="-26028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FileAppender : messages envoyés dans un fichier. (deux classes filles : DailyRollingAppender et RollingFileAppender)</a:t>
            </a:r>
            <a:endParaRPr b="0" lang="fr-FR" sz="1800" strike="noStrike" u="none">
              <a:solidFill>
                <a:schemeClr val="dk1"/>
              </a:solidFill>
              <a:uFillTx/>
              <a:latin typeface="Arial"/>
            </a:endParaRPr>
          </a:p>
          <a:p>
            <a:pPr lvl="2" marL="623880" indent="-26028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Et bien d’autres …</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73" name="PlaceHolder 3"/>
          <p:cNvSpPr>
            <a:spLocks noGrp="1"/>
          </p:cNvSpPr>
          <p:nvPr>
            <p:ph type="sldNum" idx="449"/>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300132F-FC4D-4D77-AF1B-52BCECCC094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74" name="PlaceHolder 4"/>
          <p:cNvSpPr>
            <a:spLocks noGrp="1"/>
          </p:cNvSpPr>
          <p:nvPr>
            <p:ph type="ftr" idx="450"/>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7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traces applicatives et log4j</a:t>
            </a:r>
            <a:endParaRPr b="0" lang="fr-FR" sz="2550" strike="noStrike" u="none">
              <a:solidFill>
                <a:schemeClr val="dk1"/>
              </a:solidFill>
              <a:uFillTx/>
              <a:latin typeface="Arial"/>
            </a:endParaRPr>
          </a:p>
        </p:txBody>
      </p:sp>
      <p:sp>
        <p:nvSpPr>
          <p:cNvPr id="1176" name="PlaceHolder 2"/>
          <p:cNvSpPr>
            <a:spLocks noGrp="1"/>
          </p:cNvSpPr>
          <p:nvPr>
            <p:ph/>
          </p:nvPr>
        </p:nvSpPr>
        <p:spPr>
          <a:xfrm>
            <a:off x="323640" y="791640"/>
            <a:ext cx="8280720" cy="3363840"/>
          </a:xfrm>
          <a:prstGeom prst="rect">
            <a:avLst/>
          </a:prstGeom>
          <a:noFill/>
          <a:ln w="0">
            <a:noFill/>
          </a:ln>
        </p:spPr>
        <p:txBody>
          <a:bodyPr lIns="0" rIns="0" tIns="0" bIns="0" anchor="t">
            <a:noAutofit/>
          </a:bodyPr>
          <a:p>
            <a:pPr lvl="1" marL="446040" indent="-352440" defTabSz="914400">
              <a:lnSpc>
                <a:spcPct val="100000"/>
              </a:lnSpc>
              <a:spcBef>
                <a:spcPts val="601"/>
              </a:spcBef>
              <a:spcAft>
                <a:spcPts val="601"/>
              </a:spcAft>
              <a:buClr>
                <a:srgbClr val="000000"/>
              </a:buClr>
              <a:buFont typeface="Arial"/>
              <a:buChar char="•"/>
            </a:pPr>
            <a:r>
              <a:rPr b="0" lang="fr-FR" sz="1800" strike="noStrike" u="none">
                <a:solidFill>
                  <a:schemeClr val="dk1"/>
                </a:solidFill>
                <a:uFillTx/>
                <a:latin typeface="Arial"/>
              </a:rPr>
              <a:t>Les layouts  pour définir le </a:t>
            </a:r>
            <a:r>
              <a:rPr b="1" lang="fr-FR" sz="1800" strike="noStrike" u="none">
                <a:solidFill>
                  <a:schemeClr val="dk1"/>
                </a:solidFill>
                <a:uFillTx/>
                <a:latin typeface="Arial"/>
              </a:rPr>
              <a:t>format du message</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2" marL="623880" indent="-353880" defTabSz="914400">
              <a:lnSpc>
                <a:spcPct val="100000"/>
              </a:lnSpc>
              <a:spcBef>
                <a:spcPts val="99"/>
              </a:spcBef>
              <a:spcAft>
                <a:spcPts val="99"/>
              </a:spcAft>
              <a:buClr>
                <a:srgbClr val="000000"/>
              </a:buClr>
              <a:buFont typeface="Arial"/>
              <a:buChar char="•"/>
            </a:pPr>
            <a:r>
              <a:rPr b="0" lang="fr-FR" sz="1800" strike="noStrike" u="none">
                <a:solidFill>
                  <a:schemeClr val="dk1"/>
                </a:solidFill>
                <a:uFillTx/>
                <a:latin typeface="Arial"/>
              </a:rPr>
              <a:t>HTMLLayout : formate le message en HTML dans un tableau contenant les colonnes (date/heure, niveau degravité, thead, logger et message)· </a:t>
            </a:r>
            <a:endParaRPr b="0" lang="fr-FR" sz="1800" strike="noStrike" u="none">
              <a:solidFill>
                <a:schemeClr val="dk1"/>
              </a:solidFill>
              <a:uFillTx/>
              <a:latin typeface="Arial"/>
            </a:endParaRPr>
          </a:p>
          <a:p>
            <a:pPr lvl="2" marL="623880" indent="-353880" defTabSz="914400">
              <a:lnSpc>
                <a:spcPct val="100000"/>
              </a:lnSpc>
              <a:spcBef>
                <a:spcPts val="99"/>
              </a:spcBef>
              <a:spcAft>
                <a:spcPts val="99"/>
              </a:spcAft>
              <a:buClr>
                <a:srgbClr val="000000"/>
              </a:buClr>
              <a:buFont typeface="Arial"/>
              <a:buChar char="•"/>
            </a:pPr>
            <a:r>
              <a:rPr b="0" lang="fr-FR" sz="1800" strike="noStrike" u="none">
                <a:solidFill>
                  <a:schemeClr val="dk1"/>
                </a:solidFill>
                <a:uFillTx/>
                <a:latin typeface="Arial"/>
              </a:rPr>
              <a:t>PatternLayout : précise le format du message grâce à un motif</a:t>
            </a:r>
            <a:endParaRPr b="0" lang="fr-FR" sz="1800" strike="noStrike" u="none">
              <a:solidFill>
                <a:schemeClr val="dk1"/>
              </a:solidFill>
              <a:uFillTx/>
              <a:latin typeface="Arial"/>
            </a:endParaRPr>
          </a:p>
          <a:p>
            <a:pPr lvl="3" marL="803880" indent="-353880" defTabSz="914400">
              <a:lnSpc>
                <a:spcPct val="100000"/>
              </a:lnSpc>
              <a:spcBef>
                <a:spcPts val="99"/>
              </a:spcBef>
              <a:spcAft>
                <a:spcPts val="99"/>
              </a:spcAft>
              <a:buClr>
                <a:srgbClr val="000000"/>
              </a:buClr>
              <a:buFont typeface="Arial"/>
              <a:buChar char="•"/>
            </a:pPr>
            <a:r>
              <a:rPr b="0" lang="fr-FR" sz="1700" strike="noStrike" u="none">
                <a:solidFill>
                  <a:schemeClr val="dk1"/>
                </a:solidFill>
                <a:uFillTx/>
                <a:latin typeface="Arial"/>
              </a:rPr>
              <a:t>%C : Le nom de la classe qui a émis le message</a:t>
            </a:r>
            <a:endParaRPr b="0" lang="fr-FR" sz="1700" strike="noStrike" u="none">
              <a:solidFill>
                <a:schemeClr val="dk1"/>
              </a:solidFill>
              <a:uFillTx/>
              <a:latin typeface="Arial"/>
            </a:endParaRPr>
          </a:p>
          <a:p>
            <a:pPr lvl="3" marL="803880" indent="-353880" defTabSz="914400">
              <a:lnSpc>
                <a:spcPct val="100000"/>
              </a:lnSpc>
              <a:spcBef>
                <a:spcPts val="99"/>
              </a:spcBef>
              <a:spcAft>
                <a:spcPts val="99"/>
              </a:spcAft>
              <a:buClr>
                <a:srgbClr val="000000"/>
              </a:buClr>
              <a:buFont typeface="Arial"/>
              <a:buChar char="•"/>
            </a:pPr>
            <a:r>
              <a:rPr b="0" lang="fr-FR" sz="1700" strike="noStrike" u="none">
                <a:solidFill>
                  <a:schemeClr val="dk1"/>
                </a:solidFill>
                <a:uFillTx/>
                <a:latin typeface="Arial"/>
              </a:rPr>
              <a:t>%d : date</a:t>
            </a:r>
            <a:endParaRPr b="0" lang="fr-FR" sz="1700" strike="noStrike" u="none">
              <a:solidFill>
                <a:schemeClr val="dk1"/>
              </a:solidFill>
              <a:uFillTx/>
              <a:latin typeface="Arial"/>
            </a:endParaRPr>
          </a:p>
          <a:p>
            <a:pPr lvl="3" marL="803880" indent="-353880" defTabSz="914400">
              <a:lnSpc>
                <a:spcPct val="100000"/>
              </a:lnSpc>
              <a:spcBef>
                <a:spcPts val="99"/>
              </a:spcBef>
              <a:spcAft>
                <a:spcPts val="99"/>
              </a:spcAft>
              <a:buClr>
                <a:srgbClr val="000000"/>
              </a:buClr>
              <a:buFont typeface="Arial"/>
              <a:buChar char="•"/>
            </a:pPr>
            <a:r>
              <a:rPr b="0" lang="fr-FR" sz="1700" strike="noStrike" u="none">
                <a:solidFill>
                  <a:schemeClr val="dk1"/>
                </a:solidFill>
                <a:uFillTx/>
                <a:latin typeface="Arial"/>
              </a:rPr>
              <a:t>%m : le message</a:t>
            </a:r>
            <a:endParaRPr b="0" lang="fr-FR" sz="1700" strike="noStrike" u="none">
              <a:solidFill>
                <a:schemeClr val="dk1"/>
              </a:solidFill>
              <a:uFillTx/>
              <a:latin typeface="Arial"/>
            </a:endParaRPr>
          </a:p>
          <a:p>
            <a:pPr lvl="3" marL="803880" indent="-353880" defTabSz="914400">
              <a:lnSpc>
                <a:spcPct val="100000"/>
              </a:lnSpc>
              <a:spcBef>
                <a:spcPts val="99"/>
              </a:spcBef>
              <a:spcAft>
                <a:spcPts val="99"/>
              </a:spcAft>
              <a:buClr>
                <a:srgbClr val="000000"/>
              </a:buClr>
              <a:buFont typeface="Arial"/>
              <a:buChar char="•"/>
            </a:pPr>
            <a:r>
              <a:rPr b="0" lang="fr-FR" sz="1700" strike="noStrike" u="none">
                <a:solidFill>
                  <a:schemeClr val="dk1"/>
                </a:solidFill>
                <a:uFillTx/>
                <a:latin typeface="Arial"/>
              </a:rPr>
              <a:t>…</a:t>
            </a:r>
            <a:r>
              <a:rPr b="0" lang="fr-FR" sz="1700" strike="noStrike" u="none">
                <a:solidFill>
                  <a:schemeClr val="dk1"/>
                </a:solidFill>
                <a:uFillTx/>
                <a:latin typeface="Arial"/>
              </a:rPr>
              <a:t>.</a:t>
            </a:r>
            <a:endParaRPr b="0" lang="fr-FR" sz="1700" strike="noStrike" u="none">
              <a:solidFill>
                <a:schemeClr val="dk1"/>
              </a:solidFill>
              <a:uFillTx/>
              <a:latin typeface="Arial"/>
            </a:endParaRPr>
          </a:p>
          <a:p>
            <a:pPr lvl="2" marL="623880" indent="-353880" defTabSz="914400">
              <a:lnSpc>
                <a:spcPct val="100000"/>
              </a:lnSpc>
              <a:spcBef>
                <a:spcPts val="99"/>
              </a:spcBef>
              <a:spcAft>
                <a:spcPts val="99"/>
              </a:spcAft>
              <a:buClr>
                <a:srgbClr val="000000"/>
              </a:buClr>
              <a:buFont typeface="Arial"/>
              <a:buChar char="•"/>
            </a:pPr>
            <a:r>
              <a:rPr b="0" lang="fr-FR" sz="1800" strike="noStrike" u="none">
                <a:solidFill>
                  <a:schemeClr val="dk1"/>
                </a:solidFill>
                <a:uFillTx/>
                <a:latin typeface="Arial"/>
              </a:rPr>
              <a:t>Et bien d’autres …</a:t>
            </a:r>
            <a:endParaRPr b="0" lang="fr-FR" sz="1800" strike="noStrike" u="none">
              <a:solidFill>
                <a:schemeClr val="dk1"/>
              </a:solidFill>
              <a:uFillTx/>
              <a:latin typeface="Arial"/>
            </a:endParaRPr>
          </a:p>
          <a:p>
            <a:pPr indent="0" defTabSz="914400">
              <a:lnSpc>
                <a:spcPct val="100000"/>
              </a:lnSpc>
              <a:spcBef>
                <a:spcPts val="99"/>
              </a:spcBef>
              <a:spcAft>
                <a:spcPts val="99"/>
              </a:spcAft>
              <a:buNone/>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1177" name="PlaceHolder 3"/>
          <p:cNvSpPr>
            <a:spLocks noGrp="1"/>
          </p:cNvSpPr>
          <p:nvPr>
            <p:ph type="sldNum" idx="451"/>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A2D8EA0-633A-49C9-AADF-D41A80360EE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78" name="PlaceHolder 4"/>
          <p:cNvSpPr>
            <a:spLocks noGrp="1"/>
          </p:cNvSpPr>
          <p:nvPr>
            <p:ph type="ftr" idx="452"/>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7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traces applicatives et log4j</a:t>
            </a:r>
            <a:endParaRPr b="0" lang="fr-FR" sz="2550" strike="noStrike" u="none">
              <a:solidFill>
                <a:schemeClr val="dk1"/>
              </a:solidFill>
              <a:uFillTx/>
              <a:latin typeface="Arial"/>
            </a:endParaRPr>
          </a:p>
        </p:txBody>
      </p:sp>
      <p:sp>
        <p:nvSpPr>
          <p:cNvPr id="1180" name="PlaceHolder 2"/>
          <p:cNvSpPr>
            <a:spLocks noGrp="1"/>
          </p:cNvSpPr>
          <p:nvPr>
            <p:ph/>
          </p:nvPr>
        </p:nvSpPr>
        <p:spPr>
          <a:xfrm>
            <a:off x="323640" y="817920"/>
            <a:ext cx="5829120" cy="1546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Fichier properties (dasn le classpath) </a:t>
            </a:r>
            <a:endParaRPr b="0" lang="fr-FR" sz="1800" strike="noStrike" u="none">
              <a:solidFill>
                <a:schemeClr val="dk1"/>
              </a:solidFill>
              <a:uFillTx/>
              <a:latin typeface="Arial"/>
            </a:endParaRPr>
          </a:p>
          <a:p>
            <a:pPr marL="432000" indent="-7200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pic>
        <p:nvPicPr>
          <p:cNvPr id="1181" name="Picture 2" descr=""/>
          <p:cNvPicPr/>
          <p:nvPr/>
        </p:nvPicPr>
        <p:blipFill>
          <a:blip r:embed="rId1"/>
          <a:stretch/>
        </p:blipFill>
        <p:spPr>
          <a:xfrm>
            <a:off x="1551240" y="1329840"/>
            <a:ext cx="5450400" cy="1997640"/>
          </a:xfrm>
          <a:prstGeom prst="rect">
            <a:avLst/>
          </a:prstGeom>
          <a:noFill/>
          <a:ln w="0">
            <a:noFill/>
          </a:ln>
        </p:spPr>
      </p:pic>
      <p:sp>
        <p:nvSpPr>
          <p:cNvPr id="1182" name="Rectangle 3"/>
          <p:cNvSpPr/>
          <p:nvPr/>
        </p:nvSpPr>
        <p:spPr>
          <a:xfrm>
            <a:off x="1436040" y="3231720"/>
            <a:ext cx="6908400" cy="1436040"/>
          </a:xfrm>
          <a:prstGeom prst="rect">
            <a:avLst/>
          </a:prstGeom>
          <a:noFill/>
          <a:ln w="9525">
            <a:noFill/>
          </a:ln>
        </p:spPr>
        <p:style>
          <a:lnRef idx="0"/>
          <a:fillRef idx="0"/>
          <a:effectRef idx="0"/>
          <a:fontRef idx="minor"/>
        </p:style>
        <p:txBody>
          <a:bodyPr lIns="90000" rIns="90000" tIns="45000" bIns="45000" anchor="t">
            <a:spAutoFit/>
          </a:bodyPr>
          <a:p>
            <a:pPr marL="214200" indent="-214200" defTabSz="914400">
              <a:lnSpc>
                <a:spcPct val="100000"/>
              </a:lnSpc>
              <a:spcBef>
                <a:spcPts val="420"/>
              </a:spcBef>
              <a:buClr>
                <a:srgbClr val="000000"/>
              </a:buClr>
              <a:buSzPct val="60000"/>
              <a:buFont typeface="Symbol" charset="2"/>
              <a:buChar char=""/>
            </a:pPr>
            <a:r>
              <a:rPr b="0" lang="fr-FR" sz="2100" strike="noStrike" u="none">
                <a:solidFill>
                  <a:schemeClr val="dk1"/>
                </a:solidFill>
                <a:uFillTx/>
                <a:latin typeface="Arial"/>
              </a:rPr>
              <a:t>Et on trace dans le code ainsi :</a:t>
            </a:r>
            <a:endParaRPr b="0" lang="fr-FR" sz="2100" strike="noStrike" u="none">
              <a:solidFill>
                <a:srgbClr val="000000"/>
              </a:solidFill>
              <a:uFillTx/>
              <a:latin typeface="Arial"/>
            </a:endParaRPr>
          </a:p>
          <a:p>
            <a:pPr marL="557280" indent="-214200" defTabSz="914400">
              <a:lnSpc>
                <a:spcPct val="100000"/>
              </a:lnSpc>
              <a:spcBef>
                <a:spcPts val="561"/>
              </a:spcBef>
              <a:tabLst>
                <a:tab algn="l" pos="0"/>
              </a:tabLst>
            </a:pPr>
            <a:r>
              <a:rPr b="1" lang="en-US" sz="1600" strike="noStrike" u="none">
                <a:solidFill>
                  <a:schemeClr val="dk1"/>
                </a:solidFill>
                <a:uFillTx/>
                <a:latin typeface="Arial"/>
              </a:rPr>
              <a:t>private</a:t>
            </a:r>
            <a:r>
              <a:rPr b="0" lang="en-US" sz="1600" strike="noStrike" u="none">
                <a:solidFill>
                  <a:schemeClr val="dk1"/>
                </a:solidFill>
                <a:uFillTx/>
                <a:latin typeface="Arial"/>
              </a:rPr>
              <a:t> </a:t>
            </a:r>
            <a:r>
              <a:rPr b="1" lang="en-US" sz="1600" strike="noStrike" u="none">
                <a:solidFill>
                  <a:schemeClr val="dk1"/>
                </a:solidFill>
                <a:uFillTx/>
                <a:latin typeface="Arial"/>
              </a:rPr>
              <a:t>static</a:t>
            </a:r>
            <a:r>
              <a:rPr b="0" lang="en-US" sz="1600" strike="noStrike" u="none">
                <a:solidFill>
                  <a:schemeClr val="dk1"/>
                </a:solidFill>
                <a:uFillTx/>
                <a:latin typeface="Arial"/>
              </a:rPr>
              <a:t> </a:t>
            </a:r>
            <a:r>
              <a:rPr b="1" lang="en-US" sz="1600" strike="noStrike" u="none">
                <a:solidFill>
                  <a:schemeClr val="dk1"/>
                </a:solidFill>
                <a:uFillTx/>
                <a:latin typeface="Arial"/>
              </a:rPr>
              <a:t>final</a:t>
            </a:r>
            <a:r>
              <a:rPr b="0" lang="en-US" sz="1600" strike="noStrike" u="none">
                <a:solidFill>
                  <a:schemeClr val="dk1"/>
                </a:solidFill>
                <a:uFillTx/>
                <a:latin typeface="Arial"/>
              </a:rPr>
              <a:t> Logger </a:t>
            </a:r>
            <a:r>
              <a:rPr b="0" i="1" lang="en-US" sz="1600" strike="noStrike" u="sng">
                <a:solidFill>
                  <a:schemeClr val="dk1"/>
                </a:solidFill>
                <a:uFillTx/>
                <a:latin typeface="Arial"/>
              </a:rPr>
              <a:t>logger</a:t>
            </a:r>
            <a:r>
              <a:rPr b="0" lang="en-US" sz="1600" strike="noStrike" u="none">
                <a:solidFill>
                  <a:schemeClr val="dk1"/>
                </a:solidFill>
                <a:uFillTx/>
                <a:latin typeface="Arial"/>
              </a:rPr>
              <a:t> = Logger.</a:t>
            </a:r>
            <a:r>
              <a:rPr b="0" i="1" lang="en-US" sz="1600" strike="noStrike" u="none">
                <a:solidFill>
                  <a:schemeClr val="dk1"/>
                </a:solidFill>
                <a:uFillTx/>
                <a:latin typeface="Arial"/>
              </a:rPr>
              <a:t>getLogger</a:t>
            </a:r>
            <a:r>
              <a:rPr b="0" lang="en-US" sz="1600" strike="noStrike" u="none">
                <a:solidFill>
                  <a:schemeClr val="dk1"/>
                </a:solidFill>
                <a:uFillTx/>
                <a:latin typeface="Arial"/>
              </a:rPr>
              <a:t>(demoLog4j.</a:t>
            </a:r>
            <a:r>
              <a:rPr b="1" lang="en-US" sz="1600" strike="noStrike" u="none">
                <a:solidFill>
                  <a:schemeClr val="dk1"/>
                </a:solidFill>
                <a:uFillTx/>
                <a:latin typeface="Arial"/>
              </a:rPr>
              <a:t>class</a:t>
            </a:r>
            <a:r>
              <a:rPr b="0" lang="en-US" sz="1600" strike="noStrike" u="none">
                <a:solidFill>
                  <a:schemeClr val="dk1"/>
                </a:solidFill>
                <a:uFillTx/>
                <a:latin typeface="Arial"/>
              </a:rPr>
              <a:t>);</a:t>
            </a:r>
            <a:r>
              <a:rPr b="0" lang="fr-FR" sz="2800" strike="noStrike" u="none">
                <a:solidFill>
                  <a:schemeClr val="dk1"/>
                </a:solidFill>
                <a:uFillTx/>
                <a:latin typeface="Arial"/>
              </a:rPr>
              <a:t> </a:t>
            </a:r>
            <a:endParaRPr b="0" lang="fr-FR" sz="2800" strike="noStrike" u="none">
              <a:solidFill>
                <a:srgbClr val="000000"/>
              </a:solidFill>
              <a:uFillTx/>
              <a:latin typeface="Arial"/>
            </a:endParaRPr>
          </a:p>
          <a:p>
            <a:pPr marL="557280" indent="-214200" defTabSz="914400">
              <a:lnSpc>
                <a:spcPct val="100000"/>
              </a:lnSpc>
              <a:spcBef>
                <a:spcPts val="320"/>
              </a:spcBef>
              <a:tabLst>
                <a:tab algn="l" pos="0"/>
              </a:tabLst>
            </a:pPr>
            <a:r>
              <a:rPr b="0" i="1" lang="fr-FR" sz="1600" strike="noStrike" u="none">
                <a:solidFill>
                  <a:schemeClr val="dk1"/>
                </a:solidFill>
                <a:uFillTx/>
                <a:latin typeface="Arial"/>
              </a:rPr>
              <a:t>logger</a:t>
            </a:r>
            <a:r>
              <a:rPr b="0" lang="fr-FR" sz="1600" strike="noStrike" u="none">
                <a:solidFill>
                  <a:schemeClr val="dk1"/>
                </a:solidFill>
                <a:uFillTx/>
                <a:latin typeface="Arial"/>
              </a:rPr>
              <a:t>.debug("message de type debug");</a:t>
            </a:r>
            <a:endParaRPr b="0" lang="fr-FR" sz="1600" strike="noStrike" u="none">
              <a:solidFill>
                <a:srgbClr val="000000"/>
              </a:solidFill>
              <a:uFillTx/>
              <a:latin typeface="Arial"/>
            </a:endParaRPr>
          </a:p>
        </p:txBody>
      </p:sp>
      <p:sp>
        <p:nvSpPr>
          <p:cNvPr id="1183" name="PlaceHolder 3"/>
          <p:cNvSpPr>
            <a:spLocks noGrp="1"/>
          </p:cNvSpPr>
          <p:nvPr>
            <p:ph type="sldNum" idx="453"/>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EBBC0C0-4F10-4079-AEBC-B2CB48A6472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84" name="PlaceHolder 4"/>
          <p:cNvSpPr>
            <a:spLocks noGrp="1"/>
          </p:cNvSpPr>
          <p:nvPr>
            <p:ph type="ftr" idx="454"/>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8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traces applicatives et log4j</a:t>
            </a:r>
            <a:endParaRPr b="0" lang="fr-FR" sz="2550" strike="noStrike" u="none">
              <a:solidFill>
                <a:schemeClr val="dk1"/>
              </a:solidFill>
              <a:uFillTx/>
              <a:latin typeface="Arial"/>
            </a:endParaRPr>
          </a:p>
        </p:txBody>
      </p:sp>
      <p:sp>
        <p:nvSpPr>
          <p:cNvPr id="1186" name="PlaceHolder 2"/>
          <p:cNvSpPr>
            <a:spLocks noGrp="1"/>
          </p:cNvSpPr>
          <p:nvPr>
            <p:ph/>
          </p:nvPr>
        </p:nvSpPr>
        <p:spPr>
          <a:xfrm>
            <a:off x="467640" y="1154160"/>
            <a:ext cx="7485480" cy="3363840"/>
          </a:xfrm>
          <a:prstGeom prst="rect">
            <a:avLst/>
          </a:prstGeom>
          <a:noFill/>
          <a:ln w="0">
            <a:noFill/>
          </a:ln>
        </p:spPr>
        <p:txBody>
          <a:bodyPr lIns="0" rIns="0" tIns="0" bIns="0" anchor="t">
            <a:noAutofit/>
          </a:bodyPr>
          <a:p>
            <a:pPr indent="0" defTabSz="914400">
              <a:lnSpc>
                <a:spcPct val="90000"/>
              </a:lnSpc>
              <a:spcAft>
                <a:spcPts val="499"/>
              </a:spcAft>
              <a:buNone/>
              <a:tabLst>
                <a:tab algn="l" pos="0"/>
              </a:tabLst>
            </a:pPr>
            <a:r>
              <a:rPr b="0" lang="fr-FR" sz="1800" strike="noStrike" u="none">
                <a:solidFill>
                  <a:schemeClr val="dk1"/>
                </a:solidFill>
                <a:uFillTx/>
                <a:latin typeface="Arial"/>
              </a:rPr>
              <a:t>Chaque bloc catch doit générer une trace de niveau ERROR qd action de l’exploitant</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Tracer tout ce qui aura été utile au dév et au débogage, via une trace de niveau DEBUG (c’est précieux)</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Le message doit être explicite, ne pas hésiter à ajouter des paramètres</a:t>
            </a: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r>
              <a:rPr b="0" lang="fr-FR" sz="1800" strike="noStrike" u="none">
                <a:solidFill>
                  <a:schemeClr val="dk1"/>
                </a:solidFill>
                <a:uFillTx/>
                <a:latin typeface="Arial"/>
              </a:rPr>
              <a:t>A des fin d’optimisation tester le mode via l’instruction </a:t>
            </a:r>
            <a:endParaRPr b="0" lang="fr-FR" sz="1800" strike="noStrike" u="none">
              <a:solidFill>
                <a:schemeClr val="dk1"/>
              </a:solidFill>
              <a:uFillTx/>
              <a:latin typeface="Arial"/>
            </a:endParaRPr>
          </a:p>
          <a:p>
            <a:pPr lvl="1" marL="252000" indent="-72000" defTabSz="914400">
              <a:lnSpc>
                <a:spcPct val="9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If (logger.isDebugEnabled()) ou If (logger.isTraceEnabled()</a:t>
            </a:r>
            <a:endParaRPr b="0" lang="fr-FR" sz="1800" strike="noStrike" u="none">
              <a:solidFill>
                <a:schemeClr val="dk1"/>
              </a:solidFill>
              <a:uFillTx/>
              <a:latin typeface="Arial"/>
            </a:endParaRPr>
          </a:p>
          <a:p>
            <a:pPr indent="0" defTabSz="914400">
              <a:lnSpc>
                <a:spcPct val="90000"/>
              </a:lnSpc>
              <a:spcBef>
                <a:spcPts val="99"/>
              </a:spcBef>
              <a:spcAft>
                <a:spcPts val="99"/>
              </a:spcAft>
              <a:buNone/>
              <a:tabLst>
                <a:tab algn="l" pos="0"/>
              </a:tabLst>
            </a:pPr>
            <a:endParaRPr b="0" lang="fr-FR" sz="1800" strike="noStrike" u="none">
              <a:solidFill>
                <a:schemeClr val="dk1"/>
              </a:solidFill>
              <a:uFillTx/>
              <a:latin typeface="Arial"/>
            </a:endParaRPr>
          </a:p>
          <a:p>
            <a:pPr indent="0" defTabSz="914400">
              <a:lnSpc>
                <a:spcPct val="90000"/>
              </a:lnSpc>
              <a:spcAft>
                <a:spcPts val="499"/>
              </a:spcAft>
              <a:buNone/>
              <a:tabLst>
                <a:tab algn="l" pos="0"/>
              </a:tabLst>
            </a:pPr>
            <a:endParaRPr b="0" lang="fr-FR" sz="1800" strike="noStrike" u="none">
              <a:solidFill>
                <a:schemeClr val="dk1"/>
              </a:solidFill>
              <a:uFillTx/>
              <a:latin typeface="Arial"/>
            </a:endParaRPr>
          </a:p>
        </p:txBody>
      </p:sp>
      <p:sp>
        <p:nvSpPr>
          <p:cNvPr id="1187" name="PlaceHolder 3"/>
          <p:cNvSpPr>
            <a:spLocks noGrp="1"/>
          </p:cNvSpPr>
          <p:nvPr>
            <p:ph type="sldNum" idx="455"/>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053B48A-2632-4676-B19D-BF6EA37B3CA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88" name="PlaceHolder 4"/>
          <p:cNvSpPr>
            <a:spLocks noGrp="1"/>
          </p:cNvSpPr>
          <p:nvPr>
            <p:ph type="ftr" idx="456"/>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de vie d’un logiciel</a:t>
            </a:r>
            <a:endParaRPr b="0" lang="fr-FR" sz="2550" strike="noStrike" u="none">
              <a:solidFill>
                <a:schemeClr val="dk1"/>
              </a:solidFill>
              <a:uFillTx/>
              <a:latin typeface="Arial"/>
            </a:endParaRPr>
          </a:p>
        </p:txBody>
      </p:sp>
      <p:sp>
        <p:nvSpPr>
          <p:cNvPr id="189" name="PlaceHolder 2"/>
          <p:cNvSpPr>
            <a:spLocks noGrp="1"/>
          </p:cNvSpPr>
          <p:nvPr>
            <p:ph/>
          </p:nvPr>
        </p:nvSpPr>
        <p:spPr>
          <a:xfrm>
            <a:off x="360000" y="915480"/>
            <a:ext cx="6372000" cy="2880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3600" strike="noStrike" u="none">
                <a:solidFill>
                  <a:schemeClr val="dk1"/>
                </a:solidFill>
                <a:uFillTx/>
                <a:latin typeface="Arial"/>
              </a:rPr>
              <a:t>Les types de maintenance</a:t>
            </a:r>
            <a:endParaRPr b="0" lang="fr-FR" sz="36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Arial"/>
              <a:buChar char="•"/>
              <a:tabLst>
                <a:tab algn="l" pos="0"/>
              </a:tabLst>
            </a:pPr>
            <a:r>
              <a:rPr b="0" lang="fr-FR" sz="2800" strike="noStrike" u="none">
                <a:solidFill>
                  <a:schemeClr val="dk1"/>
                </a:solidFill>
                <a:uFillTx/>
                <a:latin typeface="Arial"/>
              </a:rPr>
              <a:t>Corrective</a:t>
            </a:r>
            <a:endParaRPr b="0" lang="fr-FR" sz="2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Arial"/>
              <a:buChar char="•"/>
              <a:tabLst>
                <a:tab algn="l" pos="0"/>
              </a:tabLst>
            </a:pPr>
            <a:r>
              <a:rPr b="0" lang="fr-FR" sz="2800" strike="noStrike" u="none">
                <a:solidFill>
                  <a:schemeClr val="dk1"/>
                </a:solidFill>
                <a:uFillTx/>
                <a:latin typeface="Arial"/>
              </a:rPr>
              <a:t>Adaptative</a:t>
            </a:r>
            <a:endParaRPr b="0" lang="fr-FR" sz="2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Arial"/>
              <a:buChar char="•"/>
              <a:tabLst>
                <a:tab algn="l" pos="0"/>
              </a:tabLst>
            </a:pPr>
            <a:r>
              <a:rPr b="0" lang="fr-FR" sz="2800" strike="noStrike" u="none">
                <a:solidFill>
                  <a:schemeClr val="dk1"/>
                </a:solidFill>
                <a:uFillTx/>
                <a:latin typeface="Arial"/>
              </a:rPr>
              <a:t>Évolutive</a:t>
            </a:r>
            <a:endParaRPr b="0" lang="fr-FR" sz="2800" strike="noStrike" u="none">
              <a:solidFill>
                <a:schemeClr val="dk1"/>
              </a:solidFill>
              <a:uFillTx/>
              <a:latin typeface="Arial"/>
            </a:endParaRPr>
          </a:p>
          <a:p>
            <a:pPr lvl="1" marL="534960" indent="-353880" defTabSz="914400">
              <a:lnSpc>
                <a:spcPct val="100000"/>
              </a:lnSpc>
              <a:spcBef>
                <a:spcPts val="601"/>
              </a:spcBef>
              <a:spcAft>
                <a:spcPts val="601"/>
              </a:spcAft>
              <a:buClr>
                <a:srgbClr val="000000"/>
              </a:buClr>
              <a:buFont typeface="Arial"/>
              <a:buChar char="•"/>
              <a:tabLst>
                <a:tab algn="l" pos="0"/>
              </a:tabLst>
            </a:pPr>
            <a:r>
              <a:rPr b="0" lang="fr-FR" sz="2800" strike="noStrike" u="none">
                <a:solidFill>
                  <a:schemeClr val="dk1"/>
                </a:solidFill>
                <a:uFillTx/>
                <a:latin typeface="Arial"/>
              </a:rPr>
              <a:t>Préventive</a:t>
            </a:r>
            <a:endParaRPr b="0" lang="fr-FR" sz="2800" strike="noStrike" u="none">
              <a:solidFill>
                <a:schemeClr val="dk1"/>
              </a:solidFill>
              <a:uFillTx/>
              <a:latin typeface="Arial"/>
            </a:endParaRPr>
          </a:p>
        </p:txBody>
      </p:sp>
      <p:sp>
        <p:nvSpPr>
          <p:cNvPr id="190" name="PlaceHolder 3"/>
          <p:cNvSpPr>
            <a:spLocks noGrp="1"/>
          </p:cNvSpPr>
          <p:nvPr>
            <p:ph type="sldNum" idx="6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0FA0D46-8701-4D1E-A7E7-DAE74D5E456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91" name="PlaceHolder 4"/>
          <p:cNvSpPr>
            <a:spLocks noGrp="1"/>
          </p:cNvSpPr>
          <p:nvPr>
            <p:ph type="ftr" idx="6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8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log4j »</a:t>
            </a:r>
            <a:endParaRPr b="0" lang="fr-FR" sz="2550" strike="noStrike" u="none">
              <a:solidFill>
                <a:schemeClr val="dk1"/>
              </a:solidFill>
              <a:uFillTx/>
              <a:latin typeface="Arial"/>
            </a:endParaRPr>
          </a:p>
        </p:txBody>
      </p:sp>
      <p:sp>
        <p:nvSpPr>
          <p:cNvPr id="1190" name="PlaceHolder 2"/>
          <p:cNvSpPr>
            <a:spLocks noGrp="1"/>
          </p:cNvSpPr>
          <p:nvPr>
            <p:ph/>
          </p:nvPr>
        </p:nvSpPr>
        <p:spPr>
          <a:xfrm>
            <a:off x="954000" y="1203480"/>
            <a:ext cx="7236000" cy="2229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Objectif : paramétrage externe et utilisation delog4j</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1c4b9c"/>
              </a:buClr>
              <a:buFont typeface="Arial"/>
              <a:buChar char="•"/>
              <a:tabLst>
                <a:tab algn="l" pos="0"/>
              </a:tabLst>
            </a:pPr>
            <a:r>
              <a:rPr b="0" lang="fr-FR" sz="1800" strike="noStrike" u="none">
                <a:solidFill>
                  <a:srgbClr val="1c4b9c"/>
                </a:solidFill>
                <a:uFillTx/>
                <a:latin typeface="Arial"/>
              </a:rPr>
              <a:t> </a:t>
            </a:r>
            <a:r>
              <a:rPr b="0" lang="fr-FR" sz="1800" strike="noStrike" u="none">
                <a:solidFill>
                  <a:srgbClr val="1c4b9c"/>
                </a:solidFill>
                <a:uFillTx/>
                <a:latin typeface="Arial"/>
              </a:rPr>
              <a:t>Partie 1 : paramétrer la localisation des fichiers de log</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1c4b9c"/>
              </a:buClr>
              <a:buFont typeface="Arial"/>
              <a:buChar char="•"/>
              <a:tabLst>
                <a:tab algn="l" pos="0"/>
              </a:tabLst>
            </a:pPr>
            <a:r>
              <a:rPr b="0" lang="fr-FR" sz="1800" strike="noStrike" u="none">
                <a:solidFill>
                  <a:srgbClr val="1c4b9c"/>
                </a:solidFill>
                <a:uFillTx/>
                <a:latin typeface="Arial"/>
              </a:rPr>
              <a:t> </a:t>
            </a:r>
            <a:r>
              <a:rPr b="0" lang="fr-FR" sz="1800" strike="noStrike" u="none">
                <a:solidFill>
                  <a:srgbClr val="1c4b9c"/>
                </a:solidFill>
                <a:uFillTx/>
                <a:latin typeface="Arial"/>
              </a:rPr>
              <a:t>Partie 2 : paramétrer la localisation du fichier properties de log4j</a:t>
            </a:r>
            <a:endParaRPr b="0" lang="fr-FR" sz="1800" strike="noStrike" u="none">
              <a:solidFill>
                <a:schemeClr val="dk1"/>
              </a:solidFill>
              <a:uFillTx/>
              <a:latin typeface="Arial"/>
            </a:endParaRPr>
          </a:p>
        </p:txBody>
      </p:sp>
      <p:sp>
        <p:nvSpPr>
          <p:cNvPr id="1191" name="PlaceHolder 3"/>
          <p:cNvSpPr>
            <a:spLocks noGrp="1"/>
          </p:cNvSpPr>
          <p:nvPr>
            <p:ph type="sldNum" idx="457"/>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35CDB00-6F25-4B42-8141-F1466A9667B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92" name="PlaceHolder 4"/>
          <p:cNvSpPr>
            <a:spLocks noGrp="1"/>
          </p:cNvSpPr>
          <p:nvPr>
            <p:ph type="ftr" idx="458"/>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pré requis</a:t>
            </a:r>
            <a:endParaRPr b="0" lang="fr-FR" sz="2550" strike="noStrike" u="none">
              <a:solidFill>
                <a:schemeClr val="dk1"/>
              </a:solidFill>
              <a:uFillTx/>
              <a:latin typeface="Arial"/>
            </a:endParaRPr>
          </a:p>
        </p:txBody>
      </p:sp>
      <p:sp>
        <p:nvSpPr>
          <p:cNvPr id="193" name="PlaceHolder 2"/>
          <p:cNvSpPr>
            <a:spLocks noGrp="1"/>
          </p:cNvSpPr>
          <p:nvPr>
            <p:ph/>
          </p:nvPr>
        </p:nvSpPr>
        <p:spPr>
          <a:xfrm>
            <a:off x="322920" y="764640"/>
            <a:ext cx="6931800" cy="34585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Un outil de gestion de version (SVN, GIT…)</a:t>
            </a:r>
            <a:endParaRPr b="0" lang="fr-FR" sz="2400" strike="noStrike" u="none">
              <a:solidFill>
                <a:schemeClr val="dk1"/>
              </a:solidFill>
              <a:uFillTx/>
              <a:latin typeface="Arial"/>
            </a:endParaRPr>
          </a:p>
          <a:p>
            <a:pPr lvl="1" marL="534600" indent="-353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Travail en équipe : référentiel (commit)</a:t>
            </a:r>
            <a:endParaRPr b="0" lang="fr-FR" sz="1800" strike="noStrike" u="none">
              <a:solidFill>
                <a:schemeClr val="dk1"/>
              </a:solidFill>
              <a:uFillTx/>
              <a:latin typeface="Arial"/>
            </a:endParaRPr>
          </a:p>
          <a:p>
            <a:pPr lvl="1" marL="534600" indent="-353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Gestion du changement, de différentes versions</a:t>
            </a:r>
            <a:endParaRPr b="0" lang="fr-FR" sz="1800" strike="noStrike" u="none">
              <a:solidFill>
                <a:schemeClr val="dk1"/>
              </a:solidFill>
              <a:uFillTx/>
              <a:latin typeface="Arial"/>
            </a:endParaRPr>
          </a:p>
          <a:p>
            <a:pPr lvl="1" marL="534600" indent="-353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Mieux sécuriser en centralisant</a:t>
            </a:r>
            <a:endParaRPr b="0" lang="fr-FR" sz="1800" strike="noStrike" u="none">
              <a:solidFill>
                <a:schemeClr val="dk1"/>
              </a:solidFill>
              <a:uFillTx/>
              <a:latin typeface="Arial"/>
            </a:endParaRPr>
          </a:p>
          <a:p>
            <a:pPr lvl="1" marL="534600" indent="-3535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Conserver la trace de toutes les modifications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Eclipse gère un historique</a:t>
            </a:r>
            <a:endParaRPr b="0" lang="fr-FR" sz="24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194" name="Litebulb"/>
          <p:cNvSpPr/>
          <p:nvPr/>
        </p:nvSpPr>
        <p:spPr>
          <a:xfrm>
            <a:off x="2847240" y="363024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195" name="Rectangle 1"/>
          <p:cNvSpPr/>
          <p:nvPr/>
        </p:nvSpPr>
        <p:spPr>
          <a:xfrm>
            <a:off x="1134000" y="4500720"/>
            <a:ext cx="3575880" cy="2952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350" strike="noStrike" u="none">
                <a:solidFill>
                  <a:srgbClr val="005c92"/>
                </a:solidFill>
                <a:uFillTx/>
                <a:latin typeface="Tahoma"/>
              </a:rPr>
              <a:t>Sur un fichier : </a:t>
            </a:r>
            <a:r>
              <a:rPr b="1" lang="fr-FR" sz="1350" strike="noStrike" u="none">
                <a:solidFill>
                  <a:srgbClr val="005c92"/>
                </a:solidFill>
                <a:uFillTx/>
                <a:latin typeface="Tahoma"/>
              </a:rPr>
              <a:t>Team / show local history</a:t>
            </a:r>
            <a:endParaRPr b="0" lang="fr-FR" sz="1350" strike="noStrike" u="none">
              <a:solidFill>
                <a:srgbClr val="000000"/>
              </a:solidFill>
              <a:uFillTx/>
              <a:latin typeface="Arial"/>
            </a:endParaRPr>
          </a:p>
        </p:txBody>
      </p:sp>
      <p:pic>
        <p:nvPicPr>
          <p:cNvPr id="196" name="Picture 8" descr=""/>
          <p:cNvPicPr/>
          <p:nvPr/>
        </p:nvPicPr>
        <p:blipFill>
          <a:blip r:embed="rId1"/>
          <a:stretch/>
        </p:blipFill>
        <p:spPr>
          <a:xfrm>
            <a:off x="4707720" y="3782520"/>
            <a:ext cx="3292920" cy="885600"/>
          </a:xfrm>
          <a:prstGeom prst="rect">
            <a:avLst/>
          </a:prstGeom>
          <a:noFill/>
          <a:ln w="0">
            <a:noFill/>
          </a:ln>
        </p:spPr>
      </p:pic>
      <p:sp>
        <p:nvSpPr>
          <p:cNvPr id="197" name="PlaceHolder 3"/>
          <p:cNvSpPr>
            <a:spLocks noGrp="1"/>
          </p:cNvSpPr>
          <p:nvPr>
            <p:ph type="sldNum" idx="6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1491A67-29DF-4F4E-BD6A-8A60D2767AD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98" name="PlaceHolder 4"/>
          <p:cNvSpPr>
            <a:spLocks noGrp="1"/>
          </p:cNvSpPr>
          <p:nvPr>
            <p:ph type="ftr" idx="6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1980000" y="30348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de vie d’un logiciel</a:t>
            </a:r>
            <a:endParaRPr b="0" lang="fr-FR" sz="2550" strike="noStrike" u="none">
              <a:solidFill>
                <a:schemeClr val="dk1"/>
              </a:solidFill>
              <a:uFillTx/>
              <a:latin typeface="Arial"/>
            </a:endParaRPr>
          </a:p>
        </p:txBody>
      </p:sp>
      <p:sp>
        <p:nvSpPr>
          <p:cNvPr id="200" name="PlaceHolder 2"/>
          <p:cNvSpPr>
            <a:spLocks noGrp="1"/>
          </p:cNvSpPr>
          <p:nvPr>
            <p:ph/>
          </p:nvPr>
        </p:nvSpPr>
        <p:spPr>
          <a:xfrm>
            <a:off x="1980000" y="1923840"/>
            <a:ext cx="5829120" cy="4377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sng">
                <a:solidFill>
                  <a:schemeClr val="dk1"/>
                </a:solidFill>
                <a:uFillTx/>
                <a:latin typeface="Arial"/>
                <a:hlinkClick r:id="rId1"/>
              </a:rPr>
              <a:t>Quizz</a:t>
            </a:r>
            <a:r>
              <a:rPr b="0" lang="fr-FR" sz="2400" strike="noStrike" u="none">
                <a:solidFill>
                  <a:schemeClr val="dk1"/>
                </a:solidFill>
                <a:uFillTx/>
                <a:latin typeface="Arial"/>
              </a:rPr>
              <a:t> énoncé</a:t>
            </a:r>
            <a:endParaRPr b="0" lang="fr-FR" sz="2400" strike="noStrike" u="none">
              <a:solidFill>
                <a:schemeClr val="dk1"/>
              </a:solidFill>
              <a:uFillTx/>
              <a:latin typeface="Arial"/>
            </a:endParaRPr>
          </a:p>
        </p:txBody>
      </p:sp>
      <p:sp>
        <p:nvSpPr>
          <p:cNvPr id="201" name="PlaceHolder 3"/>
          <p:cNvSpPr>
            <a:spLocks noGrp="1"/>
          </p:cNvSpPr>
          <p:nvPr>
            <p:ph type="sldNum" idx="6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90B49E7-EF94-4C50-A432-010011524A7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02" name="PlaceHolder 4"/>
          <p:cNvSpPr>
            <a:spLocks noGrp="1"/>
          </p:cNvSpPr>
          <p:nvPr>
            <p:ph type="ftr" idx="6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204" name="Sous-titre 9"/>
          <p:cNvSpPr/>
          <p:nvPr/>
        </p:nvSpPr>
        <p:spPr>
          <a:xfrm>
            <a:off x="137160" y="152280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205" name="PlaceHolder 2"/>
          <p:cNvSpPr>
            <a:spLocks noGrp="1"/>
          </p:cNvSpPr>
          <p:nvPr>
            <p:ph type="sldNum" idx="7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2E93628-6EBF-4CA3-A0F7-DD3D18F7785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06" name="PlaceHolder 3"/>
          <p:cNvSpPr>
            <a:spLocks noGrp="1"/>
          </p:cNvSpPr>
          <p:nvPr>
            <p:ph type="ftr" idx="7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207" name="ZoneTexte 6"/>
          <p:cNvSpPr/>
          <p:nvPr/>
        </p:nvSpPr>
        <p:spPr>
          <a:xfrm>
            <a:off x="3420000" y="1491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rgbClr val="002060"/>
                </a:solidFill>
                <a:uFillTx/>
                <a:latin typeface="Arial"/>
              </a:rPr>
              <a:t>Bonnes pratiques générales</a:t>
            </a:r>
            <a:endParaRPr b="0" lang="fr-FR" sz="1800" strike="noStrike" u="none">
              <a:solidFill>
                <a:srgbClr val="000000"/>
              </a:solidFill>
              <a:uFillTx/>
              <a:latin typeface="Arial"/>
            </a:endParaRPr>
          </a:p>
        </p:txBody>
      </p:sp>
      <p:sp>
        <p:nvSpPr>
          <p:cNvPr id="208"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209" name="Rectangle 3"/>
          <p:cNvSpPr/>
          <p:nvPr/>
        </p:nvSpPr>
        <p:spPr>
          <a:xfrm>
            <a:off x="611640" y="2763000"/>
            <a:ext cx="5829120" cy="2029320"/>
          </a:xfrm>
          <a:prstGeom prst="rect">
            <a:avLst/>
          </a:prstGeom>
          <a:noFill/>
          <a:ln w="0">
            <a:noFill/>
          </a:ln>
        </p:spPr>
        <p:style>
          <a:lnRef idx="0"/>
          <a:fillRef idx="0"/>
          <a:effectRef idx="0"/>
          <a:fontRef idx="minor"/>
        </p:style>
        <p:txBody>
          <a:bodyPr anchor="t">
            <a:noAutofit/>
          </a:bodyPr>
          <a:p>
            <a:pPr defTabSz="914400">
              <a:lnSpc>
                <a:spcPct val="100000"/>
              </a:lnSpc>
              <a:spcAft>
                <a:spcPts val="499"/>
              </a:spcAft>
              <a:tabLst>
                <a:tab algn="l" pos="0"/>
              </a:tabLst>
            </a:pPr>
            <a:r>
              <a:rPr b="0" lang="fr-FR" sz="1200" strike="noStrike" u="none">
                <a:solidFill>
                  <a:schemeClr val="dk1"/>
                </a:solidFill>
                <a:uFillTx/>
                <a:latin typeface="Arial"/>
              </a:rPr>
              <a:t>Bien choisir sa JVM</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La loi Demeter</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grands principes Solid</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différentes familles de pattern</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 pattern singleton</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Couplage faible : Découpage en couche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Couplage faible : Le modèle MVC</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Couplage faible : Les dao</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Couplage faible : Casser l’héritage</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1696680" y="194040"/>
            <a:ext cx="7225920" cy="365760"/>
          </a:xfrm>
          <a:prstGeom prst="rect">
            <a:avLst/>
          </a:prstGeom>
          <a:noFill/>
          <a:ln w="0">
            <a:noFill/>
          </a:ln>
        </p:spPr>
        <p:txBody>
          <a:bodyPr lIns="0" rIns="0" tIns="0" bIns="0" anchor="t">
            <a:noAutofit/>
          </a:bodyPr>
          <a:p>
            <a:pPr indent="0" defTabSz="914400">
              <a:lnSpc>
                <a:spcPct val="90000"/>
              </a:lnSpc>
              <a:buNone/>
              <a:tabLst>
                <a:tab algn="l" pos="0"/>
              </a:tabLst>
            </a:pPr>
            <a:r>
              <a:rPr b="1" lang="fr-FR" sz="2550" strike="noStrike" u="none">
                <a:solidFill>
                  <a:schemeClr val="dk1"/>
                </a:solidFill>
                <a:uFillTx/>
                <a:latin typeface="Arial"/>
              </a:rPr>
              <a:t>Bien choisir sa JVM - cas d'utilisation des principales versions de Java</a:t>
            </a:r>
            <a:endParaRPr b="0" lang="fr-FR" sz="2550" strike="noStrike" u="none">
              <a:solidFill>
                <a:schemeClr val="dk1"/>
              </a:solidFill>
              <a:uFillTx/>
              <a:latin typeface="Arial"/>
            </a:endParaRPr>
          </a:p>
          <a:p>
            <a:pPr indent="0" defTabSz="914400">
              <a:lnSpc>
                <a:spcPct val="90000"/>
              </a:lnSpc>
              <a:buNone/>
              <a:tabLst>
                <a:tab algn="l" pos="0"/>
              </a:tabLst>
            </a:pPr>
            <a:endParaRPr b="0" lang="fr-FR" sz="2550" strike="noStrike" u="none">
              <a:solidFill>
                <a:schemeClr val="dk1"/>
              </a:solidFill>
              <a:uFillTx/>
              <a:latin typeface="Arial"/>
            </a:endParaRPr>
          </a:p>
        </p:txBody>
      </p:sp>
      <p:sp>
        <p:nvSpPr>
          <p:cNvPr id="211" name="PlaceHolder 2"/>
          <p:cNvSpPr>
            <a:spLocks noGrp="1"/>
          </p:cNvSpPr>
          <p:nvPr>
            <p:ph type="sldNum" idx="72"/>
          </p:nvPr>
        </p:nvSpPr>
        <p:spPr>
          <a:xfrm>
            <a:off x="7466760" y="4802400"/>
            <a:ext cx="1345320" cy="355320"/>
          </a:xfrm>
          <a:prstGeom prst="rect">
            <a:avLst/>
          </a:prstGeom>
          <a:noFill/>
          <a:ln w="0">
            <a:noFill/>
          </a:ln>
        </p:spPr>
        <p:txBody>
          <a:bodyPr lIns="0" rIns="0" tIns="0" bIns="0" anchor="ctr">
            <a:noAutofit/>
          </a:bodyPr>
          <a:lstStyle>
            <a:lvl1pPr indent="0" algn="r" defTabSz="914400">
              <a:lnSpc>
                <a:spcPct val="100000"/>
              </a:lnSpc>
              <a:buNone/>
              <a:tabLst>
                <a:tab algn="l" pos="0"/>
              </a:tabLst>
              <a:defRPr b="1" lang="fr-FR" sz="750" strike="noStrike" u="none">
                <a:solidFill>
                  <a:schemeClr val="dk1"/>
                </a:solidFill>
                <a:uFillTx/>
                <a:latin typeface="Arial"/>
              </a:defRPr>
            </a:lvl1pPr>
          </a:lstStyle>
          <a:p>
            <a:pPr indent="0" algn="r" defTabSz="914400">
              <a:lnSpc>
                <a:spcPct val="100000"/>
              </a:lnSpc>
              <a:buNone/>
              <a:tabLst>
                <a:tab algn="l" pos="0"/>
              </a:tabLst>
            </a:pPr>
            <a:fld id="{69247A36-0F20-4C5F-BA9D-DD964BD5B3C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12" name="PlaceHolder 3"/>
          <p:cNvSpPr>
            <a:spLocks noGrp="1"/>
          </p:cNvSpPr>
          <p:nvPr>
            <p:ph type="ftr" idx="73"/>
          </p:nvPr>
        </p:nvSpPr>
        <p:spPr>
          <a:xfrm>
            <a:off x="323640" y="4802400"/>
            <a:ext cx="4423320" cy="355320"/>
          </a:xfrm>
          <a:prstGeom prst="rect">
            <a:avLst/>
          </a:prstGeom>
          <a:noFill/>
          <a:ln w="0">
            <a:noFill/>
          </a:ln>
        </p:spPr>
        <p:txBody>
          <a:bodyPr lIns="0" rIns="0" tIns="0" bIns="0" anchor="ctr">
            <a:noAutofit/>
          </a:bodyPr>
          <a:lstStyle>
            <a:lvl1pPr indent="0" defTabSz="914400">
              <a:lnSpc>
                <a:spcPct val="100000"/>
              </a:lnSpc>
              <a:buNone/>
              <a:tabLst>
                <a:tab algn="l" pos="0"/>
              </a:tabLst>
              <a:defRPr b="1" lang="fr-FR" sz="750" strike="noStrike" u="none">
                <a:solidFill>
                  <a:schemeClr val="dk1"/>
                </a:solidFill>
                <a:uFillTx/>
                <a:latin typeface="Arial"/>
              </a:defRPr>
            </a:lvl1pPr>
          </a:lstStyle>
          <a:p>
            <a:pPr indent="0" defTabSz="914400">
              <a:lnSpc>
                <a:spcPct val="100000"/>
              </a:lnSpc>
              <a:buNone/>
              <a:tabLst>
                <a:tab algn="l" pos="0"/>
              </a:tabLst>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213" name="ZoneTexte 60"/>
          <p:cNvSpPr/>
          <p:nvPr/>
        </p:nvSpPr>
        <p:spPr>
          <a:xfrm>
            <a:off x="380520" y="961560"/>
            <a:ext cx="7467480" cy="2725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en-US" sz="1200" strike="noStrike" u="none">
                <a:solidFill>
                  <a:schemeClr val="dk1"/>
                </a:solidFill>
                <a:uFillTx/>
                <a:latin typeface="Arial"/>
                <a:ea typeface="DejaVu Sans"/>
              </a:rPr>
              <a:t>Voici un tableau récapitulatif des distributions Java les plus courantes et leurs cas d’utilisation :</a:t>
            </a:r>
            <a:endParaRPr b="0" lang="fr-FR" sz="1200" strike="noStrike" u="none">
              <a:solidFill>
                <a:srgbClr val="000000"/>
              </a:solidFill>
              <a:uFillTx/>
              <a:latin typeface="Arial"/>
            </a:endParaRPr>
          </a:p>
        </p:txBody>
      </p:sp>
      <p:pic>
        <p:nvPicPr>
          <p:cNvPr id="214" name="Image 31" descr="Une image contenant texte, capture d’écran, nombre, Police&#10;&#10;Description générée automatiquement"/>
          <p:cNvPicPr/>
          <p:nvPr/>
        </p:nvPicPr>
        <p:blipFill>
          <a:blip r:embed="rId1"/>
          <a:stretch/>
        </p:blipFill>
        <p:spPr>
          <a:xfrm>
            <a:off x="470880" y="1225440"/>
            <a:ext cx="4567320" cy="3073680"/>
          </a:xfrm>
          <a:prstGeom prst="rect">
            <a:avLst/>
          </a:prstGeom>
          <a:noFill/>
          <a:ln w="0">
            <a:noFill/>
          </a:ln>
        </p:spPr>
      </p:pic>
      <p:sp>
        <p:nvSpPr>
          <p:cNvPr id="215" name="ZoneTexte 61"/>
          <p:cNvSpPr/>
          <p:nvPr/>
        </p:nvSpPr>
        <p:spPr>
          <a:xfrm>
            <a:off x="485640" y="4300560"/>
            <a:ext cx="759600" cy="333000"/>
          </a:xfrm>
          <a:prstGeom prst="rect">
            <a:avLst/>
          </a:prstGeom>
          <a:noFill/>
          <a:ln w="0">
            <a:solidFill>
              <a:srgbClr val="000000"/>
            </a:solidFill>
          </a:ln>
        </p:spPr>
        <p:style>
          <a:lnRef idx="0"/>
          <a:fillRef idx="0"/>
          <a:effectRef idx="0"/>
          <a:fontRef idx="minor"/>
        </p:style>
        <p:txBody>
          <a:bodyPr numCol="1" spcCol="0" lIns="90000" rIns="90000" tIns="45000" bIns="45000" anchor="t">
            <a:spAutoFit/>
          </a:bodyPr>
          <a:p>
            <a:pPr defTabSz="914400">
              <a:lnSpc>
                <a:spcPct val="100000"/>
              </a:lnSpc>
            </a:pPr>
            <a:r>
              <a:rPr b="1" lang="fr-FR" sz="800" strike="noStrike" u="none">
                <a:solidFill>
                  <a:schemeClr val="dk1"/>
                </a:solidFill>
                <a:uFillTx/>
                <a:latin typeface="Arial"/>
                <a:ea typeface="DejaVu Sans"/>
              </a:rPr>
              <a:t>Temurin (</a:t>
            </a:r>
            <a:r>
              <a:rPr b="1" lang="fr-FR" sz="800" strike="noStrike" u="none">
                <a:solidFill>
                  <a:schemeClr val="dk1"/>
                </a:solidFill>
                <a:uFillTx/>
                <a:latin typeface="Arial"/>
                <a:ea typeface="Arial"/>
              </a:rPr>
              <a:t>Adoptium)</a:t>
            </a:r>
            <a:endParaRPr b="0" lang="fr-FR" sz="800" strike="noStrike" u="none">
              <a:solidFill>
                <a:srgbClr val="000000"/>
              </a:solidFill>
              <a:uFillTx/>
              <a:latin typeface="Arial"/>
            </a:endParaRPr>
          </a:p>
        </p:txBody>
      </p:sp>
      <p:sp>
        <p:nvSpPr>
          <p:cNvPr id="216" name="ZoneTexte 62"/>
          <p:cNvSpPr/>
          <p:nvPr/>
        </p:nvSpPr>
        <p:spPr>
          <a:xfrm>
            <a:off x="1252080" y="4306680"/>
            <a:ext cx="866520" cy="211320"/>
          </a:xfrm>
          <a:prstGeom prst="rect">
            <a:avLst/>
          </a:prstGeom>
          <a:noFill/>
          <a:ln w="0">
            <a:solidFill>
              <a:srgbClr val="000000"/>
            </a:solidFill>
          </a:ln>
        </p:spPr>
        <p:style>
          <a:lnRef idx="0"/>
          <a:fillRef idx="0"/>
          <a:effectRef idx="0"/>
          <a:fontRef idx="minor"/>
        </p:style>
        <p:txBody>
          <a:bodyPr numCol="1" spcCol="0" lIns="90000" rIns="90000" tIns="45000" bIns="45000" anchor="t">
            <a:spAutoFit/>
          </a:bodyPr>
          <a:p>
            <a:pPr defTabSz="914400">
              <a:lnSpc>
                <a:spcPct val="100000"/>
              </a:lnSpc>
            </a:pPr>
            <a:r>
              <a:rPr b="1" lang="fr-FR" sz="800" strike="noStrike" u="none">
                <a:solidFill>
                  <a:schemeClr val="dk1"/>
                </a:solidFill>
                <a:uFillTx/>
                <a:latin typeface="Arial"/>
                <a:ea typeface="Arial"/>
              </a:rPr>
              <a:t>Open source</a:t>
            </a:r>
            <a:endParaRPr b="0" lang="fr-FR" sz="800" strike="noStrike" u="none">
              <a:solidFill>
                <a:srgbClr val="000000"/>
              </a:solidFill>
              <a:uFillTx/>
              <a:latin typeface="Arial"/>
            </a:endParaRPr>
          </a:p>
        </p:txBody>
      </p:sp>
      <p:sp>
        <p:nvSpPr>
          <p:cNvPr id="217" name="ZoneTexte 63"/>
          <p:cNvSpPr/>
          <p:nvPr/>
        </p:nvSpPr>
        <p:spPr>
          <a:xfrm>
            <a:off x="2125080" y="4306680"/>
            <a:ext cx="621360" cy="211320"/>
          </a:xfrm>
          <a:prstGeom prst="rect">
            <a:avLst/>
          </a:prstGeom>
          <a:noFill/>
          <a:ln w="0">
            <a:solidFill>
              <a:srgbClr val="000000"/>
            </a:solidFill>
          </a:ln>
        </p:spPr>
        <p:style>
          <a:lnRef idx="0"/>
          <a:fillRef idx="0"/>
          <a:effectRef idx="0"/>
          <a:fontRef idx="minor"/>
        </p:style>
        <p:txBody>
          <a:bodyPr numCol="1" spcCol="0" lIns="90000" rIns="90000" tIns="45000" bIns="45000" anchor="t">
            <a:spAutoFit/>
          </a:bodyPr>
          <a:p>
            <a:pPr defTabSz="914400">
              <a:lnSpc>
                <a:spcPct val="100000"/>
              </a:lnSpc>
            </a:pPr>
            <a:r>
              <a:rPr b="1" lang="fr-FR" sz="800" strike="noStrike" u="none">
                <a:solidFill>
                  <a:schemeClr val="dk1"/>
                </a:solidFill>
                <a:uFillTx/>
                <a:latin typeface="Arial"/>
                <a:ea typeface="Arial"/>
              </a:rPr>
              <a:t>Oui</a:t>
            </a:r>
            <a:endParaRPr b="0" lang="fr-FR" sz="800" strike="noStrike" u="none">
              <a:solidFill>
                <a:srgbClr val="000000"/>
              </a:solidFill>
              <a:uFillTx/>
              <a:latin typeface="Arial"/>
            </a:endParaRPr>
          </a:p>
        </p:txBody>
      </p:sp>
      <p:sp>
        <p:nvSpPr>
          <p:cNvPr id="218" name="ZoneTexte 64"/>
          <p:cNvSpPr/>
          <p:nvPr/>
        </p:nvSpPr>
        <p:spPr>
          <a:xfrm>
            <a:off x="2759040" y="4306680"/>
            <a:ext cx="1105200" cy="333000"/>
          </a:xfrm>
          <a:prstGeom prst="rect">
            <a:avLst/>
          </a:prstGeom>
          <a:noFill/>
          <a:ln w="0">
            <a:solidFill>
              <a:srgbClr val="000000"/>
            </a:solidFill>
          </a:ln>
        </p:spPr>
        <p:style>
          <a:lnRef idx="0"/>
          <a:fillRef idx="0"/>
          <a:effectRef idx="0"/>
          <a:fontRef idx="minor"/>
        </p:style>
        <p:txBody>
          <a:bodyPr numCol="1" spcCol="0" lIns="90000" rIns="90000" tIns="45000" bIns="45000" anchor="t">
            <a:spAutoFit/>
          </a:bodyPr>
          <a:p>
            <a:pPr defTabSz="914400">
              <a:lnSpc>
                <a:spcPct val="100000"/>
              </a:lnSpc>
            </a:pPr>
            <a:r>
              <a:rPr b="1" lang="fr-FR" sz="800" strike="noStrike" u="none">
                <a:solidFill>
                  <a:schemeClr val="dk1"/>
                </a:solidFill>
                <a:uFillTx/>
                <a:latin typeface="Arial"/>
                <a:ea typeface="Arial"/>
              </a:rPr>
              <a:t>Développement général</a:t>
            </a:r>
            <a:endParaRPr b="0" lang="fr-FR" sz="800" strike="noStrike" u="none">
              <a:solidFill>
                <a:srgbClr val="000000"/>
              </a:solidFill>
              <a:uFillTx/>
              <a:latin typeface="Arial"/>
            </a:endParaRPr>
          </a:p>
        </p:txBody>
      </p:sp>
      <p:sp>
        <p:nvSpPr>
          <p:cNvPr id="219" name="ZoneTexte 65"/>
          <p:cNvSpPr/>
          <p:nvPr/>
        </p:nvSpPr>
        <p:spPr>
          <a:xfrm>
            <a:off x="3875040" y="4299840"/>
            <a:ext cx="1157400" cy="454680"/>
          </a:xfrm>
          <a:prstGeom prst="rect">
            <a:avLst/>
          </a:prstGeom>
          <a:noFill/>
          <a:ln w="0">
            <a:solidFill>
              <a:srgbClr val="000000"/>
            </a:solidFill>
          </a:ln>
        </p:spPr>
        <p:style>
          <a:lnRef idx="0"/>
          <a:fillRef idx="0"/>
          <a:effectRef idx="0"/>
          <a:fontRef idx="minor"/>
        </p:style>
        <p:txBody>
          <a:bodyPr numCol="1" spcCol="0" lIns="90000" rIns="90000" tIns="45000" bIns="45000" anchor="t">
            <a:spAutoFit/>
          </a:bodyPr>
          <a:p>
            <a:pPr defTabSz="914400">
              <a:lnSpc>
                <a:spcPct val="100000"/>
              </a:lnSpc>
            </a:pPr>
            <a:r>
              <a:rPr b="1" lang="fr-FR" sz="800" strike="noStrike" u="none">
                <a:solidFill>
                  <a:schemeClr val="dk1"/>
                </a:solidFill>
                <a:uFillTx/>
                <a:latin typeface="Arial"/>
                <a:ea typeface="Arial"/>
              </a:rPr>
              <a:t>Environnement de production</a:t>
            </a:r>
            <a:endParaRPr b="0" lang="fr-FR" sz="800" strike="noStrike" u="none">
              <a:solidFill>
                <a:srgbClr val="000000"/>
              </a:solidFill>
              <a:uFillTx/>
              <a:latin typeface="Arial"/>
            </a:endParaRPr>
          </a:p>
          <a:p>
            <a:pPr defTabSz="914400">
              <a:lnSpc>
                <a:spcPct val="100000"/>
              </a:lnSpc>
            </a:pPr>
            <a:endParaRPr b="0" lang="fr-FR" sz="800" strike="noStrike" u="none">
              <a:solidFill>
                <a:srgbClr val="000000"/>
              </a:solidFill>
              <a:uFillTx/>
              <a:latin typeface="Arial"/>
            </a:endParaRPr>
          </a:p>
        </p:txBody>
      </p:sp>
      <p:sp>
        <p:nvSpPr>
          <p:cNvPr id="220" name="ZoneTexte 66"/>
          <p:cNvSpPr/>
          <p:nvPr/>
        </p:nvSpPr>
        <p:spPr>
          <a:xfrm>
            <a:off x="5250600" y="1900080"/>
            <a:ext cx="3674520" cy="173556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fr-FR" sz="1200" strike="noStrike" u="none">
                <a:solidFill>
                  <a:schemeClr val="dk1"/>
                </a:solidFill>
                <a:uFillTx/>
                <a:latin typeface="Arial"/>
                <a:ea typeface="DejaVu Sans"/>
              </a:rPr>
              <a:t>Conclusion :</a:t>
            </a:r>
            <a:endParaRPr b="0" lang="fr-FR" sz="1200" strike="noStrike" u="none">
              <a:solidFill>
                <a:srgbClr val="000000"/>
              </a:solidFill>
              <a:uFillTx/>
              <a:latin typeface="Arial"/>
            </a:endParaRPr>
          </a:p>
          <a:p>
            <a:pPr marL="285840" indent="-285840" defTabSz="914400">
              <a:lnSpc>
                <a:spcPct val="100000"/>
              </a:lnSpc>
              <a:buClr>
                <a:srgbClr val="000000"/>
              </a:buClr>
              <a:buFont typeface="Arial"/>
              <a:buChar char="•"/>
            </a:pPr>
            <a:r>
              <a:rPr b="0" lang="fr-FR" sz="1200" strike="noStrike" u="none">
                <a:solidFill>
                  <a:schemeClr val="dk1"/>
                </a:solidFill>
                <a:uFillTx/>
                <a:latin typeface="Arial"/>
                <a:ea typeface="Arial"/>
              </a:rPr>
              <a:t>Si vous cherchez une solution open source, gratuite et sans support à long terme, </a:t>
            </a:r>
            <a:r>
              <a:rPr b="1" lang="fr-FR" sz="1200" strike="noStrike" u="none">
                <a:solidFill>
                  <a:schemeClr val="dk1"/>
                </a:solidFill>
                <a:uFillTx/>
                <a:latin typeface="Arial"/>
                <a:ea typeface="Arial"/>
              </a:rPr>
              <a:t>OpenJDK</a:t>
            </a:r>
            <a:r>
              <a:rPr b="0" lang="fr-FR" sz="1200" strike="noStrike" u="none">
                <a:solidFill>
                  <a:schemeClr val="dk1"/>
                </a:solidFill>
                <a:uFillTx/>
                <a:latin typeface="Arial"/>
                <a:ea typeface="Arial"/>
              </a:rPr>
              <a:t> peut suffire.</a:t>
            </a:r>
            <a:endParaRPr b="0" lang="fr-FR" sz="1200" strike="noStrike" u="none">
              <a:solidFill>
                <a:srgbClr val="000000"/>
              </a:solidFill>
              <a:uFillTx/>
              <a:latin typeface="Arial"/>
            </a:endParaRPr>
          </a:p>
          <a:p>
            <a:pPr marL="285840" indent="-285840" defTabSz="914400">
              <a:lnSpc>
                <a:spcPct val="100000"/>
              </a:lnSpc>
              <a:buClr>
                <a:srgbClr val="000000"/>
              </a:buClr>
              <a:buFont typeface="Arial"/>
              <a:buChar char="•"/>
            </a:pPr>
            <a:r>
              <a:rPr b="0" lang="fr-FR" sz="1200" strike="noStrike" u="none">
                <a:solidFill>
                  <a:schemeClr val="dk1"/>
                </a:solidFill>
                <a:uFillTx/>
                <a:latin typeface="Arial"/>
                <a:ea typeface="Arial"/>
              </a:rPr>
              <a:t>Si vous avez besoin d'une solution fiable, certifiée et prête pour la production, avec un support à long terme, </a:t>
            </a:r>
            <a:r>
              <a:rPr b="1" lang="fr-FR" sz="1200" strike="noStrike" u="none">
                <a:solidFill>
                  <a:schemeClr val="dk1"/>
                </a:solidFill>
                <a:uFillTx/>
                <a:latin typeface="Arial"/>
                <a:ea typeface="Arial"/>
              </a:rPr>
              <a:t>Temurin</a:t>
            </a:r>
            <a:r>
              <a:rPr b="0" lang="fr-FR" sz="1200" strike="noStrike" u="none">
                <a:solidFill>
                  <a:schemeClr val="dk1"/>
                </a:solidFill>
                <a:uFillTx/>
                <a:latin typeface="Arial"/>
                <a:ea typeface="Arial"/>
              </a:rPr>
              <a:t> est un meilleur choix (https://adoptium.net/fr/temurin/releases).</a:t>
            </a:r>
            <a:endParaRPr b="0" lang="fr-FR" sz="1200" strike="noStrike" u="none">
              <a:solidFill>
                <a:srgbClr val="000000"/>
              </a:solidFill>
              <a:uFillTx/>
              <a:latin typeface="Arial"/>
            </a:endParaRPr>
          </a:p>
          <a:p>
            <a:pPr defTabSz="914400">
              <a:lnSpc>
                <a:spcPct val="100000"/>
              </a:lnSpc>
            </a:pPr>
            <a:endParaRPr b="0" lang="fr-FR" sz="1200" strike="noStrike" u="none">
              <a:solidFill>
                <a:srgbClr val="000000"/>
              </a:solidFill>
              <a:uFillTx/>
              <a:latin typeface="Arial"/>
            </a:endParaRPr>
          </a:p>
        </p:txBody>
      </p:sp>
    </p:spTree>
  </p:cSld>
  <p:transition>
    <p:blinds dir="horz"/>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Librairies et frameworks</a:t>
            </a:r>
            <a:endParaRPr b="0" lang="fr-FR" sz="2550" strike="noStrike" u="none">
              <a:solidFill>
                <a:schemeClr val="dk1"/>
              </a:solidFill>
              <a:uFillTx/>
              <a:latin typeface="Arial"/>
            </a:endParaRPr>
          </a:p>
        </p:txBody>
      </p:sp>
      <p:sp>
        <p:nvSpPr>
          <p:cNvPr id="222" name="PlaceHolder 2"/>
          <p:cNvSpPr>
            <a:spLocks noGrp="1"/>
          </p:cNvSpPr>
          <p:nvPr>
            <p:ph/>
          </p:nvPr>
        </p:nvSpPr>
        <p:spPr>
          <a:xfrm>
            <a:off x="323640" y="915480"/>
            <a:ext cx="784836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Objectif en POO : ne pas réinventer la roue </a:t>
            </a:r>
            <a:endParaRPr b="0" lang="fr-FR" sz="2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Aft>
                <a:spcPts val="499"/>
              </a:spcAft>
              <a:buNone/>
              <a:tabLst>
                <a:tab algn="l" pos="0"/>
              </a:tabLst>
            </a:pPr>
            <a:r>
              <a:rPr b="0" lang="fr-FR" sz="2800" strike="noStrike" u="none">
                <a:solidFill>
                  <a:schemeClr val="dk1"/>
                </a:solidFill>
                <a:uFillTx/>
                <a:latin typeface="Arial"/>
              </a:rPr>
              <a:t>Dans l’ordre :</a:t>
            </a:r>
            <a:endParaRPr b="0" lang="fr-FR" sz="2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Y a t’il un </a:t>
            </a:r>
            <a:r>
              <a:rPr b="1" lang="fr-FR" sz="2000" strike="noStrike" u="none">
                <a:solidFill>
                  <a:schemeClr val="dk1"/>
                </a:solidFill>
                <a:uFillTx/>
                <a:latin typeface="Arial"/>
              </a:rPr>
              <a:t>Framework</a:t>
            </a:r>
            <a:r>
              <a:rPr b="0" lang="fr-FR" sz="2000" strike="noStrike" u="none">
                <a:solidFill>
                  <a:schemeClr val="dk1"/>
                </a:solidFill>
                <a:uFillTx/>
                <a:latin typeface="Arial"/>
              </a:rPr>
              <a:t> qui réponde à ma problématique</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none">
                <a:solidFill>
                  <a:schemeClr val="dk1"/>
                </a:solidFill>
                <a:uFillTx/>
                <a:latin typeface="Arial"/>
              </a:rPr>
              <a:t> </a:t>
            </a:r>
            <a:r>
              <a:rPr b="0" lang="fr-FR" sz="2000" strike="noStrike" u="none">
                <a:solidFill>
                  <a:schemeClr val="dk1"/>
                </a:solidFill>
                <a:uFillTx/>
                <a:latin typeface="Arial"/>
              </a:rPr>
              <a:t>Bien </a:t>
            </a:r>
            <a:r>
              <a:rPr b="1" lang="fr-FR" sz="2000" strike="noStrike" u="none">
                <a:solidFill>
                  <a:schemeClr val="dk1"/>
                </a:solidFill>
                <a:uFillTx/>
                <a:latin typeface="Arial"/>
              </a:rPr>
              <a:t>explorer le JDK</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none">
                <a:solidFill>
                  <a:schemeClr val="dk1"/>
                </a:solidFill>
                <a:uFillTx/>
                <a:latin typeface="Arial"/>
              </a:rPr>
              <a:t> </a:t>
            </a:r>
            <a:r>
              <a:rPr b="1" lang="fr-FR" sz="2000" strike="noStrike" u="none">
                <a:solidFill>
                  <a:schemeClr val="dk1"/>
                </a:solidFill>
                <a:uFillTx/>
                <a:latin typeface="Arial"/>
              </a:rPr>
              <a:t>Sinon</a:t>
            </a:r>
            <a:r>
              <a:rPr b="0" lang="fr-FR" sz="2000" strike="noStrike" u="none">
                <a:solidFill>
                  <a:schemeClr val="dk1"/>
                </a:solidFill>
                <a:uFillTx/>
                <a:latin typeface="Arial"/>
              </a:rPr>
              <a:t> existe t-il </a:t>
            </a:r>
            <a:r>
              <a:rPr b="1" lang="fr-FR" sz="2000" strike="noStrike" u="none">
                <a:solidFill>
                  <a:schemeClr val="dk1"/>
                </a:solidFill>
                <a:uFillTx/>
                <a:latin typeface="Arial"/>
              </a:rPr>
              <a:t>une bibliothèque libre </a:t>
            </a:r>
            <a:r>
              <a:rPr b="0" lang="fr-FR" sz="1600" strike="noStrike" u="none">
                <a:solidFill>
                  <a:schemeClr val="dk1"/>
                </a:solidFill>
                <a:uFillTx/>
                <a:latin typeface="Arial"/>
              </a:rPr>
              <a:t>(de préférence ternaire pour minimiser l'effet "boite noire")</a:t>
            </a:r>
            <a:endParaRPr b="0" lang="fr-FR" sz="16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none">
                <a:solidFill>
                  <a:schemeClr val="dk1"/>
                </a:solidFill>
                <a:uFillTx/>
                <a:latin typeface="Arial"/>
              </a:rPr>
              <a:t> </a:t>
            </a:r>
            <a:r>
              <a:rPr b="1" lang="fr-FR" sz="2000" strike="noStrike" u="none">
                <a:solidFill>
                  <a:schemeClr val="dk1"/>
                </a:solidFill>
                <a:uFillTx/>
                <a:latin typeface="Arial"/>
              </a:rPr>
              <a:t>Et enfin </a:t>
            </a:r>
            <a:r>
              <a:rPr b="0" lang="fr-FR" sz="2000" strike="noStrike" u="none">
                <a:solidFill>
                  <a:schemeClr val="dk1"/>
                </a:solidFill>
                <a:uFillTx/>
                <a:latin typeface="Arial"/>
              </a:rPr>
              <a:t>développement « à la main » </a:t>
            </a:r>
            <a:endParaRPr b="0" lang="fr-FR" sz="2000" strike="noStrike" u="none">
              <a:solidFill>
                <a:schemeClr val="dk1"/>
              </a:solidFill>
              <a:uFillTx/>
              <a:latin typeface="Arial"/>
            </a:endParaRPr>
          </a:p>
        </p:txBody>
      </p:sp>
      <p:sp>
        <p:nvSpPr>
          <p:cNvPr id="223" name="PlaceHolder 3"/>
          <p:cNvSpPr>
            <a:spLocks noGrp="1"/>
          </p:cNvSpPr>
          <p:nvPr>
            <p:ph type="sldNum" idx="7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B7C33FE-6F29-4447-95F1-4671F253824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24" name="PlaceHolder 4"/>
          <p:cNvSpPr>
            <a:spLocks noGrp="1"/>
          </p:cNvSpPr>
          <p:nvPr>
            <p:ph type="ftr" idx="7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Loi DEMETER</a:t>
            </a:r>
            <a:endParaRPr b="0" lang="fr-FR" sz="2550" strike="noStrike" u="none">
              <a:solidFill>
                <a:schemeClr val="dk1"/>
              </a:solidFill>
              <a:uFillTx/>
              <a:latin typeface="Arial"/>
            </a:endParaRPr>
          </a:p>
        </p:txBody>
      </p:sp>
      <p:sp>
        <p:nvSpPr>
          <p:cNvPr id="226" name="PlaceHolder 2"/>
          <p:cNvSpPr>
            <a:spLocks noGrp="1"/>
          </p:cNvSpPr>
          <p:nvPr>
            <p:ph/>
          </p:nvPr>
        </p:nvSpPr>
        <p:spPr>
          <a:xfrm>
            <a:off x="323640" y="915480"/>
            <a:ext cx="8740080" cy="3528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ea typeface="Arial"/>
              </a:rPr>
              <a:t>La </a:t>
            </a:r>
            <a:r>
              <a:rPr b="1" lang="fr-FR" sz="2400" strike="noStrike" u="none">
                <a:solidFill>
                  <a:schemeClr val="dk1"/>
                </a:solidFill>
                <a:uFillTx/>
                <a:latin typeface="Arial"/>
                <a:ea typeface="Arial"/>
              </a:rPr>
              <a:t>loi de Déméter</a:t>
            </a:r>
            <a:r>
              <a:rPr b="0" lang="fr-FR" sz="2400" strike="noStrike" u="none">
                <a:solidFill>
                  <a:schemeClr val="dk1"/>
                </a:solidFill>
                <a:uFillTx/>
                <a:latin typeface="Arial"/>
                <a:ea typeface="Arial"/>
              </a:rPr>
              <a:t> </a:t>
            </a:r>
            <a:r>
              <a:rPr b="0" lang="fr-FR" sz="1800" strike="noStrike" u="none">
                <a:solidFill>
                  <a:schemeClr val="dk1"/>
                </a:solidFill>
                <a:uFillTx/>
                <a:latin typeface="Arial"/>
                <a:ea typeface="Arial"/>
              </a:rPr>
              <a:t>(aussi appelée </a:t>
            </a:r>
            <a:r>
              <a:rPr b="0" i="1" lang="fr-FR" sz="1800" strike="noStrike" u="none">
                <a:solidFill>
                  <a:schemeClr val="dk1"/>
                </a:solidFill>
                <a:uFillTx/>
                <a:latin typeface="Arial"/>
                <a:ea typeface="Arial"/>
              </a:rPr>
              <a:t>“Law of Demeter”</a:t>
            </a:r>
            <a:r>
              <a:rPr b="0" lang="fr-FR" sz="1800" strike="noStrike" u="none">
                <a:solidFill>
                  <a:schemeClr val="dk1"/>
                </a:solidFill>
                <a:uFillTx/>
                <a:latin typeface="Arial"/>
                <a:ea typeface="Arial"/>
              </a:rPr>
              <a:t> ou </a:t>
            </a:r>
            <a:r>
              <a:rPr b="0" i="1" lang="fr-FR" sz="1800" strike="noStrike" u="none">
                <a:solidFill>
                  <a:schemeClr val="dk1"/>
                </a:solidFill>
                <a:uFillTx/>
                <a:latin typeface="Arial"/>
                <a:ea typeface="Arial"/>
              </a:rPr>
              <a:t>“principle of least knowledge”</a:t>
            </a:r>
            <a:r>
              <a:rPr b="0" lang="fr-FR" sz="1800" strike="noStrike" u="none">
                <a:solidFill>
                  <a:schemeClr val="dk1"/>
                </a:solidFill>
                <a:uFillTx/>
                <a:latin typeface="Arial"/>
                <a:ea typeface="Arial"/>
              </a:rPr>
              <a:t>) </a:t>
            </a:r>
            <a:r>
              <a:rPr b="0" lang="fr-FR" sz="2400" strike="noStrike" u="none">
                <a:solidFill>
                  <a:schemeClr val="dk1"/>
                </a:solidFill>
                <a:uFillTx/>
                <a:latin typeface="Arial"/>
                <a:ea typeface="Arial"/>
              </a:rPr>
              <a:t>est un </a:t>
            </a:r>
            <a:r>
              <a:rPr b="1" lang="fr-FR" sz="2400" strike="noStrike" u="none">
                <a:solidFill>
                  <a:schemeClr val="dk1"/>
                </a:solidFill>
                <a:uFillTx/>
                <a:latin typeface="Arial"/>
                <a:ea typeface="Arial"/>
              </a:rPr>
              <a:t>principe de conception orienté objet</a:t>
            </a:r>
            <a:r>
              <a:rPr b="0" lang="fr-FR" sz="2400" strike="noStrike" u="none">
                <a:solidFill>
                  <a:schemeClr val="dk1"/>
                </a:solidFill>
                <a:uFillTx/>
                <a:latin typeface="Arial"/>
                <a:ea typeface="Arial"/>
              </a:rPr>
              <a:t> qui vise à </a:t>
            </a:r>
            <a:r>
              <a:rPr b="1" lang="fr-FR" sz="2400" strike="noStrike" u="none">
                <a:solidFill>
                  <a:schemeClr val="dk1"/>
                </a:solidFill>
                <a:uFillTx/>
                <a:latin typeface="Arial"/>
                <a:ea typeface="Arial"/>
              </a:rPr>
              <a:t>réduire les dépendances</a:t>
            </a:r>
            <a:r>
              <a:rPr b="0" lang="fr-FR" sz="2400" strike="noStrike" u="none">
                <a:solidFill>
                  <a:schemeClr val="dk1"/>
                </a:solidFill>
                <a:uFillTx/>
                <a:latin typeface="Arial"/>
                <a:ea typeface="Arial"/>
              </a:rPr>
              <a:t> entre classes et à </a:t>
            </a:r>
            <a:r>
              <a:rPr b="1" lang="fr-FR" sz="2400" strike="noStrike" u="none">
                <a:solidFill>
                  <a:schemeClr val="dk1"/>
                </a:solidFill>
                <a:uFillTx/>
                <a:latin typeface="Arial"/>
                <a:ea typeface="Arial"/>
              </a:rPr>
              <a:t>limiter le couplage</a:t>
            </a:r>
            <a:r>
              <a:rPr b="0" lang="fr-FR" sz="2400" strike="noStrike" u="none">
                <a:solidFill>
                  <a:schemeClr val="dk1"/>
                </a:solidFill>
                <a:uFillTx/>
                <a:latin typeface="Arial"/>
                <a:ea typeface="Arial"/>
              </a:rPr>
              <a:t>.</a:t>
            </a:r>
            <a:endParaRPr b="0" lang="fr-FR" sz="2400" strike="noStrike" u="none">
              <a:solidFill>
                <a:schemeClr val="dk1"/>
              </a:solidFill>
              <a:uFillTx/>
              <a:latin typeface="Arial"/>
            </a:endParaRPr>
          </a:p>
          <a:p>
            <a:pPr indent="0" defTabSz="914400">
              <a:lnSpc>
                <a:spcPct val="100000"/>
              </a:lnSpc>
              <a:buNone/>
              <a:tabLst>
                <a:tab algn="l" pos="0"/>
              </a:tabLst>
            </a:pPr>
            <a:r>
              <a:rPr b="0" lang="fr-FR" sz="2400" strike="noStrike" u="none">
                <a:solidFill>
                  <a:schemeClr val="dk1"/>
                </a:solidFill>
                <a:uFillTx/>
                <a:latin typeface="Arial"/>
                <a:ea typeface="Arial"/>
              </a:rPr>
              <a:t>Ne parlez pas à des étrangers, parlez seulement à vos amis proches. Par exemple :</a:t>
            </a:r>
            <a:endParaRPr b="0" lang="fr-FR" sz="2400" strike="noStrike" u="none">
              <a:solidFill>
                <a:schemeClr val="dk1"/>
              </a:solidFill>
              <a:uFillTx/>
              <a:latin typeface="Arial"/>
            </a:endParaRPr>
          </a:p>
          <a:p>
            <a:pPr marL="457200" indent="-457200" defTabSz="914400">
              <a:lnSpc>
                <a:spcPct val="100000"/>
              </a:lnSpc>
              <a:spcAft>
                <a:spcPts val="499"/>
              </a:spcAft>
              <a:buClr>
                <a:srgbClr val="ff0000"/>
              </a:buClr>
              <a:buFont typeface="Arial"/>
              <a:buChar char="•"/>
              <a:tabLst>
                <a:tab algn="l" pos="0"/>
              </a:tabLst>
            </a:pPr>
            <a:r>
              <a:rPr b="0" lang="fr-FR" sz="2400" strike="noStrike" u="none">
                <a:solidFill>
                  <a:srgbClr val="ff0000"/>
                </a:solidFill>
                <a:uFillTx/>
                <a:latin typeface="Arial"/>
                <a:ea typeface="Arial"/>
              </a:rPr>
              <a:t>KO : commande.getClient().getAdresse().getVille()</a:t>
            </a:r>
            <a:endParaRPr b="0" lang="fr-FR" sz="2400" strike="noStrike" u="none">
              <a:solidFill>
                <a:schemeClr val="dk1"/>
              </a:solidFill>
              <a:uFillTx/>
              <a:latin typeface="Arial"/>
            </a:endParaRPr>
          </a:p>
          <a:p>
            <a:pPr marL="457200" indent="-457200" defTabSz="914400">
              <a:lnSpc>
                <a:spcPct val="100000"/>
              </a:lnSpc>
              <a:spcAft>
                <a:spcPts val="499"/>
              </a:spcAft>
              <a:buClr>
                <a:srgbClr val="00b050"/>
              </a:buClr>
              <a:buFont typeface="Arial"/>
              <a:buChar char="•"/>
              <a:tabLst>
                <a:tab algn="l" pos="0"/>
              </a:tabLst>
            </a:pPr>
            <a:r>
              <a:rPr b="0" lang="fr-FR" sz="2400" strike="noStrike" u="none">
                <a:solidFill>
                  <a:srgbClr val="00b050"/>
                </a:solidFill>
                <a:uFillTx/>
                <a:latin typeface="Arial"/>
                <a:ea typeface="Arial"/>
              </a:rPr>
              <a:t>OK : commande.getVilleLivraison()</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a:p>
            <a:pPr indent="0" defTabSz="914400">
              <a:lnSpc>
                <a:spcPct val="100000"/>
              </a:lnSpc>
              <a:spcAft>
                <a:spcPts val="499"/>
              </a:spcAft>
              <a:buNone/>
              <a:tabLst>
                <a:tab algn="l" pos="0"/>
              </a:tabLst>
            </a:pPr>
            <a:br>
              <a:rPr sz="1000"/>
            </a:br>
            <a:endParaRPr b="0" lang="fr-FR" sz="10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227" name="PlaceHolder 3"/>
          <p:cNvSpPr>
            <a:spLocks noGrp="1"/>
          </p:cNvSpPr>
          <p:nvPr>
            <p:ph type="sldNum" idx="7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19EF162-A3D2-4377-9D68-0F4BF496979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28" name="PlaceHolder 4"/>
          <p:cNvSpPr>
            <a:spLocks noGrp="1"/>
          </p:cNvSpPr>
          <p:nvPr>
            <p:ph type="ftr" idx="7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1925280" y="245160"/>
            <a:ext cx="660672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grands principes de conception objet</a:t>
            </a:r>
            <a:endParaRPr b="0" lang="fr-FR" sz="2550" strike="noStrike" u="none">
              <a:solidFill>
                <a:schemeClr val="dk1"/>
              </a:solidFill>
              <a:uFillTx/>
              <a:latin typeface="Arial"/>
            </a:endParaRPr>
          </a:p>
        </p:txBody>
      </p:sp>
      <p:sp>
        <p:nvSpPr>
          <p:cNvPr id="230" name="PlaceHolder 2"/>
          <p:cNvSpPr>
            <a:spLocks noGrp="1"/>
          </p:cNvSpPr>
          <p:nvPr>
            <p:ph/>
          </p:nvPr>
        </p:nvSpPr>
        <p:spPr>
          <a:xfrm>
            <a:off x="323640" y="1382760"/>
            <a:ext cx="8810640" cy="31327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5 principes SOLID</a:t>
            </a:r>
            <a:endParaRPr b="0" lang="fr-FR" sz="2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en-US" sz="2000" strike="noStrike" u="sng">
                <a:solidFill>
                  <a:schemeClr val="dk1"/>
                </a:solidFill>
                <a:uFillTx/>
                <a:latin typeface="Arial"/>
                <a:hlinkClick r:id="rId1"/>
              </a:rPr>
              <a:t> S</a:t>
            </a:r>
            <a:r>
              <a:rPr b="0" lang="en-US" sz="2000" strike="noStrike" u="sng">
                <a:solidFill>
                  <a:schemeClr val="dk1"/>
                </a:solidFill>
                <a:uFillTx/>
                <a:latin typeface="Arial"/>
                <a:hlinkClick r:id="rId2"/>
              </a:rPr>
              <a:t>ingle Responsibility Principle</a:t>
            </a:r>
            <a:r>
              <a:rPr b="0" lang="fr-FR" sz="2000" strike="noStrike" u="none">
                <a:solidFill>
                  <a:schemeClr val="dk1"/>
                </a:solidFill>
                <a:uFillTx/>
                <a:latin typeface="Arial"/>
              </a:rPr>
              <a:t> - </a:t>
            </a:r>
            <a:r>
              <a:rPr b="0" lang="fr-FR" sz="2000" strike="noStrike" u="none">
                <a:solidFill>
                  <a:srgbClr val="00b050"/>
                </a:solidFill>
                <a:uFillTx/>
                <a:latin typeface="Arial"/>
                <a:ea typeface="Arial"/>
              </a:rPr>
              <a:t>Principe de responsabilité unique</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en-US" sz="2000" strike="noStrike" u="none">
                <a:solidFill>
                  <a:schemeClr val="dk1"/>
                </a:solidFill>
                <a:uFillTx/>
                <a:latin typeface="Arial"/>
                <a:ea typeface="Arial"/>
              </a:rPr>
              <a:t> </a:t>
            </a:r>
            <a:r>
              <a:rPr b="1" lang="en-US" sz="2000" strike="noStrike" u="none">
                <a:solidFill>
                  <a:schemeClr val="dk1"/>
                </a:solidFill>
                <a:uFillTx/>
                <a:latin typeface="Arial"/>
                <a:ea typeface="Arial"/>
              </a:rPr>
              <a:t>O</a:t>
            </a:r>
            <a:r>
              <a:rPr b="0" lang="en-US" sz="2000" strike="noStrike" u="none">
                <a:solidFill>
                  <a:schemeClr val="dk1"/>
                </a:solidFill>
                <a:uFillTx/>
                <a:latin typeface="Arial"/>
                <a:ea typeface="Arial"/>
              </a:rPr>
              <a:t>pen/Closed Principle - </a:t>
            </a:r>
            <a:r>
              <a:rPr b="0" lang="en-US" sz="2000" strike="noStrike" u="none">
                <a:solidFill>
                  <a:srgbClr val="00b050"/>
                </a:solidFill>
                <a:uFillTx/>
                <a:latin typeface="Arial"/>
                <a:ea typeface="Arial"/>
              </a:rPr>
              <a:t>Principe d’ouverture/fermeture</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sng">
                <a:solidFill>
                  <a:schemeClr val="dk1"/>
                </a:solidFill>
                <a:uFillTx/>
                <a:latin typeface="Arial"/>
                <a:ea typeface="Arial"/>
                <a:hlinkClick r:id="rId3"/>
              </a:rPr>
              <a:t> L</a:t>
            </a:r>
            <a:r>
              <a:rPr b="0" lang="fr-FR" sz="2000" strike="noStrike" u="sng">
                <a:solidFill>
                  <a:schemeClr val="dk1"/>
                </a:solidFill>
                <a:uFillTx/>
                <a:latin typeface="Arial"/>
                <a:ea typeface="Arial"/>
                <a:hlinkClick r:id="rId4"/>
              </a:rPr>
              <a:t>iskov Substitution Principle</a:t>
            </a:r>
            <a:r>
              <a:rPr b="0" lang="fr-FR" sz="2000" strike="noStrike" u="none">
                <a:solidFill>
                  <a:schemeClr val="dk1"/>
                </a:solidFill>
                <a:uFillTx/>
                <a:latin typeface="Arial"/>
                <a:ea typeface="Arial"/>
              </a:rPr>
              <a:t> - </a:t>
            </a:r>
            <a:r>
              <a:rPr b="0" lang="fr-FR" sz="2000" strike="noStrike" u="none">
                <a:solidFill>
                  <a:srgbClr val="00b050"/>
                </a:solidFill>
                <a:uFillTx/>
                <a:latin typeface="Arial"/>
                <a:ea typeface="Arial"/>
              </a:rPr>
              <a:t>Principe de substitution de Liskov</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sng">
                <a:solidFill>
                  <a:schemeClr val="dk1"/>
                </a:solidFill>
                <a:uFillTx/>
                <a:latin typeface="Arial"/>
                <a:ea typeface="Arial"/>
                <a:hlinkClick r:id="rId5"/>
              </a:rPr>
              <a:t> I</a:t>
            </a:r>
            <a:r>
              <a:rPr b="0" lang="fr-FR" sz="2000" strike="noStrike" u="sng">
                <a:solidFill>
                  <a:schemeClr val="dk1"/>
                </a:solidFill>
                <a:uFillTx/>
                <a:latin typeface="Arial"/>
                <a:ea typeface="Arial"/>
                <a:hlinkClick r:id="rId6"/>
              </a:rPr>
              <a:t>nterface Segregation Principle</a:t>
            </a:r>
            <a:r>
              <a:rPr b="0" lang="fr-FR" sz="2000" strike="noStrike" u="none">
                <a:solidFill>
                  <a:schemeClr val="dk1"/>
                </a:solidFill>
                <a:uFillTx/>
                <a:latin typeface="Arial"/>
                <a:ea typeface="Arial"/>
              </a:rPr>
              <a:t> - </a:t>
            </a:r>
            <a:r>
              <a:rPr b="0" lang="fr-FR" sz="2000" strike="noStrike" u="none">
                <a:solidFill>
                  <a:srgbClr val="00b050"/>
                </a:solidFill>
                <a:uFillTx/>
                <a:latin typeface="Arial"/>
                <a:ea typeface="Arial"/>
              </a:rPr>
              <a:t>Principe de ségrégation des interfaces</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1" lang="fr-FR" sz="2000" strike="noStrike" u="none">
                <a:solidFill>
                  <a:schemeClr val="dk1"/>
                </a:solidFill>
                <a:uFillTx/>
                <a:latin typeface="Arial"/>
                <a:ea typeface="Arial"/>
              </a:rPr>
              <a:t> </a:t>
            </a:r>
            <a:r>
              <a:rPr b="1" lang="fr-FR" sz="2000" strike="noStrike" u="none">
                <a:solidFill>
                  <a:schemeClr val="dk1"/>
                </a:solidFill>
                <a:uFillTx/>
                <a:latin typeface="Arial"/>
                <a:ea typeface="Arial"/>
              </a:rPr>
              <a:t>D</a:t>
            </a:r>
            <a:r>
              <a:rPr b="0" lang="fr-FR" sz="2000" strike="noStrike" u="none">
                <a:solidFill>
                  <a:schemeClr val="dk1"/>
                </a:solidFill>
                <a:uFillTx/>
                <a:latin typeface="Arial"/>
                <a:ea typeface="Arial"/>
              </a:rPr>
              <a:t>ependency Inversion Principle - </a:t>
            </a:r>
            <a:r>
              <a:rPr b="0" lang="fr-FR" sz="2000" strike="noStrike" u="none">
                <a:solidFill>
                  <a:srgbClr val="00b050"/>
                </a:solidFill>
                <a:uFillTx/>
                <a:latin typeface="Arial"/>
                <a:ea typeface="Arial"/>
              </a:rPr>
              <a:t>Principe d’inversion des dépendances</a:t>
            </a:r>
            <a:endParaRPr b="0" lang="fr-FR" sz="2000" strike="noStrike" u="none">
              <a:solidFill>
                <a:schemeClr val="dk1"/>
              </a:solidFill>
              <a:uFillTx/>
              <a:latin typeface="Arial"/>
            </a:endParaRPr>
          </a:p>
        </p:txBody>
      </p:sp>
      <p:sp>
        <p:nvSpPr>
          <p:cNvPr id="231" name="PlaceHolder 3"/>
          <p:cNvSpPr>
            <a:spLocks noGrp="1"/>
          </p:cNvSpPr>
          <p:nvPr>
            <p:ph type="sldNum" idx="7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0687441-313E-4AEE-9132-48FE4B59D34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32" name="PlaceHolder 4"/>
          <p:cNvSpPr>
            <a:spLocks noGrp="1"/>
          </p:cNvSpPr>
          <p:nvPr>
            <p:ph type="ftr" idx="7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p:nvPr>
        </p:nvSpPr>
        <p:spPr>
          <a:xfrm>
            <a:off x="360000" y="1836000"/>
            <a:ext cx="8423640" cy="2573640"/>
          </a:xfrm>
          <a:prstGeom prst="rect">
            <a:avLst/>
          </a:prstGeom>
          <a:noFill/>
          <a:ln w="0">
            <a:noFill/>
          </a:ln>
        </p:spPr>
        <p:txBody>
          <a:bodyPr lIns="0" rIns="0" tIns="0" bIns="0" anchor="t">
            <a:noAutofit/>
          </a:bodyPr>
          <a:p>
            <a:pPr indent="0" algn="ctr" defTabSz="914400">
              <a:lnSpc>
                <a:spcPct val="100000"/>
              </a:lnSpc>
              <a:buNone/>
              <a:tabLst>
                <a:tab algn="l" pos="0"/>
              </a:tabLst>
            </a:pPr>
            <a:r>
              <a:rPr b="1" lang="fr-FR" sz="3000" strike="noStrike" u="none">
                <a:solidFill>
                  <a:srgbClr val="002060"/>
                </a:solidFill>
                <a:uFillTx/>
                <a:latin typeface="Verdana"/>
                <a:ea typeface="Verdana"/>
              </a:rPr>
              <a:t>Présentation du/des formateur(s), </a:t>
            </a:r>
            <a:endParaRPr b="0" lang="fr-FR" sz="3000" strike="noStrike" u="none">
              <a:solidFill>
                <a:schemeClr val="dk1"/>
              </a:solidFill>
              <a:uFillTx/>
              <a:latin typeface="Arial"/>
            </a:endParaRPr>
          </a:p>
          <a:p>
            <a:pPr indent="0" algn="ctr" defTabSz="914400">
              <a:lnSpc>
                <a:spcPct val="100000"/>
              </a:lnSpc>
              <a:buNone/>
              <a:tabLst>
                <a:tab algn="l" pos="0"/>
              </a:tabLst>
            </a:pPr>
            <a:r>
              <a:rPr b="1" lang="fr-FR" sz="3000" strike="noStrike" u="none">
                <a:solidFill>
                  <a:srgbClr val="002060"/>
                </a:solidFill>
                <a:uFillTx/>
                <a:latin typeface="Verdana"/>
                <a:ea typeface="Verdana"/>
              </a:rPr>
              <a:t>des stagiaires</a:t>
            </a:r>
            <a:endParaRPr b="0" lang="fr-FR" sz="3000" strike="noStrike" u="none">
              <a:solidFill>
                <a:schemeClr val="dk1"/>
              </a:solidFill>
              <a:uFillTx/>
              <a:latin typeface="Arial"/>
            </a:endParaRPr>
          </a:p>
          <a:p>
            <a:pPr indent="0" algn="ctr" defTabSz="914400">
              <a:lnSpc>
                <a:spcPct val="100000"/>
              </a:lnSpc>
              <a:buNone/>
              <a:tabLst>
                <a:tab algn="l" pos="0"/>
              </a:tabLst>
            </a:pPr>
            <a:r>
              <a:rPr b="1" lang="fr-FR" sz="3000" strike="noStrike" u="none">
                <a:solidFill>
                  <a:srgbClr val="002060"/>
                </a:solidFill>
                <a:uFillTx/>
                <a:latin typeface="Verdana"/>
                <a:ea typeface="Verdana"/>
              </a:rPr>
              <a:t>et du stage</a:t>
            </a:r>
            <a:endParaRPr b="0" lang="fr-FR" sz="3000" strike="noStrike" u="none">
              <a:solidFill>
                <a:schemeClr val="dk1"/>
              </a:solidFill>
              <a:uFillTx/>
              <a:latin typeface="Arial"/>
            </a:endParaRPr>
          </a:p>
        </p:txBody>
      </p:sp>
      <p:sp>
        <p:nvSpPr>
          <p:cNvPr id="96" name="PlaceHolder 2"/>
          <p:cNvSpPr>
            <a:spLocks noGrp="1"/>
          </p:cNvSpPr>
          <p:nvPr>
            <p:ph type="sldNum" idx="2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55CCB31-1D90-43CA-A5BE-A278C9B9DE7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97" name="PlaceHolder 3"/>
          <p:cNvSpPr>
            <a:spLocks noGrp="1"/>
          </p:cNvSpPr>
          <p:nvPr>
            <p:ph type="ftr" idx="2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S de SOLID</a:t>
            </a:r>
            <a:endParaRPr b="0" lang="fr-FR" sz="2550" strike="noStrike" u="none">
              <a:solidFill>
                <a:schemeClr val="dk1"/>
              </a:solidFill>
              <a:uFillTx/>
              <a:latin typeface="Arial"/>
            </a:endParaRPr>
          </a:p>
        </p:txBody>
      </p:sp>
      <p:sp>
        <p:nvSpPr>
          <p:cNvPr id="234" name="PlaceHolder 2"/>
          <p:cNvSpPr>
            <a:spLocks noGrp="1"/>
          </p:cNvSpPr>
          <p:nvPr>
            <p:ph/>
          </p:nvPr>
        </p:nvSpPr>
        <p:spPr>
          <a:xfrm>
            <a:off x="325440" y="924840"/>
            <a:ext cx="8351280" cy="2043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responsabilité unique (Single)</a:t>
            </a:r>
            <a:endParaRPr b="0" lang="fr-FR" sz="2400" strike="noStrike" u="none">
              <a:solidFill>
                <a:schemeClr val="dk1"/>
              </a:solidFill>
              <a:uFillTx/>
              <a:latin typeface="Arial"/>
            </a:endParaRPr>
          </a:p>
          <a:p>
            <a:pPr marL="343080" indent="-343080" defTabSz="914400">
              <a:lnSpc>
                <a:spcPct val="100000"/>
              </a:lnSpc>
              <a:buClr>
                <a:srgbClr val="000000"/>
              </a:buClr>
              <a:buFont typeface="Arial"/>
              <a:buChar char="•"/>
              <a:tabLst>
                <a:tab algn="l" pos="0"/>
              </a:tabLst>
            </a:pPr>
            <a:r>
              <a:rPr b="0" lang="fr-FR" sz="2000" strike="noStrike" u="none">
                <a:solidFill>
                  <a:schemeClr val="dk1"/>
                </a:solidFill>
                <a:uFillTx/>
                <a:latin typeface="Arial"/>
                <a:ea typeface="Arial"/>
              </a:rPr>
              <a:t>Une classe ne doit avoir </a:t>
            </a:r>
            <a:r>
              <a:rPr b="1" lang="fr-FR" sz="2000" strike="noStrike" u="none">
                <a:solidFill>
                  <a:schemeClr val="dk1"/>
                </a:solidFill>
                <a:uFillTx/>
                <a:latin typeface="Arial"/>
                <a:ea typeface="Arial"/>
              </a:rPr>
              <a:t>qu’une seule raison de changer</a:t>
            </a:r>
            <a:r>
              <a:rPr b="0" lang="fr-FR" sz="2000" strike="noStrike" u="none">
                <a:solidFill>
                  <a:schemeClr val="dk1"/>
                </a:solidFill>
                <a:uFillTx/>
                <a:latin typeface="Arial"/>
                <a:ea typeface="Arial"/>
              </a:rPr>
              <a:t>, donc </a:t>
            </a:r>
            <a:r>
              <a:rPr b="1" lang="fr-FR" sz="2000" strike="noStrike" u="none">
                <a:solidFill>
                  <a:schemeClr val="dk1"/>
                </a:solidFill>
                <a:uFillTx/>
                <a:latin typeface="Arial"/>
                <a:ea typeface="Arial"/>
              </a:rPr>
              <a:t>une seule responsabilité</a:t>
            </a:r>
            <a:r>
              <a:rPr b="0" lang="fr-FR" sz="2000" strike="noStrike" u="none">
                <a:solidFill>
                  <a:schemeClr val="dk1"/>
                </a:solidFill>
                <a:uFillTx/>
                <a:latin typeface="Arial"/>
                <a:ea typeface="Arial"/>
              </a:rPr>
              <a:t>.</a:t>
            </a:r>
            <a:endParaRPr b="0" lang="fr-FR" sz="2000" strike="noStrike" u="none">
              <a:solidFill>
                <a:schemeClr val="dk1"/>
              </a:solidFill>
              <a:uFillTx/>
              <a:latin typeface="Arial"/>
            </a:endParaRPr>
          </a:p>
          <a:p>
            <a:pPr indent="0" defTabSz="914400">
              <a:lnSpc>
                <a:spcPct val="100000"/>
              </a:lnSpc>
              <a:buNone/>
              <a:tabLst>
                <a:tab algn="l" pos="0"/>
              </a:tabLst>
            </a:pPr>
            <a:r>
              <a:rPr b="0" lang="fr-FR" sz="2000" strike="noStrike" u="none">
                <a:solidFill>
                  <a:schemeClr val="dk1"/>
                </a:solidFill>
                <a:uFillTx/>
                <a:latin typeface="Wingdings"/>
                <a:ea typeface="Arial"/>
              </a:rPr>
              <a:t></a:t>
            </a:r>
            <a:r>
              <a:rPr b="0" lang="fr-FR" sz="2000" strike="noStrike" u="none">
                <a:solidFill>
                  <a:schemeClr val="dk1"/>
                </a:solidFill>
                <a:uFillTx/>
                <a:latin typeface="Arial"/>
                <a:ea typeface="Arial"/>
              </a:rPr>
              <a:t> </a:t>
            </a:r>
            <a:r>
              <a:rPr b="0" lang="fr-FR" sz="2000" strike="noStrike" u="none">
                <a:solidFill>
                  <a:schemeClr val="dk1"/>
                </a:solidFill>
                <a:uFillTx/>
                <a:latin typeface="Arial"/>
                <a:ea typeface="Arial"/>
              </a:rPr>
              <a:t>appliquer la loi de Déméter : </a:t>
            </a:r>
            <a:r>
              <a:rPr b="0" lang="fr-FR" sz="1800" strike="noStrike" u="none">
                <a:solidFill>
                  <a:srgbClr val="005c92"/>
                </a:solidFill>
                <a:uFillTx/>
                <a:latin typeface="Tahoma"/>
                <a:ea typeface="Tahoma"/>
              </a:rPr>
              <a:t>Pas de </a:t>
            </a:r>
            <a:r>
              <a:rPr b="0" lang="fr-FR" sz="1800" strike="noStrike" u="none">
                <a:solidFill>
                  <a:srgbClr val="ff0000"/>
                </a:solidFill>
                <a:uFillTx/>
                <a:latin typeface="Tahoma"/>
                <a:ea typeface="Tahoma"/>
              </a:rPr>
              <a:t>monInstance.get1().get2().get3()…</a:t>
            </a:r>
            <a:endParaRPr b="0" lang="fr-FR" sz="1800" strike="noStrike" u="none">
              <a:solidFill>
                <a:schemeClr val="dk1"/>
              </a:solidFill>
              <a:uFillTx/>
              <a:latin typeface="Arial"/>
            </a:endParaRPr>
          </a:p>
          <a:p>
            <a:pPr indent="0" defTabSz="914400">
              <a:lnSpc>
                <a:spcPct val="100000"/>
              </a:lnSpc>
              <a:buNone/>
              <a:tabLst>
                <a:tab algn="l" pos="0"/>
              </a:tabLst>
            </a:pPr>
            <a:endParaRPr b="0" lang="fr-FR" sz="1800" strike="noStrike" u="none">
              <a:solidFill>
                <a:schemeClr val="dk1"/>
              </a:solidFill>
              <a:uFillTx/>
              <a:latin typeface="Arial"/>
            </a:endParaRPr>
          </a:p>
          <a:p>
            <a:pPr marL="179640" indent="0" defTabSz="914400">
              <a:lnSpc>
                <a:spcPct val="100000"/>
              </a:lnSpc>
              <a:spcBef>
                <a:spcPts val="601"/>
              </a:spcBef>
              <a:spcAft>
                <a:spcPts val="601"/>
              </a:spcAft>
              <a:buNone/>
              <a:tabLst>
                <a:tab algn="l" pos="0"/>
              </a:tabLst>
            </a:pPr>
            <a:endParaRPr b="0" lang="fr-FR" sz="2000" strike="noStrike" u="none">
              <a:solidFill>
                <a:schemeClr val="dk1"/>
              </a:solidFill>
              <a:uFillTx/>
              <a:latin typeface="Arial"/>
            </a:endParaRPr>
          </a:p>
        </p:txBody>
      </p:sp>
      <p:sp>
        <p:nvSpPr>
          <p:cNvPr id="235" name="PlaceHolder 3"/>
          <p:cNvSpPr>
            <a:spLocks noGrp="1"/>
          </p:cNvSpPr>
          <p:nvPr>
            <p:ph type="sldNum" idx="8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F7A18B2-A801-4C05-93B0-CE9F2DBECFA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36" name="PlaceHolder 4"/>
          <p:cNvSpPr>
            <a:spLocks noGrp="1"/>
          </p:cNvSpPr>
          <p:nvPr>
            <p:ph type="ftr" idx="8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237" name="TextBox 5"/>
          <p:cNvSpPr/>
          <p:nvPr/>
        </p:nvSpPr>
        <p:spPr>
          <a:xfrm>
            <a:off x="312480" y="2343240"/>
            <a:ext cx="3230640" cy="2435400"/>
          </a:xfrm>
          <a:prstGeom prst="rect">
            <a:avLst/>
          </a:prstGeom>
          <a:solidFill>
            <a:srgbClr val="ffffff"/>
          </a:solidFill>
          <a:ln>
            <a:solidFill>
              <a:srgbClr val="ff0000"/>
            </a:solidFill>
            <a:round/>
          </a:ln>
        </p:spPr>
        <p:style>
          <a:lnRef idx="2">
            <a:schemeClr val="dk1"/>
          </a:lnRef>
          <a:fillRef idx="1">
            <a:schemeClr val="lt1"/>
          </a:fillRef>
          <a:effectRef idx="0">
            <a:schemeClr val="dk1"/>
          </a:effectRef>
          <a:fontRef idx="minor"/>
        </p:style>
        <p:txBody>
          <a:bodyPr numCol="1" spcCol="0" horzOverflow="overflow" anchor="t">
            <a:spAutoFit/>
          </a:bodyPr>
          <a:p>
            <a:pPr defTabSz="914400">
              <a:lnSpc>
                <a:spcPct val="100000"/>
              </a:lnSpc>
            </a:pPr>
            <a:r>
              <a:rPr b="1" lang="en-US" sz="700" strike="noStrike" u="none">
                <a:solidFill>
                  <a:srgbClr val="7f0055"/>
                </a:solidFill>
                <a:uFillTx/>
                <a:latin typeface="Arial"/>
              </a:rPr>
              <a:t>public class </a:t>
            </a:r>
            <a:r>
              <a:rPr b="0" lang="en-US" sz="700" strike="noStrike" u="none">
                <a:solidFill>
                  <a:srgbClr val="000000"/>
                </a:solidFill>
                <a:uFillTx/>
                <a:latin typeface="Arial"/>
              </a:rPr>
              <a:t>OrderProcessor {</a:t>
            </a:r>
            <a:br>
              <a:rPr sz="700"/>
            </a:br>
            <a:r>
              <a:rPr b="0" lang="en-US" sz="700" strike="noStrike" u="none">
                <a:solidFill>
                  <a:srgbClr val="ffffff"/>
                </a:solidFill>
                <a:uFillTx/>
                <a:latin typeface="Arial"/>
              </a:rPr>
              <a:t>   </a:t>
            </a:r>
            <a:r>
              <a:rPr b="1" lang="en-US" sz="700" strike="noStrike" u="none">
                <a:solidFill>
                  <a:srgbClr val="7f0055"/>
                </a:solidFill>
                <a:uFillTx/>
                <a:latin typeface="Arial"/>
              </a:rPr>
              <a:t>public void </a:t>
            </a:r>
            <a:r>
              <a:rPr b="0" lang="en-US" sz="700" strike="noStrike" u="none">
                <a:solidFill>
                  <a:srgbClr val="000000"/>
                </a:solidFill>
                <a:uFillTx/>
                <a:latin typeface="Arial"/>
              </a:rPr>
              <a:t>process (Order order) {</a:t>
            </a:r>
            <a:br>
              <a:rPr sz="700"/>
            </a:br>
            <a:r>
              <a:rPr b="0" lang="en-US" sz="700" strike="noStrike" u="none">
                <a:solidFill>
                  <a:srgbClr val="ffffff"/>
                </a:solidFill>
                <a:uFillTx/>
                <a:latin typeface="Arial"/>
              </a:rPr>
              <a:t>      </a:t>
            </a:r>
            <a:r>
              <a:rPr b="1" lang="en-US" sz="700" strike="noStrike" u="none">
                <a:solidFill>
                  <a:srgbClr val="7f0055"/>
                </a:solidFill>
                <a:uFillTx/>
                <a:latin typeface="Arial"/>
              </a:rPr>
              <a:t>if </a:t>
            </a:r>
            <a:r>
              <a:rPr b="0" lang="en-US" sz="700" strike="noStrike" u="none">
                <a:solidFill>
                  <a:srgbClr val="000000"/>
                </a:solidFill>
                <a:uFillTx/>
                <a:latin typeface="Arial"/>
              </a:rPr>
              <a:t>(order.isValid() &amp;&amp; save(order)) {</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sendConfirmationEmail(order);</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a:t>
            </a:r>
            <a:br>
              <a:rPr sz="700"/>
            </a:br>
            <a:br>
              <a:rPr sz="700"/>
            </a:br>
            <a:r>
              <a:rPr b="0" lang="en-US" sz="700" strike="noStrike" u="none">
                <a:solidFill>
                  <a:srgbClr val="ffffff"/>
                </a:solidFill>
                <a:uFillTx/>
                <a:latin typeface="Arial"/>
              </a:rPr>
              <a:t>   </a:t>
            </a:r>
            <a:r>
              <a:rPr b="1" lang="en-US" sz="700" strike="noStrike" u="none">
                <a:solidFill>
                  <a:srgbClr val="7f0055"/>
                </a:solidFill>
                <a:uFillTx/>
                <a:latin typeface="Arial"/>
              </a:rPr>
              <a:t>private boolean </a:t>
            </a:r>
            <a:r>
              <a:rPr b="0" lang="en-US" sz="700" strike="noStrike" u="none">
                <a:solidFill>
                  <a:srgbClr val="000000"/>
                </a:solidFill>
                <a:uFillTx/>
                <a:latin typeface="Arial"/>
              </a:rPr>
              <a:t>save (Order order) {</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MySqlConnection connection = </a:t>
            </a:r>
            <a:r>
              <a:rPr b="1" lang="en-US" sz="700" strike="noStrike" u="none">
                <a:solidFill>
                  <a:srgbClr val="7f0055"/>
                </a:solidFill>
                <a:uFillTx/>
                <a:latin typeface="Arial"/>
              </a:rPr>
              <a:t>new </a:t>
            </a:r>
            <a:r>
              <a:rPr b="0" lang="en-US" sz="700" strike="noStrike" u="none">
                <a:solidFill>
                  <a:srgbClr val="000000"/>
                </a:solidFill>
                <a:uFillTx/>
                <a:latin typeface="Arial"/>
              </a:rPr>
              <a:t>MySqlConnection(</a:t>
            </a:r>
            <a:r>
              <a:rPr b="0" lang="en-US" sz="700" strike="noStrike" u="none">
                <a:solidFill>
                  <a:srgbClr val="2a00ff"/>
                </a:solidFill>
                <a:uFillTx/>
                <a:latin typeface="Arial"/>
              </a:rPr>
              <a:t>"database.url"</a:t>
            </a:r>
            <a:r>
              <a:rPr b="0" lang="en-US" sz="700" strike="noStrike" u="none">
                <a:solidFill>
                  <a:srgbClr val="000000"/>
                </a:solidFill>
                <a:uFillTx/>
                <a:latin typeface="Arial"/>
              </a:rPr>
              <a:t>);</a:t>
            </a:r>
            <a:br>
              <a:rPr sz="700"/>
            </a:br>
            <a:r>
              <a:rPr b="0" lang="en-US" sz="700" strike="noStrike" u="none">
                <a:solidFill>
                  <a:srgbClr val="ffffff"/>
                </a:solidFill>
                <a:uFillTx/>
                <a:latin typeface="Arial"/>
              </a:rPr>
              <a:t>      </a:t>
            </a:r>
            <a:r>
              <a:rPr b="0" lang="en-US" sz="700" strike="noStrike" u="none">
                <a:solidFill>
                  <a:srgbClr val="3f7f5f"/>
                </a:solidFill>
                <a:uFillTx/>
                <a:latin typeface="Arial"/>
              </a:rPr>
              <a:t>// Sauver la commande dans la BdD</a:t>
            </a:r>
            <a:br>
              <a:rPr sz="700"/>
            </a:br>
            <a:br>
              <a:rPr sz="700"/>
            </a:br>
            <a:r>
              <a:rPr b="0" lang="en-US" sz="700" strike="noStrike" u="none">
                <a:solidFill>
                  <a:srgbClr val="ffffff"/>
                </a:solidFill>
                <a:uFillTx/>
                <a:latin typeface="Arial"/>
              </a:rPr>
              <a:t>      </a:t>
            </a:r>
            <a:r>
              <a:rPr b="1" lang="en-US" sz="700" strike="noStrike" u="none">
                <a:solidFill>
                  <a:srgbClr val="7f0055"/>
                </a:solidFill>
                <a:uFillTx/>
                <a:latin typeface="Arial"/>
              </a:rPr>
              <a:t>return true</a:t>
            </a:r>
            <a:r>
              <a:rPr b="0" lang="en-US" sz="700" strike="noStrike" u="none">
                <a:solidFill>
                  <a:srgbClr val="000000"/>
                </a:solidFill>
                <a:uFillTx/>
                <a:latin typeface="Arial"/>
              </a:rPr>
              <a:t>;</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a:t>
            </a:r>
            <a:br>
              <a:rPr sz="700"/>
            </a:br>
            <a:br>
              <a:rPr sz="700"/>
            </a:br>
            <a:r>
              <a:rPr b="0" lang="en-US" sz="700" strike="noStrike" u="none">
                <a:solidFill>
                  <a:srgbClr val="ffffff"/>
                </a:solidFill>
                <a:uFillTx/>
                <a:latin typeface="Arial"/>
              </a:rPr>
              <a:t>   </a:t>
            </a:r>
            <a:r>
              <a:rPr b="1" lang="en-US" sz="700" strike="noStrike" u="none">
                <a:solidFill>
                  <a:srgbClr val="7f0055"/>
                </a:solidFill>
                <a:uFillTx/>
                <a:latin typeface="Arial"/>
              </a:rPr>
              <a:t>private void </a:t>
            </a:r>
            <a:r>
              <a:rPr b="0" lang="en-US" sz="700" strike="noStrike" u="none">
                <a:solidFill>
                  <a:srgbClr val="000000"/>
                </a:solidFill>
                <a:uFillTx/>
                <a:latin typeface="Arial"/>
              </a:rPr>
              <a:t>sendConfirmationEmail (Order order) {</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String name = order.getCustomerName();</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String email = order.getCustomerEmail();</a:t>
            </a:r>
            <a:br>
              <a:rPr sz="700"/>
            </a:br>
            <a:br>
              <a:rPr sz="700"/>
            </a:br>
            <a:r>
              <a:rPr b="0" lang="en-US" sz="700" strike="noStrike" u="none">
                <a:solidFill>
                  <a:srgbClr val="ffffff"/>
                </a:solidFill>
                <a:uFillTx/>
                <a:latin typeface="Arial"/>
              </a:rPr>
              <a:t>      </a:t>
            </a:r>
            <a:r>
              <a:rPr b="0" lang="en-US" sz="700" strike="noStrike" u="none">
                <a:solidFill>
                  <a:srgbClr val="3f7f5f"/>
                </a:solidFill>
                <a:uFillTx/>
                <a:latin typeface="Arial"/>
              </a:rPr>
              <a:t>// Envoie un email au client</a:t>
            </a:r>
            <a:br>
              <a:rPr sz="700"/>
            </a:br>
            <a:r>
              <a:rPr b="0" lang="en-US" sz="700" strike="noStrike" u="none">
                <a:solidFill>
                  <a:srgbClr val="ffffff"/>
                </a:solidFill>
                <a:uFillTx/>
                <a:latin typeface="Arial"/>
              </a:rPr>
              <a:t>   </a:t>
            </a:r>
            <a:r>
              <a:rPr b="0" lang="en-US" sz="700" strike="noStrike" u="none">
                <a:solidFill>
                  <a:srgbClr val="000000"/>
                </a:solidFill>
                <a:uFillTx/>
                <a:latin typeface="Arial"/>
              </a:rPr>
              <a:t>}</a:t>
            </a:r>
            <a:br>
              <a:rPr sz="700"/>
            </a:br>
            <a:r>
              <a:rPr b="0" lang="en-US" sz="700" strike="noStrike" u="none">
                <a:solidFill>
                  <a:srgbClr val="000000"/>
                </a:solidFill>
                <a:uFillTx/>
                <a:latin typeface="Arial"/>
              </a:rPr>
              <a:t>}</a:t>
            </a:r>
            <a:endParaRPr b="0" lang="fr-FR" sz="700" strike="noStrike" u="none">
              <a:solidFill>
                <a:srgbClr val="000000"/>
              </a:solidFill>
              <a:uFillTx/>
              <a:latin typeface="Arial"/>
            </a:endParaRPr>
          </a:p>
          <a:p>
            <a:pPr algn="ctr" defTabSz="914400">
              <a:lnSpc>
                <a:spcPct val="100000"/>
              </a:lnSpc>
            </a:pPr>
            <a:endParaRPr b="0" lang="fr-FR" sz="700" strike="noStrike" u="none">
              <a:solidFill>
                <a:srgbClr val="000000"/>
              </a:solidFill>
              <a:uFillTx/>
              <a:latin typeface="Arial"/>
            </a:endParaRPr>
          </a:p>
        </p:txBody>
      </p:sp>
      <p:sp>
        <p:nvSpPr>
          <p:cNvPr id="238" name="TextBox 8"/>
          <p:cNvSpPr/>
          <p:nvPr/>
        </p:nvSpPr>
        <p:spPr>
          <a:xfrm>
            <a:off x="5074920" y="2373480"/>
            <a:ext cx="4571640" cy="11862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class </a:t>
            </a:r>
            <a:r>
              <a:rPr b="0" lang="en-US" sz="800" strike="noStrike" u="none">
                <a:solidFill>
                  <a:srgbClr val="000000"/>
                </a:solidFill>
                <a:uFillTx/>
                <a:latin typeface="Arial"/>
              </a:rPr>
              <a:t>MySQLOrderRepository {</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boolean </a:t>
            </a:r>
            <a:r>
              <a:rPr b="0" lang="en-US" sz="800" strike="noStrike" u="none">
                <a:solidFill>
                  <a:srgbClr val="000000"/>
                </a:solidFill>
                <a:uFillTx/>
                <a:latin typeface="Arial"/>
              </a:rPr>
              <a:t>save(Order order) {</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MySqlConnection connection = </a:t>
            </a:r>
            <a:r>
              <a:rPr b="1" lang="en-US" sz="800" strike="noStrike" u="none">
                <a:solidFill>
                  <a:srgbClr val="7f0055"/>
                </a:solidFill>
                <a:uFillTx/>
                <a:latin typeface="Arial"/>
              </a:rPr>
              <a:t>new </a:t>
            </a:r>
            <a:r>
              <a:rPr b="0" lang="en-US" sz="800" strike="noStrike" u="none">
                <a:solidFill>
                  <a:srgbClr val="000000"/>
                </a:solidFill>
                <a:uFillTx/>
                <a:latin typeface="Arial"/>
              </a:rPr>
              <a:t>MySqlConnection(</a:t>
            </a:r>
            <a:r>
              <a:rPr b="0" lang="en-US" sz="800" strike="noStrike" u="none">
                <a:solidFill>
                  <a:srgbClr val="2a00ff"/>
                </a:solidFill>
                <a:uFillTx/>
                <a:latin typeface="Arial"/>
              </a:rPr>
              <a:t>"database.url"</a:t>
            </a:r>
            <a:r>
              <a:rPr b="0" lang="en-US" sz="800" strike="noStrike" u="none">
                <a:solidFill>
                  <a:srgbClr val="000000"/>
                </a:solidFill>
                <a:uFillTx/>
                <a:latin typeface="Arial"/>
              </a:rPr>
              <a:t>);</a:t>
            </a:r>
            <a:br>
              <a:rPr sz="800"/>
            </a:br>
            <a:r>
              <a:rPr b="0" lang="en-US" sz="800" strike="noStrike" u="none">
                <a:solidFill>
                  <a:srgbClr val="ffffff"/>
                </a:solidFill>
                <a:uFillTx/>
                <a:latin typeface="Arial"/>
              </a:rPr>
              <a:t>      </a:t>
            </a:r>
            <a:r>
              <a:rPr b="0" lang="en-US" sz="800" strike="noStrike" u="none">
                <a:solidFill>
                  <a:srgbClr val="3f7f5f"/>
                </a:solidFill>
                <a:uFillTx/>
                <a:latin typeface="Arial"/>
              </a:rPr>
              <a:t>// Sauver la commande dans la BdD</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return true</a:t>
            </a:r>
            <a:r>
              <a:rPr b="0" lang="en-US" sz="800" strike="noStrike" u="none">
                <a:solidFill>
                  <a:srgbClr val="000000"/>
                </a:solidFill>
                <a:uFillTx/>
                <a:latin typeface="Arial"/>
              </a:rPr>
              <a:t>;</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39" name="TextBox 9"/>
          <p:cNvSpPr/>
          <p:nvPr/>
        </p:nvSpPr>
        <p:spPr>
          <a:xfrm>
            <a:off x="5493960" y="3181320"/>
            <a:ext cx="4571640" cy="167292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br>
              <a:rPr sz="800"/>
            </a:br>
            <a:r>
              <a:rPr b="1" lang="en-US" sz="800" strike="noStrike" u="none">
                <a:solidFill>
                  <a:srgbClr val="7f0055"/>
                </a:solidFill>
                <a:uFillTx/>
                <a:latin typeface="Arial"/>
              </a:rPr>
              <a:t>public class </a:t>
            </a:r>
            <a:r>
              <a:rPr b="0" lang="en-US" sz="800" strike="noStrike" u="none">
                <a:solidFill>
                  <a:srgbClr val="000000"/>
                </a:solidFill>
                <a:uFillTx/>
                <a:latin typeface="Arial"/>
              </a:rPr>
              <a:t>OrderProcessor {</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void </a:t>
            </a:r>
            <a:r>
              <a:rPr b="0" lang="en-US" sz="800" strike="noStrike" u="none">
                <a:solidFill>
                  <a:srgbClr val="000000"/>
                </a:solidFill>
                <a:uFillTx/>
                <a:latin typeface="Arial"/>
              </a:rPr>
              <a:t>process(Order order){</a:t>
            </a:r>
            <a:br>
              <a:rPr sz="800"/>
            </a:br>
            <a:br>
              <a:rPr sz="800"/>
            </a:br>
            <a:r>
              <a:rPr b="0" lang="en-US" sz="800" strike="noStrike" u="none">
                <a:solidFill>
                  <a:srgbClr val="ffffff"/>
                </a:solidFill>
                <a:uFillTx/>
                <a:latin typeface="Arial"/>
              </a:rPr>
              <a:t>      </a:t>
            </a:r>
            <a:r>
              <a:rPr b="0" lang="en-US" sz="800" strike="noStrike" u="none">
                <a:solidFill>
                  <a:srgbClr val="000000"/>
                </a:solidFill>
                <a:uFillTx/>
                <a:latin typeface="Arial"/>
              </a:rPr>
              <a:t>MySQLOrderRepository repository = </a:t>
            </a:r>
            <a:r>
              <a:rPr b="1" lang="en-US" sz="800" strike="noStrike" u="none">
                <a:solidFill>
                  <a:srgbClr val="7f0055"/>
                </a:solidFill>
                <a:uFillTx/>
                <a:latin typeface="Arial"/>
              </a:rPr>
              <a:t>new </a:t>
            </a:r>
            <a:r>
              <a:rPr b="0" lang="en-US" sz="800" strike="noStrike" u="none">
                <a:solidFill>
                  <a:srgbClr val="000000"/>
                </a:solidFill>
                <a:uFillTx/>
                <a:latin typeface="Arial"/>
              </a:rPr>
              <a:t>MySQLOrderRepository();</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ConfirmationEmailSender mailSender = </a:t>
            </a:r>
            <a:r>
              <a:rPr b="1" lang="en-US" sz="800" strike="noStrike" u="none">
                <a:solidFill>
                  <a:srgbClr val="7f0055"/>
                </a:solidFill>
                <a:uFillTx/>
                <a:latin typeface="Arial"/>
              </a:rPr>
              <a:t>new </a:t>
            </a:r>
            <a:r>
              <a:rPr b="0" lang="en-US" sz="800" strike="noStrike" u="none">
                <a:solidFill>
                  <a:srgbClr val="000000"/>
                </a:solidFill>
                <a:uFillTx/>
                <a:latin typeface="Arial"/>
              </a:rPr>
              <a:t>ConfirmationEmailSender();</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if </a:t>
            </a:r>
            <a:r>
              <a:rPr b="0" lang="en-US" sz="800" strike="noStrike" u="none">
                <a:solidFill>
                  <a:srgbClr val="000000"/>
                </a:solidFill>
                <a:uFillTx/>
                <a:latin typeface="Arial"/>
              </a:rPr>
              <a:t>(order.isValid() &amp;&amp; repository.save(order)) {</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mailSender.sendConfirmationEmail(order);</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40" name="TextBox 10"/>
          <p:cNvSpPr/>
          <p:nvPr/>
        </p:nvSpPr>
        <p:spPr>
          <a:xfrm>
            <a:off x="1842120" y="2346840"/>
            <a:ext cx="207216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ff0000"/>
                </a:solidFill>
                <a:uFillTx/>
                <a:latin typeface="Arial"/>
              </a:rPr>
              <a:t>NE PAS FAIRE</a:t>
            </a:r>
            <a:endParaRPr b="0" lang="fr-FR" sz="1800" strike="noStrike" u="none">
              <a:solidFill>
                <a:srgbClr val="000000"/>
              </a:solidFill>
              <a:uFillTx/>
              <a:latin typeface="Arial"/>
            </a:endParaRPr>
          </a:p>
        </p:txBody>
      </p:sp>
      <p:sp>
        <p:nvSpPr>
          <p:cNvPr id="241" name="TextBox 11"/>
          <p:cNvSpPr/>
          <p:nvPr/>
        </p:nvSpPr>
        <p:spPr>
          <a:xfrm>
            <a:off x="3891960" y="2346840"/>
            <a:ext cx="116568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00b050"/>
                </a:solidFill>
                <a:uFillTx/>
                <a:latin typeface="Arial"/>
              </a:rPr>
              <a:t>A FAIRE</a:t>
            </a:r>
            <a:endParaRPr b="0" lang="fr-FR" sz="1800" strike="noStrike" u="none">
              <a:solidFill>
                <a:srgbClr val="000000"/>
              </a:solidFill>
              <a:uFillTx/>
              <a:latin typeface="Arial"/>
            </a:endParaRPr>
          </a:p>
        </p:txBody>
      </p:sp>
      <p:sp>
        <p:nvSpPr>
          <p:cNvPr id="242" name="Rectangle 12"/>
          <p:cNvSpPr/>
          <p:nvPr/>
        </p:nvSpPr>
        <p:spPr>
          <a:xfrm>
            <a:off x="5056920" y="2343600"/>
            <a:ext cx="4017600" cy="2447280"/>
          </a:xfrm>
          <a:prstGeom prst="rect">
            <a:avLst/>
          </a:prstGeom>
          <a:noFill/>
          <a:ln>
            <a:solidFill>
              <a:srgbClr val="00b050"/>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Tree>
  </p:cSld>
  <p:transition>
    <p:blinds dir="horz"/>
  </p:transition>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1925280" y="24660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O de SOLID </a:t>
            </a:r>
            <a:r>
              <a:rPr b="1" lang="fr-FR" sz="1800" strike="noStrike" u="none">
                <a:solidFill>
                  <a:schemeClr val="dk1"/>
                </a:solidFill>
                <a:uFillTx/>
                <a:latin typeface="Arial"/>
              </a:rPr>
              <a:t>(1/2)</a:t>
            </a:r>
            <a:endParaRPr b="0" lang="fr-FR" sz="1800" strike="noStrike" u="none">
              <a:solidFill>
                <a:schemeClr val="dk1"/>
              </a:solidFill>
              <a:uFillTx/>
              <a:latin typeface="Arial"/>
            </a:endParaRPr>
          </a:p>
        </p:txBody>
      </p:sp>
      <p:sp>
        <p:nvSpPr>
          <p:cNvPr id="244" name="PlaceHolder 2"/>
          <p:cNvSpPr>
            <a:spLocks noGrp="1"/>
          </p:cNvSpPr>
          <p:nvPr>
            <p:ph/>
          </p:nvPr>
        </p:nvSpPr>
        <p:spPr>
          <a:xfrm>
            <a:off x="323640" y="1059480"/>
            <a:ext cx="8341920" cy="24141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none">
                <a:solidFill>
                  <a:schemeClr val="dk1"/>
                </a:solidFill>
                <a:uFillTx/>
                <a:latin typeface="Arial"/>
              </a:rPr>
              <a:t>Ouvert/fermé</a:t>
            </a:r>
            <a:r>
              <a:rPr b="0" lang="fr-FR" sz="2000" strike="noStrike" u="none">
                <a:solidFill>
                  <a:schemeClr val="dk1"/>
                </a:solidFill>
                <a:uFillTx/>
                <a:latin typeface="Arial"/>
              </a:rPr>
              <a:t>	</a:t>
            </a:r>
            <a:endParaRPr b="0" lang="fr-FR" sz="20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classes doivent être ouvertes l’extension</a:t>
            </a:r>
            <a:endParaRPr b="0" lang="fr-FR" sz="16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a:t>
            </a:r>
            <a:r>
              <a:rPr b="0" lang="fr-FR" sz="1600" strike="noStrike" u="none">
                <a:solidFill>
                  <a:schemeClr val="dk1"/>
                </a:solidFill>
                <a:uFillTx/>
                <a:latin typeface="Arial"/>
              </a:rPr>
              <a:t>mais fermées à la modification</a:t>
            </a:r>
            <a:endParaRPr b="0" lang="fr-FR" sz="16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sng">
                <a:solidFill>
                  <a:schemeClr val="dk1"/>
                </a:solidFill>
                <a:uFillTx/>
                <a:latin typeface="Arial"/>
              </a:rPr>
              <a:t>Important</a:t>
            </a:r>
            <a:r>
              <a:rPr b="0" lang="fr-FR" sz="2000" strike="noStrike" u="none">
                <a:solidFill>
                  <a:schemeClr val="dk1"/>
                </a:solidFill>
                <a:uFillTx/>
                <a:latin typeface="Arial"/>
              </a:rPr>
              <a:t> : ce principe n’est pas applicable à tous les cas de figure</a:t>
            </a:r>
            <a:endParaRPr b="0" lang="fr-FR" sz="20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600" strike="noStrike" u="none">
              <a:solidFill>
                <a:schemeClr val="dk1"/>
              </a:solidFill>
              <a:uFillTx/>
              <a:latin typeface="Arial"/>
            </a:endParaRPr>
          </a:p>
        </p:txBody>
      </p:sp>
      <p:sp>
        <p:nvSpPr>
          <p:cNvPr id="245" name="PlaceHolder 3"/>
          <p:cNvSpPr>
            <a:spLocks noGrp="1"/>
          </p:cNvSpPr>
          <p:nvPr>
            <p:ph type="sldNum" idx="8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C21610B-27F6-474A-86E9-C93305C6EC8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46" name="PlaceHolder 4"/>
          <p:cNvSpPr>
            <a:spLocks noGrp="1"/>
          </p:cNvSpPr>
          <p:nvPr>
            <p:ph type="ftr" idx="8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1925280" y="24660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O de SOLID </a:t>
            </a:r>
            <a:r>
              <a:rPr b="1" lang="fr-FR" sz="1800" strike="noStrike" u="none">
                <a:solidFill>
                  <a:schemeClr val="dk1"/>
                </a:solidFill>
                <a:uFillTx/>
                <a:latin typeface="Arial"/>
              </a:rPr>
              <a:t>(2/2)</a:t>
            </a:r>
            <a:endParaRPr b="0" lang="fr-FR" sz="1800" strike="noStrike" u="none">
              <a:solidFill>
                <a:schemeClr val="dk1"/>
              </a:solidFill>
              <a:uFillTx/>
              <a:latin typeface="Arial"/>
            </a:endParaRPr>
          </a:p>
        </p:txBody>
      </p:sp>
      <p:sp>
        <p:nvSpPr>
          <p:cNvPr id="248" name="PlaceHolder 2"/>
          <p:cNvSpPr>
            <a:spLocks noGrp="1"/>
          </p:cNvSpPr>
          <p:nvPr>
            <p:ph type="sldNum" idx="8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E43DFF8-F824-43F8-9502-8FA88F21F5B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49" name="PlaceHolder 3"/>
          <p:cNvSpPr>
            <a:spLocks noGrp="1"/>
          </p:cNvSpPr>
          <p:nvPr>
            <p:ph type="ftr" idx="8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250" name="TextBox 4"/>
          <p:cNvSpPr/>
          <p:nvPr/>
        </p:nvSpPr>
        <p:spPr>
          <a:xfrm>
            <a:off x="1506960" y="3147120"/>
            <a:ext cx="207216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ff0000"/>
                </a:solidFill>
                <a:uFillTx/>
                <a:latin typeface="Arial"/>
              </a:rPr>
              <a:t>NE PAS FAIRE</a:t>
            </a:r>
            <a:endParaRPr b="0" lang="fr-FR" sz="1800" strike="noStrike" u="none">
              <a:solidFill>
                <a:srgbClr val="000000"/>
              </a:solidFill>
              <a:uFillTx/>
              <a:latin typeface="Arial"/>
            </a:endParaRPr>
          </a:p>
        </p:txBody>
      </p:sp>
      <p:sp>
        <p:nvSpPr>
          <p:cNvPr id="251" name="TextBox 8"/>
          <p:cNvSpPr/>
          <p:nvPr/>
        </p:nvSpPr>
        <p:spPr>
          <a:xfrm>
            <a:off x="5141520" y="3330000"/>
            <a:ext cx="116568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00b050"/>
                </a:solidFill>
                <a:uFillTx/>
                <a:latin typeface="Arial"/>
              </a:rPr>
              <a:t>A FAIRE</a:t>
            </a:r>
            <a:endParaRPr b="0" lang="fr-FR" sz="1800" strike="noStrike" u="none">
              <a:solidFill>
                <a:srgbClr val="000000"/>
              </a:solidFill>
              <a:uFillTx/>
              <a:latin typeface="Arial"/>
            </a:endParaRPr>
          </a:p>
        </p:txBody>
      </p:sp>
      <p:sp>
        <p:nvSpPr>
          <p:cNvPr id="252" name="TextBox 9"/>
          <p:cNvSpPr/>
          <p:nvPr/>
        </p:nvSpPr>
        <p:spPr>
          <a:xfrm>
            <a:off x="4846320" y="895320"/>
            <a:ext cx="4571640" cy="2281320"/>
          </a:xfrm>
          <a:prstGeom prst="rect">
            <a:avLst/>
          </a:prstGeom>
          <a:noFill/>
          <a:ln w="0">
            <a:solidFill>
              <a:srgbClr val="00b050"/>
            </a:solid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class </a:t>
            </a:r>
            <a:r>
              <a:rPr b="0" lang="en-US" sz="800" strike="noStrike" u="none">
                <a:solidFill>
                  <a:srgbClr val="000000"/>
                </a:solidFill>
                <a:uFillTx/>
                <a:latin typeface="Arial"/>
              </a:rPr>
              <a:t>OrderProcessorWithPreAndPostProcessing </a:t>
            </a:r>
            <a:r>
              <a:rPr b="1" lang="en-US" sz="800" strike="noStrike" u="none">
                <a:solidFill>
                  <a:srgbClr val="7f0055"/>
                </a:solidFill>
                <a:uFillTx/>
                <a:latin typeface="Arial"/>
              </a:rPr>
              <a:t>extends </a:t>
            </a:r>
            <a:r>
              <a:rPr b="0" lang="en-US" sz="800" strike="noStrike" u="none">
                <a:solidFill>
                  <a:srgbClr val="000000"/>
                </a:solidFill>
                <a:uFillTx/>
                <a:latin typeface="Arial"/>
              </a:rPr>
              <a:t>OrderProcessor {</a:t>
            </a:r>
            <a:br>
              <a:rPr sz="800"/>
            </a:br>
            <a:br>
              <a:rPr sz="800"/>
            </a:br>
            <a:r>
              <a:rPr b="0" lang="en-US" sz="800" strike="noStrike" u="none">
                <a:solidFill>
                  <a:srgbClr val="ffffff"/>
                </a:solidFill>
                <a:uFillTx/>
                <a:latin typeface="Arial"/>
              </a:rPr>
              <a:t>   </a:t>
            </a:r>
            <a:r>
              <a:rPr b="0" lang="en-US" sz="800" strike="noStrike" u="none">
                <a:solidFill>
                  <a:srgbClr val="646464"/>
                </a:solidFill>
                <a:uFillTx/>
                <a:latin typeface="Arial"/>
              </a:rPr>
              <a:t>@Override</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void </a:t>
            </a:r>
            <a:r>
              <a:rPr b="0" lang="en-US" sz="800" strike="noStrike" u="none">
                <a:solidFill>
                  <a:srgbClr val="000000"/>
                </a:solidFill>
                <a:uFillTx/>
                <a:latin typeface="Arial"/>
              </a:rPr>
              <a:t>process (Order order) {</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beforeProcessing();</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super</a:t>
            </a:r>
            <a:r>
              <a:rPr b="0" lang="en-US" sz="800" strike="noStrike" u="none">
                <a:solidFill>
                  <a:srgbClr val="000000"/>
                </a:solidFill>
                <a:uFillTx/>
                <a:latin typeface="Arial"/>
              </a:rPr>
              <a:t>.process(order);</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afterProcessing();</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private void </a:t>
            </a:r>
            <a:r>
              <a:rPr b="0" lang="en-US" sz="800" strike="noStrike" u="none">
                <a:solidFill>
                  <a:srgbClr val="000000"/>
                </a:solidFill>
                <a:uFillTx/>
                <a:latin typeface="Arial"/>
              </a:rPr>
              <a:t>beforeProcessing () {</a:t>
            </a:r>
            <a:br>
              <a:rPr sz="800"/>
            </a:br>
            <a:r>
              <a:rPr b="0" lang="en-US" sz="800" strike="noStrike" u="none">
                <a:solidFill>
                  <a:srgbClr val="ffffff"/>
                </a:solidFill>
                <a:uFillTx/>
                <a:latin typeface="Arial"/>
              </a:rPr>
              <a:t>      </a:t>
            </a:r>
            <a:r>
              <a:rPr b="0" lang="en-US" sz="800" strike="noStrike" u="none">
                <a:solidFill>
                  <a:srgbClr val="3f7f5f"/>
                </a:solidFill>
                <a:uFillTx/>
                <a:latin typeface="Arial"/>
              </a:rPr>
              <a:t>// Traitement AVANT d'enregistrer la commande</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private void </a:t>
            </a:r>
            <a:r>
              <a:rPr b="0" lang="en-US" sz="800" strike="noStrike" u="none">
                <a:solidFill>
                  <a:srgbClr val="000000"/>
                </a:solidFill>
                <a:uFillTx/>
                <a:latin typeface="Arial"/>
              </a:rPr>
              <a:t>afterProcessing () {</a:t>
            </a:r>
            <a:br>
              <a:rPr sz="800"/>
            </a:br>
            <a:r>
              <a:rPr b="0" lang="en-US" sz="800" strike="noStrike" u="none">
                <a:solidFill>
                  <a:srgbClr val="ffffff"/>
                </a:solidFill>
                <a:uFillTx/>
                <a:latin typeface="Arial"/>
              </a:rPr>
              <a:t>      </a:t>
            </a:r>
            <a:r>
              <a:rPr b="0" lang="en-US" sz="800" strike="noStrike" u="none">
                <a:solidFill>
                  <a:srgbClr val="3f7f5f"/>
                </a:solidFill>
                <a:uFillTx/>
                <a:latin typeface="Arial"/>
              </a:rPr>
              <a:t>// Traitement APRES d'enregistrer la commande</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53" name="TextBox 10"/>
          <p:cNvSpPr/>
          <p:nvPr/>
        </p:nvSpPr>
        <p:spPr>
          <a:xfrm>
            <a:off x="122040" y="895320"/>
            <a:ext cx="4571640" cy="2037960"/>
          </a:xfrm>
          <a:prstGeom prst="rect">
            <a:avLst/>
          </a:prstGeom>
          <a:noFill/>
          <a:ln w="0">
            <a:solidFill>
              <a:srgbClr val="ff0000"/>
            </a:solid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class </a:t>
            </a:r>
            <a:r>
              <a:rPr b="0" lang="en-US" sz="800" strike="noStrike" u="none">
                <a:solidFill>
                  <a:srgbClr val="000000"/>
                </a:solidFill>
                <a:uFillTx/>
                <a:latin typeface="Arial"/>
              </a:rPr>
              <a:t>OrderProcessor {</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void </a:t>
            </a:r>
            <a:r>
              <a:rPr b="0" lang="en-US" sz="800" strike="noStrike" u="none">
                <a:solidFill>
                  <a:srgbClr val="000000"/>
                </a:solidFill>
                <a:uFillTx/>
                <a:latin typeface="Arial"/>
              </a:rPr>
              <a:t>process (Order order) {</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beforeProcessing();</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super</a:t>
            </a:r>
            <a:r>
              <a:rPr b="0" lang="en-US" sz="800" strike="noStrike" u="none">
                <a:solidFill>
                  <a:srgbClr val="000000"/>
                </a:solidFill>
                <a:uFillTx/>
                <a:latin typeface="Arial"/>
              </a:rPr>
              <a:t>.process(order);</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afterProcessing();</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void </a:t>
            </a:r>
            <a:r>
              <a:rPr b="0" lang="en-US" sz="800" strike="noStrike" u="none">
                <a:solidFill>
                  <a:srgbClr val="000000"/>
                </a:solidFill>
                <a:uFillTx/>
                <a:latin typeface="Arial"/>
              </a:rPr>
              <a:t>beforeProcessing () {</a:t>
            </a:r>
            <a:br>
              <a:rPr sz="800"/>
            </a:br>
            <a:r>
              <a:rPr b="0" lang="en-US" sz="800" strike="noStrike" u="none">
                <a:solidFill>
                  <a:srgbClr val="ffffff"/>
                </a:solidFill>
                <a:uFillTx/>
                <a:latin typeface="Arial"/>
              </a:rPr>
              <a:t>      </a:t>
            </a:r>
            <a:r>
              <a:rPr b="0" lang="en-US" sz="800" strike="noStrike" u="none">
                <a:solidFill>
                  <a:srgbClr val="3f7f5f"/>
                </a:solidFill>
                <a:uFillTx/>
                <a:latin typeface="Arial"/>
              </a:rPr>
              <a:t>// Traitement AVANT d'enregistrer la commande</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public void </a:t>
            </a:r>
            <a:r>
              <a:rPr b="0" lang="en-US" sz="800" strike="noStrike" u="none">
                <a:solidFill>
                  <a:srgbClr val="000000"/>
                </a:solidFill>
                <a:uFillTx/>
                <a:latin typeface="Arial"/>
              </a:rPr>
              <a:t>afterProcessing () {</a:t>
            </a:r>
            <a:br>
              <a:rPr sz="800"/>
            </a:br>
            <a:r>
              <a:rPr b="0" lang="en-US" sz="800" strike="noStrike" u="none">
                <a:solidFill>
                  <a:srgbClr val="ffffff"/>
                </a:solidFill>
                <a:uFillTx/>
                <a:latin typeface="Arial"/>
              </a:rPr>
              <a:t>      </a:t>
            </a:r>
            <a:r>
              <a:rPr b="0" lang="en-US" sz="800" strike="noStrike" u="none">
                <a:solidFill>
                  <a:srgbClr val="3f7f5f"/>
                </a:solidFill>
                <a:uFillTx/>
                <a:latin typeface="Arial"/>
              </a:rPr>
              <a:t>// Traitement APRES d'enregistrer la commande</a:t>
            </a:r>
            <a:br>
              <a:rPr sz="800"/>
            </a:br>
            <a:r>
              <a:rPr b="0" lang="en-US" sz="800" strike="noStrike" u="none">
                <a:solidFill>
                  <a:srgbClr val="ffffff"/>
                </a:solidFill>
                <a:uFillTx/>
                <a:latin typeface="Arial"/>
              </a:rPr>
              <a:t>   </a:t>
            </a:r>
            <a:r>
              <a:rPr b="0" lang="en-US" sz="800" strike="noStrike" u="none">
                <a:solidFill>
                  <a:srgbClr val="000000"/>
                </a:solidFill>
                <a:uFillTx/>
                <a:latin typeface="Arial"/>
              </a:rPr>
              <a:t>}</a:t>
            </a: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54" name="TextBox 11"/>
          <p:cNvSpPr/>
          <p:nvPr/>
        </p:nvSpPr>
        <p:spPr>
          <a:xfrm>
            <a:off x="196920" y="3846240"/>
            <a:ext cx="8946720" cy="82224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600" strike="noStrike" u="none">
                <a:solidFill>
                  <a:srgbClr val="ff0000"/>
                </a:solidFill>
                <a:uFillTx/>
                <a:latin typeface="Arial"/>
              </a:rPr>
              <a:t>Au lieu de modifier la classe d'origine </a:t>
            </a:r>
            <a:r>
              <a:rPr b="0" lang="en-US" sz="1200" strike="noStrike" u="none">
                <a:solidFill>
                  <a:srgbClr val="ff0000"/>
                </a:solidFill>
                <a:uFillTx/>
                <a:latin typeface="Arial"/>
              </a:rPr>
              <a:t>OrderProcessor</a:t>
            </a:r>
            <a:r>
              <a:rPr b="0" lang="en-US" sz="700" strike="noStrike" u="none">
                <a:solidFill>
                  <a:srgbClr val="ff0000"/>
                </a:solidFill>
                <a:uFillTx/>
                <a:latin typeface="Arial"/>
              </a:rPr>
              <a:t> </a:t>
            </a:r>
            <a:r>
              <a:rPr b="0" lang="en-US" sz="1600" strike="noStrike" u="none">
                <a:solidFill>
                  <a:srgbClr val="ff0000"/>
                </a:solidFill>
                <a:uFillTx/>
                <a:latin typeface="Arial"/>
              </a:rPr>
              <a:t>et de mettre public les méthodes internes de </a:t>
            </a:r>
            <a:r>
              <a:rPr b="0" lang="en-US" sz="1200" strike="noStrike" u="none">
                <a:solidFill>
                  <a:srgbClr val="ff0000"/>
                </a:solidFill>
                <a:uFillTx/>
                <a:latin typeface="Arial"/>
              </a:rPr>
              <a:t>beforeProcessing()</a:t>
            </a:r>
            <a:r>
              <a:rPr b="0" lang="en-US" sz="700" strike="noStrike" u="none">
                <a:solidFill>
                  <a:srgbClr val="ff0000"/>
                </a:solidFill>
                <a:uFillTx/>
                <a:latin typeface="Arial"/>
              </a:rPr>
              <a:t> </a:t>
            </a:r>
            <a:r>
              <a:rPr b="0" lang="en-US" sz="1600" strike="noStrike" u="none">
                <a:solidFill>
                  <a:srgbClr val="ff0000"/>
                </a:solidFill>
                <a:uFillTx/>
                <a:latin typeface="Arial"/>
              </a:rPr>
              <a:t>et </a:t>
            </a:r>
            <a:r>
              <a:rPr b="0" lang="en-US" sz="1200" strike="noStrike" u="none">
                <a:solidFill>
                  <a:srgbClr val="ff0000"/>
                </a:solidFill>
                <a:uFillTx/>
                <a:latin typeface="Arial"/>
              </a:rPr>
              <a:t>afterProcessing()</a:t>
            </a:r>
            <a:endParaRPr b="0" lang="fr-FR" sz="1200" strike="noStrike" u="none">
              <a:solidFill>
                <a:srgbClr val="000000"/>
              </a:solidFill>
              <a:uFillTx/>
              <a:latin typeface="Arial"/>
            </a:endParaRPr>
          </a:p>
          <a:p>
            <a:pPr defTabSz="914400">
              <a:lnSpc>
                <a:spcPct val="100000"/>
              </a:lnSpc>
            </a:pPr>
            <a:r>
              <a:rPr b="0" lang="en-US" sz="1600" strike="noStrike" u="none">
                <a:solidFill>
                  <a:srgbClr val="00b050"/>
                </a:solidFill>
                <a:uFillTx/>
                <a:latin typeface="Arial"/>
              </a:rPr>
              <a:t>Nous allons hériter de la classe </a:t>
            </a:r>
            <a:r>
              <a:rPr b="0" lang="en-US" sz="1200" strike="noStrike" u="none">
                <a:solidFill>
                  <a:srgbClr val="00b050"/>
                </a:solidFill>
                <a:uFillTx/>
                <a:latin typeface="Arial"/>
              </a:rPr>
              <a:t>OrderProcessor</a:t>
            </a:r>
            <a:r>
              <a:rPr b="0" lang="en-US" sz="700" strike="noStrike" u="none">
                <a:solidFill>
                  <a:srgbClr val="00b050"/>
                </a:solidFill>
                <a:uFillTx/>
                <a:latin typeface="Arial"/>
              </a:rPr>
              <a:t> </a:t>
            </a:r>
            <a:r>
              <a:rPr b="0" lang="en-US" sz="1600" strike="noStrike" u="none">
                <a:solidFill>
                  <a:srgbClr val="00b050"/>
                </a:solidFill>
                <a:uFillTx/>
                <a:latin typeface="Arial"/>
              </a:rPr>
              <a:t>et mettre en privé ses méthodes internes  </a:t>
            </a:r>
            <a:endParaRPr b="0" lang="fr-FR" sz="1600" strike="noStrike" u="none">
              <a:solidFill>
                <a:srgbClr val="000000"/>
              </a:solidFill>
              <a:uFillTx/>
              <a:latin typeface="Arial"/>
            </a:endParaRPr>
          </a:p>
        </p:txBody>
      </p:sp>
    </p:spTree>
  </p:cSld>
  <p:transition>
    <p:blinds dir="horz"/>
  </p:transition>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L de SOLID</a:t>
            </a:r>
            <a:endParaRPr b="0" lang="fr-FR" sz="2550" strike="noStrike" u="none">
              <a:solidFill>
                <a:schemeClr val="dk1"/>
              </a:solidFill>
              <a:uFillTx/>
              <a:latin typeface="Arial"/>
            </a:endParaRPr>
          </a:p>
        </p:txBody>
      </p:sp>
      <p:sp>
        <p:nvSpPr>
          <p:cNvPr id="256" name="PlaceHolder 2"/>
          <p:cNvSpPr>
            <a:spLocks noGrp="1"/>
          </p:cNvSpPr>
          <p:nvPr>
            <p:ph/>
          </p:nvPr>
        </p:nvSpPr>
        <p:spPr>
          <a:xfrm>
            <a:off x="323640" y="915480"/>
            <a:ext cx="8424720" cy="3240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sng">
                <a:solidFill>
                  <a:schemeClr val="dk1"/>
                </a:solidFill>
                <a:uFillTx/>
                <a:latin typeface="Arial"/>
              </a:rPr>
              <a:t>Substitution de Liskov</a:t>
            </a:r>
            <a:r>
              <a:rPr b="0" lang="fr-FR" sz="2000" strike="noStrike" u="none">
                <a:solidFill>
                  <a:schemeClr val="dk1"/>
                </a:solidFill>
                <a:uFillTx/>
                <a:latin typeface="Arial"/>
              </a:rPr>
              <a:t>	</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Concerne l’héritage</a:t>
            </a:r>
            <a:endParaRPr b="0" lang="fr-FR" sz="1600" strike="noStrike" u="none">
              <a:solidFill>
                <a:schemeClr val="dk1"/>
              </a:solidFill>
              <a:uFillTx/>
              <a:latin typeface="Arial"/>
            </a:endParaRPr>
          </a:p>
          <a:p>
            <a:pPr lvl="1" marL="361800" indent="-18108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Sous types doivent être remplaçables par leur type de base – </a:t>
            </a:r>
            <a:r>
              <a:rPr b="1" lang="fr-FR" sz="1600" strike="noStrike" u="none">
                <a:solidFill>
                  <a:schemeClr val="dk1"/>
                </a:solidFill>
                <a:uFillTx/>
                <a:latin typeface="Arial"/>
              </a:rPr>
              <a:t>relation « est un » </a:t>
            </a:r>
            <a:r>
              <a:rPr b="0" lang="fr-FR" sz="1600" strike="noStrike" u="none">
                <a:solidFill>
                  <a:schemeClr val="dk1"/>
                </a:solidFill>
                <a:uFillTx/>
                <a:latin typeface="Arial"/>
              </a:rPr>
              <a:t>mais aussi la </a:t>
            </a:r>
            <a:r>
              <a:rPr b="1" lang="fr-FR" sz="1600" strike="noStrike" u="none">
                <a:solidFill>
                  <a:schemeClr val="dk1"/>
                </a:solidFill>
                <a:uFillTx/>
                <a:latin typeface="Arial"/>
              </a:rPr>
              <a:t>relation 100%</a:t>
            </a:r>
            <a:endParaRPr b="0" lang="fr-FR" sz="16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Exemple : </a:t>
            </a:r>
            <a:endParaRPr b="0" lang="fr-FR" sz="16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400" strike="noStrike" u="none">
                <a:solidFill>
                  <a:schemeClr val="dk1"/>
                </a:solidFill>
                <a:uFillTx/>
                <a:latin typeface="Arial"/>
              </a:rPr>
              <a:t> </a:t>
            </a:r>
            <a:r>
              <a:rPr b="0" lang="fr-FR" sz="1400" strike="noStrike" u="none">
                <a:solidFill>
                  <a:schemeClr val="dk1"/>
                </a:solidFill>
                <a:uFillTx/>
                <a:latin typeface="Arial"/>
              </a:rPr>
              <a:t>Carré hérite de rectangle</a:t>
            </a:r>
            <a:endParaRPr b="0" lang="fr-FR" sz="14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400" strike="noStrike" u="none">
                <a:solidFill>
                  <a:schemeClr val="dk1"/>
                </a:solidFill>
                <a:uFillTx/>
                <a:latin typeface="Arial"/>
              </a:rPr>
              <a:t> </a:t>
            </a:r>
            <a:r>
              <a:rPr b="0" lang="fr-FR" sz="1400" strike="noStrike" u="none">
                <a:solidFill>
                  <a:schemeClr val="dk1"/>
                </a:solidFill>
                <a:uFillTx/>
                <a:latin typeface="Arial"/>
              </a:rPr>
              <a:t>Rectangle possède bout de code avec 1 /(a-b)</a:t>
            </a:r>
            <a:endParaRPr b="0" lang="fr-FR" sz="14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400" strike="noStrike" u="none">
                <a:solidFill>
                  <a:schemeClr val="dk1"/>
                </a:solidFill>
                <a:uFillTx/>
                <a:latin typeface="Arial"/>
              </a:rPr>
              <a:t> …</a:t>
            </a:r>
            <a:r>
              <a:rPr b="0" lang="fr-FR" sz="1400" strike="noStrike" u="none">
                <a:solidFill>
                  <a:schemeClr val="dk1"/>
                </a:solidFill>
                <a:uFillTx/>
                <a:latin typeface="Arial"/>
              </a:rPr>
              <a:t>qui n’a pas de sens pour un carré (100% non assuré)</a:t>
            </a:r>
            <a:endParaRPr b="0" lang="fr-FR" sz="14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4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600" strike="noStrike" u="none">
              <a:solidFill>
                <a:schemeClr val="dk1"/>
              </a:solidFill>
              <a:uFillTx/>
              <a:latin typeface="Arial"/>
            </a:endParaRPr>
          </a:p>
        </p:txBody>
      </p:sp>
      <p:sp>
        <p:nvSpPr>
          <p:cNvPr id="257" name="PlaceHolder 3"/>
          <p:cNvSpPr>
            <a:spLocks noGrp="1"/>
          </p:cNvSpPr>
          <p:nvPr>
            <p:ph type="sldNum" idx="8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E4298E8-7578-4718-8DC7-15EEF0AFF7E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58" name="PlaceHolder 4"/>
          <p:cNvSpPr>
            <a:spLocks noGrp="1"/>
          </p:cNvSpPr>
          <p:nvPr>
            <p:ph type="ftr" idx="8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I de SOLID </a:t>
            </a:r>
            <a:r>
              <a:rPr b="1" lang="fr-FR" sz="1800" strike="noStrike" u="none">
                <a:solidFill>
                  <a:schemeClr val="dk1"/>
                </a:solidFill>
                <a:uFillTx/>
                <a:latin typeface="Arial"/>
              </a:rPr>
              <a:t>(1/2)</a:t>
            </a:r>
            <a:endParaRPr b="0" lang="fr-FR" sz="1800" strike="noStrike" u="none">
              <a:solidFill>
                <a:schemeClr val="dk1"/>
              </a:solidFill>
              <a:uFillTx/>
              <a:latin typeface="Arial"/>
            </a:endParaRPr>
          </a:p>
        </p:txBody>
      </p:sp>
      <p:sp>
        <p:nvSpPr>
          <p:cNvPr id="260" name="PlaceHolder 2"/>
          <p:cNvSpPr>
            <a:spLocks noGrp="1"/>
          </p:cNvSpPr>
          <p:nvPr>
            <p:ph/>
          </p:nvPr>
        </p:nvSpPr>
        <p:spPr>
          <a:xfrm>
            <a:off x="325800" y="843480"/>
            <a:ext cx="7486200" cy="2977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sng">
                <a:solidFill>
                  <a:schemeClr val="dk1"/>
                </a:solidFill>
                <a:uFillTx/>
                <a:latin typeface="Arial"/>
              </a:rPr>
              <a:t>Séparation des interfaces</a:t>
            </a:r>
            <a:r>
              <a:rPr b="0" lang="fr-FR" sz="2800" strike="noStrike" u="none">
                <a:solidFill>
                  <a:schemeClr val="dk1"/>
                </a:solidFill>
                <a:uFillTx/>
                <a:latin typeface="Arial"/>
              </a:rPr>
              <a:t>	</a:t>
            </a:r>
            <a:endParaRPr b="0" lang="fr-FR" sz="2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2000" strike="noStrike" u="none">
                <a:solidFill>
                  <a:schemeClr val="dk1"/>
                </a:solidFill>
                <a:uFillTx/>
                <a:latin typeface="Arial"/>
              </a:rPr>
              <a:t> </a:t>
            </a:r>
            <a:r>
              <a:rPr b="0" lang="fr-FR" sz="2000" strike="noStrike" u="none">
                <a:solidFill>
                  <a:schemeClr val="dk1"/>
                </a:solidFill>
                <a:uFillTx/>
                <a:latin typeface="Arial"/>
              </a:rPr>
              <a:t>Un client ne doit pas dépendre d’une interface qu’il n’utilise pas</a:t>
            </a:r>
            <a:endParaRPr b="0" lang="fr-FR" sz="20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Conserver la vision globale</a:t>
            </a:r>
            <a:endParaRPr b="0" lang="fr-FR" sz="1800" strike="noStrike" u="none">
              <a:solidFill>
                <a:schemeClr val="dk1"/>
              </a:solidFill>
              <a:uFillTx/>
              <a:latin typeface="Arial"/>
            </a:endParaRPr>
          </a:p>
          <a:p>
            <a:pPr lvl="2" marL="432000" indent="-7200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Envisager d’autres interfaces si le cas se présente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2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2000" strike="noStrike" u="none">
              <a:solidFill>
                <a:schemeClr val="dk1"/>
              </a:solidFill>
              <a:uFillTx/>
              <a:latin typeface="Arial"/>
            </a:endParaRPr>
          </a:p>
        </p:txBody>
      </p:sp>
      <p:sp>
        <p:nvSpPr>
          <p:cNvPr id="261" name="PlaceHolder 3"/>
          <p:cNvSpPr>
            <a:spLocks noGrp="1"/>
          </p:cNvSpPr>
          <p:nvPr>
            <p:ph type="sldNum" idx="8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A55C226-D4F6-4922-A46D-55D3EEF96D8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62" name="PlaceHolder 4"/>
          <p:cNvSpPr>
            <a:spLocks noGrp="1"/>
          </p:cNvSpPr>
          <p:nvPr>
            <p:ph type="ftr" idx="8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I de SOLID </a:t>
            </a:r>
            <a:r>
              <a:rPr b="1" lang="fr-FR" sz="1800" strike="noStrike" u="none">
                <a:solidFill>
                  <a:schemeClr val="dk1"/>
                </a:solidFill>
                <a:uFillTx/>
                <a:latin typeface="Arial"/>
              </a:rPr>
              <a:t>(2/2)</a:t>
            </a:r>
            <a:endParaRPr b="0" lang="fr-FR" sz="1800" strike="noStrike" u="none">
              <a:solidFill>
                <a:schemeClr val="dk1"/>
              </a:solidFill>
              <a:uFillTx/>
              <a:latin typeface="Arial"/>
            </a:endParaRPr>
          </a:p>
          <a:p>
            <a:pPr indent="0" defTabSz="914400">
              <a:lnSpc>
                <a:spcPct val="90000"/>
              </a:lnSpc>
              <a:buNone/>
            </a:pPr>
            <a:endParaRPr b="0" lang="fr-FR" sz="2550" strike="noStrike" u="none">
              <a:solidFill>
                <a:schemeClr val="dk1"/>
              </a:solidFill>
              <a:uFillTx/>
              <a:latin typeface="Arial"/>
            </a:endParaRPr>
          </a:p>
        </p:txBody>
      </p:sp>
      <p:sp>
        <p:nvSpPr>
          <p:cNvPr id="264" name="PlaceHolder 2"/>
          <p:cNvSpPr>
            <a:spLocks noGrp="1"/>
          </p:cNvSpPr>
          <p:nvPr>
            <p:ph type="sldNum" idx="9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996F52A-628C-4703-9148-571F9779A02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65" name="PlaceHolder 3"/>
          <p:cNvSpPr>
            <a:spLocks noGrp="1"/>
          </p:cNvSpPr>
          <p:nvPr>
            <p:ph type="ftr" idx="9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266" name="TextBox 3"/>
          <p:cNvSpPr/>
          <p:nvPr/>
        </p:nvSpPr>
        <p:spPr>
          <a:xfrm>
            <a:off x="297360" y="1207800"/>
            <a:ext cx="2415240" cy="942840"/>
          </a:xfrm>
          <a:prstGeom prst="rect">
            <a:avLst/>
          </a:prstGeom>
          <a:noFill/>
          <a:ln w="0">
            <a:solidFill>
              <a:srgbClr val="ff0000"/>
            </a:solid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interface </a:t>
            </a:r>
            <a:r>
              <a:rPr b="0" lang="en-US" sz="800" strike="noStrike" u="none">
                <a:solidFill>
                  <a:srgbClr val="000000"/>
                </a:solidFill>
                <a:uFillTx/>
                <a:latin typeface="Arial"/>
              </a:rPr>
              <a:t>IRapport {</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abstract public void </a:t>
            </a:r>
            <a:r>
              <a:rPr b="0" lang="en-US" sz="800" strike="noStrike" u="none">
                <a:solidFill>
                  <a:srgbClr val="000000"/>
                </a:solidFill>
                <a:uFillTx/>
                <a:latin typeface="Arial"/>
              </a:rPr>
              <a:t>generateExcel ();</a:t>
            </a:r>
            <a:br>
              <a:rPr sz="800"/>
            </a:br>
            <a:br>
              <a:rPr sz="800"/>
            </a:br>
            <a:r>
              <a:rPr b="0" lang="en-US" sz="800" strike="noStrike" u="none">
                <a:solidFill>
                  <a:srgbClr val="ffffff"/>
                </a:solidFill>
                <a:uFillTx/>
                <a:latin typeface="Arial"/>
              </a:rPr>
              <a:t>   </a:t>
            </a:r>
            <a:r>
              <a:rPr b="1" lang="en-US" sz="800" strike="noStrike" u="none">
                <a:solidFill>
                  <a:srgbClr val="7f0055"/>
                </a:solidFill>
                <a:uFillTx/>
                <a:latin typeface="Arial"/>
              </a:rPr>
              <a:t>abstract public void </a:t>
            </a:r>
            <a:r>
              <a:rPr b="0" lang="en-US" sz="800" strike="noStrike" u="none">
                <a:solidFill>
                  <a:srgbClr val="000000"/>
                </a:solidFill>
                <a:uFillTx/>
                <a:latin typeface="Arial"/>
              </a:rPr>
              <a:t>generatePdf ();</a:t>
            </a: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67" name="TextBox 7"/>
          <p:cNvSpPr/>
          <p:nvPr/>
        </p:nvSpPr>
        <p:spPr>
          <a:xfrm>
            <a:off x="470520" y="2209680"/>
            <a:ext cx="207216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ff0000"/>
                </a:solidFill>
                <a:uFillTx/>
                <a:latin typeface="Arial"/>
              </a:rPr>
              <a:t>NE PAS FAIRE</a:t>
            </a:r>
            <a:endParaRPr b="0" lang="fr-FR" sz="1800" strike="noStrike" u="none">
              <a:solidFill>
                <a:srgbClr val="000000"/>
              </a:solidFill>
              <a:uFillTx/>
              <a:latin typeface="Arial"/>
            </a:endParaRPr>
          </a:p>
        </p:txBody>
      </p:sp>
      <p:sp>
        <p:nvSpPr>
          <p:cNvPr id="268" name="TextBox 9"/>
          <p:cNvSpPr/>
          <p:nvPr/>
        </p:nvSpPr>
        <p:spPr>
          <a:xfrm>
            <a:off x="4265280" y="2842200"/>
            <a:ext cx="116568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00b050"/>
                </a:solidFill>
                <a:uFillTx/>
                <a:latin typeface="Arial"/>
              </a:rPr>
              <a:t>A FAIRE</a:t>
            </a:r>
            <a:endParaRPr b="0" lang="fr-FR" sz="1800" strike="noStrike" u="none">
              <a:solidFill>
                <a:srgbClr val="000000"/>
              </a:solidFill>
              <a:uFillTx/>
              <a:latin typeface="Arial"/>
            </a:endParaRPr>
          </a:p>
        </p:txBody>
      </p:sp>
      <p:sp>
        <p:nvSpPr>
          <p:cNvPr id="269" name="TextBox 10"/>
          <p:cNvSpPr/>
          <p:nvPr/>
        </p:nvSpPr>
        <p:spPr>
          <a:xfrm>
            <a:off x="3741480" y="1146960"/>
            <a:ext cx="2407680" cy="699480"/>
          </a:xfrm>
          <a:prstGeom prst="rect">
            <a:avLst/>
          </a:prstGeom>
          <a:noFill/>
          <a:ln w="0">
            <a:solidFill>
              <a:srgbClr val="00b050"/>
            </a:solid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interface </a:t>
            </a:r>
            <a:r>
              <a:rPr b="0" lang="en-US" sz="800" strike="noStrike" u="none">
                <a:solidFill>
                  <a:srgbClr val="000000"/>
                </a:solidFill>
                <a:uFillTx/>
                <a:latin typeface="Arial"/>
              </a:rPr>
              <a:t>IRapportExcel {</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abstract public void </a:t>
            </a:r>
            <a:r>
              <a:rPr b="0" lang="en-US" sz="800" strike="noStrike" u="none">
                <a:solidFill>
                  <a:srgbClr val="000000"/>
                </a:solidFill>
                <a:uFillTx/>
                <a:latin typeface="Arial"/>
              </a:rPr>
              <a:t>generateExcel ();</a:t>
            </a:r>
            <a:br>
              <a:rPr sz="800"/>
            </a:b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70" name="TextBox 11"/>
          <p:cNvSpPr/>
          <p:nvPr/>
        </p:nvSpPr>
        <p:spPr>
          <a:xfrm>
            <a:off x="3741480" y="2038320"/>
            <a:ext cx="2400120" cy="699480"/>
          </a:xfrm>
          <a:prstGeom prst="rect">
            <a:avLst/>
          </a:prstGeom>
          <a:noFill/>
          <a:ln w="0">
            <a:solidFill>
              <a:srgbClr val="00b050"/>
            </a:solidFill>
          </a:ln>
        </p:spPr>
        <p:style>
          <a:lnRef idx="0"/>
          <a:fillRef idx="0"/>
          <a:effectRef idx="0"/>
          <a:fontRef idx="minor"/>
        </p:style>
        <p:txBody>
          <a:bodyPr numCol="1" spcCol="0" horzOverflow="overflow" anchor="t">
            <a:spAutoFit/>
          </a:bodyPr>
          <a:p>
            <a:pPr defTabSz="914400">
              <a:lnSpc>
                <a:spcPct val="100000"/>
              </a:lnSpc>
            </a:pPr>
            <a:r>
              <a:rPr b="1" lang="en-US" sz="800" strike="noStrike" u="none">
                <a:solidFill>
                  <a:srgbClr val="7f0055"/>
                </a:solidFill>
                <a:uFillTx/>
                <a:latin typeface="Arial"/>
              </a:rPr>
              <a:t>public interface </a:t>
            </a:r>
            <a:r>
              <a:rPr b="0" lang="en-US" sz="800" strike="noStrike" u="none">
                <a:solidFill>
                  <a:srgbClr val="000000"/>
                </a:solidFill>
                <a:uFillTx/>
                <a:latin typeface="Arial"/>
              </a:rPr>
              <a:t>IRapportPdf {</a:t>
            </a:r>
            <a:br>
              <a:rPr sz="800"/>
            </a:br>
            <a:r>
              <a:rPr b="0" lang="en-US" sz="800" strike="noStrike" u="none">
                <a:solidFill>
                  <a:srgbClr val="ffffff"/>
                </a:solidFill>
                <a:uFillTx/>
                <a:latin typeface="Arial"/>
              </a:rPr>
              <a:t>   </a:t>
            </a:r>
            <a:r>
              <a:rPr b="1" lang="en-US" sz="800" strike="noStrike" u="none">
                <a:solidFill>
                  <a:srgbClr val="7f0055"/>
                </a:solidFill>
                <a:uFillTx/>
                <a:latin typeface="Arial"/>
              </a:rPr>
              <a:t>abstract public void </a:t>
            </a:r>
            <a:r>
              <a:rPr b="0" lang="en-US" sz="800" strike="noStrike" u="none">
                <a:solidFill>
                  <a:srgbClr val="000000"/>
                </a:solidFill>
                <a:uFillTx/>
                <a:latin typeface="Arial"/>
              </a:rPr>
              <a:t>generateExcel ();</a:t>
            </a:r>
            <a:br>
              <a:rPr sz="800"/>
            </a:br>
            <a:br>
              <a:rPr sz="800"/>
            </a:br>
            <a:r>
              <a:rPr b="0" lang="en-US" sz="800" strike="noStrike" u="none">
                <a:solidFill>
                  <a:srgbClr val="000000"/>
                </a:solidFill>
                <a:uFillTx/>
                <a:latin typeface="Arial"/>
              </a:rPr>
              <a:t>}</a:t>
            </a:r>
            <a:endParaRPr b="0" lang="fr-FR" sz="800" strike="noStrike" u="none">
              <a:solidFill>
                <a:srgbClr val="000000"/>
              </a:solidFill>
              <a:uFillTx/>
              <a:latin typeface="Arial"/>
            </a:endParaRPr>
          </a:p>
          <a:p>
            <a:pPr algn="ctr" defTabSz="914400">
              <a:lnSpc>
                <a:spcPct val="100000"/>
              </a:lnSpc>
            </a:pPr>
            <a:endParaRPr b="0" lang="fr-FR" sz="800" strike="noStrike" u="none">
              <a:solidFill>
                <a:srgbClr val="000000"/>
              </a:solidFill>
              <a:uFillTx/>
              <a:latin typeface="Arial"/>
            </a:endParaRPr>
          </a:p>
        </p:txBody>
      </p:sp>
      <p:sp>
        <p:nvSpPr>
          <p:cNvPr id="271" name="TextBox 13"/>
          <p:cNvSpPr/>
          <p:nvPr/>
        </p:nvSpPr>
        <p:spPr>
          <a:xfrm>
            <a:off x="196920" y="3846240"/>
            <a:ext cx="8946720" cy="106596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600" strike="noStrike" u="none">
                <a:solidFill>
                  <a:srgbClr val="ff0000"/>
                </a:solidFill>
                <a:uFillTx/>
                <a:latin typeface="Arial"/>
              </a:rPr>
              <a:t>Au lieu d'avoir une interface "fourre-tout" avec l'obligation pour les filles d'implémenter toutes les méthodes, même celles inutiles ou n'ayant pas de sens (ex : pour un livre scanné, le format Excel n'aura sans doute pas beaucoup de sens) </a:t>
            </a:r>
            <a:endParaRPr b="0" lang="fr-FR" sz="1600" strike="noStrike" u="none">
              <a:solidFill>
                <a:srgbClr val="000000"/>
              </a:solidFill>
              <a:uFillTx/>
              <a:latin typeface="Arial"/>
            </a:endParaRPr>
          </a:p>
          <a:p>
            <a:pPr defTabSz="914400">
              <a:lnSpc>
                <a:spcPct val="100000"/>
              </a:lnSpc>
            </a:pPr>
            <a:r>
              <a:rPr b="0" lang="en-US" sz="1600" strike="noStrike" u="none">
                <a:solidFill>
                  <a:srgbClr val="00b050"/>
                </a:solidFill>
                <a:uFillTx/>
                <a:latin typeface="Arial"/>
              </a:rPr>
              <a:t>Nous allons faire une interface par type de format, ici : Excel et PDF</a:t>
            </a:r>
            <a:endParaRPr b="0" lang="fr-FR" sz="1600" strike="noStrike" u="none">
              <a:solidFill>
                <a:srgbClr val="000000"/>
              </a:solidFill>
              <a:uFillTx/>
              <a:latin typeface="Arial"/>
            </a:endParaRPr>
          </a:p>
        </p:txBody>
      </p:sp>
    </p:spTree>
  </p:cSld>
  <p:transition>
    <p:blinds dir="horz"/>
  </p:transition>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1835640" y="32040"/>
            <a:ext cx="5903640" cy="719640"/>
          </a:xfrm>
          <a:prstGeom prst="rect">
            <a:avLst/>
          </a:prstGeom>
          <a:noFill/>
          <a:ln w="0">
            <a:noFill/>
          </a:ln>
        </p:spPr>
        <p:txBody>
          <a:bodyPr lIns="0" rIns="0" tIns="0" bIns="0" anchor="ctr">
            <a:noAutofit/>
          </a:bodyPr>
          <a:p>
            <a:pPr indent="0" defTabSz="914400">
              <a:lnSpc>
                <a:spcPct val="90000"/>
              </a:lnSpc>
              <a:buNone/>
            </a:pPr>
            <a:r>
              <a:rPr b="1" lang="fr-FR" sz="2550" strike="noStrike" u="none">
                <a:solidFill>
                  <a:schemeClr val="dk1"/>
                </a:solidFill>
                <a:uFillTx/>
                <a:latin typeface="Arial"/>
              </a:rPr>
              <a:t>Le D de SOLID</a:t>
            </a:r>
            <a:endParaRPr b="0" lang="fr-FR" sz="2550" strike="noStrike" u="none">
              <a:solidFill>
                <a:schemeClr val="dk1"/>
              </a:solidFill>
              <a:uFillTx/>
              <a:latin typeface="Arial"/>
            </a:endParaRPr>
          </a:p>
        </p:txBody>
      </p:sp>
      <p:sp>
        <p:nvSpPr>
          <p:cNvPr id="273" name="PlaceHolder 2"/>
          <p:cNvSpPr>
            <a:spLocks noGrp="1"/>
          </p:cNvSpPr>
          <p:nvPr>
            <p:ph/>
          </p:nvPr>
        </p:nvSpPr>
        <p:spPr>
          <a:xfrm>
            <a:off x="370440" y="846720"/>
            <a:ext cx="8665560" cy="25887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sng">
                <a:solidFill>
                  <a:schemeClr val="dk1"/>
                </a:solidFill>
                <a:uFillTx/>
                <a:latin typeface="Arial"/>
              </a:rPr>
              <a:t>Principe d’Inversion</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modules de haut niveau ne doivent pas dépendre de ceux de plus bas niveau</a:t>
            </a:r>
            <a:endParaRPr b="0" lang="fr-FR" sz="1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Solution : </a:t>
            </a:r>
            <a:endParaRPr b="0" lang="fr-FR" sz="1800" strike="noStrike" u="none">
              <a:solidFill>
                <a:schemeClr val="dk1"/>
              </a:solidFill>
              <a:uFillTx/>
              <a:latin typeface="Arial"/>
            </a:endParaRPr>
          </a:p>
          <a:p>
            <a:pPr lvl="2" marL="431640" indent="-716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interfaces, </a:t>
            </a:r>
            <a:endParaRPr b="0" lang="fr-FR" sz="1800" strike="noStrike" u="none">
              <a:solidFill>
                <a:schemeClr val="dk1"/>
              </a:solidFill>
              <a:uFillTx/>
              <a:latin typeface="Arial"/>
            </a:endParaRPr>
          </a:p>
          <a:p>
            <a:pPr lvl="2" marL="431640" indent="-71640" defTabSz="914400">
              <a:lnSpc>
                <a:spcPct val="100000"/>
              </a:lnSpc>
              <a:spcBef>
                <a:spcPts val="99"/>
              </a:spcBef>
              <a:spcAft>
                <a:spcPts val="99"/>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 découpage en couches…</a:t>
            </a:r>
            <a:endParaRPr b="0" lang="fr-FR" sz="1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Par exemple :</a:t>
            </a:r>
            <a:endParaRPr b="0" lang="fr-FR" sz="1800" strike="noStrike" u="none">
              <a:solidFill>
                <a:schemeClr val="dk1"/>
              </a:solidFill>
              <a:uFillTx/>
              <a:latin typeface="Arial"/>
            </a:endParaRPr>
          </a:p>
          <a:p>
            <a:pPr lvl="2" marL="431640" indent="-71640" defTabSz="914400">
              <a:lnSpc>
                <a:spcPct val="100000"/>
              </a:lnSpc>
              <a:spcBef>
                <a:spcPts val="99"/>
              </a:spcBef>
              <a:spcAft>
                <a:spcPts val="99"/>
              </a:spcAft>
              <a:buClr>
                <a:srgbClr val="ff0000"/>
              </a:buClr>
              <a:buFont typeface="Arial"/>
              <a:buChar char="•"/>
              <a:tabLst>
                <a:tab algn="l" pos="0"/>
              </a:tabLst>
            </a:pPr>
            <a:r>
              <a:rPr b="0" lang="fr-FR" sz="1700" strike="noStrike" u="none">
                <a:solidFill>
                  <a:srgbClr val="ff0000"/>
                </a:solidFill>
                <a:uFillTx/>
                <a:latin typeface="Arial"/>
              </a:rPr>
              <a:t> </a:t>
            </a:r>
            <a:r>
              <a:rPr b="0" lang="fr-FR" sz="1700" strike="noStrike" u="none">
                <a:solidFill>
                  <a:srgbClr val="ff0000"/>
                </a:solidFill>
                <a:uFillTx/>
                <a:latin typeface="Arial"/>
              </a:rPr>
              <a:t>KO : private </a:t>
            </a:r>
            <a:r>
              <a:rPr b="1" lang="fr-FR" sz="1700" strike="noStrike" u="none">
                <a:solidFill>
                  <a:srgbClr val="ff0000"/>
                </a:solidFill>
                <a:uFillTx/>
                <a:latin typeface="Arial"/>
              </a:rPr>
              <a:t>ArrayList </a:t>
            </a:r>
            <a:r>
              <a:rPr b="0" lang="fr-FR" sz="1700" strike="noStrike" u="none">
                <a:solidFill>
                  <a:srgbClr val="ff0000"/>
                </a:solidFill>
                <a:uFillTx/>
                <a:latin typeface="Arial"/>
              </a:rPr>
              <a:t>list = new ArrayList()</a:t>
            </a:r>
            <a:endParaRPr b="0" lang="fr-FR" sz="1700" strike="noStrike" u="none">
              <a:solidFill>
                <a:schemeClr val="dk1"/>
              </a:solidFill>
              <a:uFillTx/>
              <a:latin typeface="Arial"/>
            </a:endParaRPr>
          </a:p>
          <a:p>
            <a:pPr lvl="2" marL="431640" indent="-71640" defTabSz="914400">
              <a:lnSpc>
                <a:spcPct val="100000"/>
              </a:lnSpc>
              <a:spcBef>
                <a:spcPts val="99"/>
              </a:spcBef>
              <a:spcAft>
                <a:spcPts val="99"/>
              </a:spcAft>
              <a:buClr>
                <a:srgbClr val="00b050"/>
              </a:buClr>
              <a:buFont typeface="Arial"/>
              <a:buChar char="•"/>
              <a:tabLst>
                <a:tab algn="l" pos="0"/>
              </a:tabLst>
            </a:pPr>
            <a:r>
              <a:rPr b="0" lang="fr-FR" sz="1700" strike="noStrike" u="none">
                <a:solidFill>
                  <a:srgbClr val="00b050"/>
                </a:solidFill>
                <a:uFillTx/>
                <a:latin typeface="Arial"/>
              </a:rPr>
              <a:t> </a:t>
            </a:r>
            <a:r>
              <a:rPr b="0" lang="fr-FR" sz="1700" strike="noStrike" u="none">
                <a:solidFill>
                  <a:srgbClr val="00b050"/>
                </a:solidFill>
                <a:uFillTx/>
                <a:latin typeface="Arial"/>
              </a:rPr>
              <a:t>OK : private </a:t>
            </a:r>
            <a:r>
              <a:rPr b="1" lang="fr-FR" sz="1700" strike="noStrike" u="none">
                <a:solidFill>
                  <a:srgbClr val="00b050"/>
                </a:solidFill>
                <a:uFillTx/>
                <a:latin typeface="Arial"/>
              </a:rPr>
              <a:t>List </a:t>
            </a:r>
            <a:r>
              <a:rPr b="0" lang="fr-FR" sz="1700" strike="noStrike" u="none">
                <a:solidFill>
                  <a:srgbClr val="00b050"/>
                </a:solidFill>
                <a:uFillTx/>
                <a:latin typeface="Arial"/>
              </a:rPr>
              <a:t>list = new ArrayList()</a:t>
            </a:r>
            <a:endParaRPr b="0" lang="fr-FR" sz="1700" strike="noStrike" u="none">
              <a:solidFill>
                <a:schemeClr val="dk1"/>
              </a:solidFill>
              <a:uFillTx/>
              <a:latin typeface="Arial"/>
            </a:endParaRPr>
          </a:p>
        </p:txBody>
      </p:sp>
      <p:sp>
        <p:nvSpPr>
          <p:cNvPr id="274" name="TextBox 2"/>
          <p:cNvSpPr/>
          <p:nvPr/>
        </p:nvSpPr>
        <p:spPr>
          <a:xfrm>
            <a:off x="196920" y="3846240"/>
            <a:ext cx="8946720" cy="82224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600" strike="noStrike" u="none">
                <a:solidFill>
                  <a:srgbClr val="ff0000"/>
                </a:solidFill>
                <a:uFillTx/>
                <a:latin typeface="Arial"/>
              </a:rPr>
              <a:t>Au lieude dépendre de la classe d'implémentation   </a:t>
            </a:r>
            <a:endParaRPr b="0" lang="fr-FR" sz="1600" strike="noStrike" u="none">
              <a:solidFill>
                <a:srgbClr val="000000"/>
              </a:solidFill>
              <a:uFillTx/>
              <a:latin typeface="Arial"/>
            </a:endParaRPr>
          </a:p>
          <a:p>
            <a:pPr defTabSz="914400">
              <a:lnSpc>
                <a:spcPct val="100000"/>
              </a:lnSpc>
            </a:pPr>
            <a:r>
              <a:rPr b="0" lang="en-US" sz="1600" strike="noStrike" u="none">
                <a:solidFill>
                  <a:srgbClr val="00b050"/>
                </a:solidFill>
                <a:uFillTx/>
                <a:latin typeface="Arial"/>
              </a:rPr>
              <a:t>Nous utilisons l'interface dont elle dépend de façon à pouvoir faire jouer le polyporphisme éventuellement</a:t>
            </a:r>
            <a:endParaRPr b="0" lang="fr-FR" sz="1600" strike="noStrike" u="none">
              <a:solidFill>
                <a:srgbClr val="000000"/>
              </a:solidFill>
              <a:uFillTx/>
              <a:latin typeface="Arial"/>
            </a:endParaRPr>
          </a:p>
        </p:txBody>
      </p:sp>
      <p:sp>
        <p:nvSpPr>
          <p:cNvPr id="4" name="PlaceHolder 3"/>
          <p:cNvSpPr>
            <a:spLocks noGrp="1"/>
          </p:cNvSpPr>
          <p:nvPr>
            <p:ph type="ftr" idx="17"/>
          </p:nvPr>
        </p:nvSpPr>
        <p:spPr/>
        <p:txBody>
          <a:bodyPr/>
          <a:p>
            <a:r>
              <a:t>Institut de la Gestion publique et du Développement économique / Les bonnes pratiques Java</a:t>
            </a:r>
          </a:p>
        </p:txBody>
      </p:sp>
      <p:sp>
        <p:nvSpPr>
          <p:cNvPr id="5" name="PlaceHolder 4"/>
          <p:cNvSpPr>
            <a:spLocks noGrp="1"/>
          </p:cNvSpPr>
          <p:nvPr>
            <p:ph type="sldNum" idx="18"/>
          </p:nvPr>
        </p:nvSpPr>
        <p:spPr/>
        <p:txBody>
          <a:bodyPr/>
          <a:p>
            <a:fld id="{EAD46445-D373-4487-857F-81D9C2803018}" type="slidenum">
              <a:t>36</a:t>
            </a:fld>
          </a:p>
        </p:txBody>
      </p:sp>
    </p:spTree>
  </p:cSld>
  <p:transition>
    <p:blinds dir="horz"/>
  </p:transition>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1925280" y="245160"/>
            <a:ext cx="682308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WooClap </a:t>
            </a:r>
            <a:r>
              <a:rPr b="1" lang="fr-FR" sz="1200" strike="noStrike" u="none">
                <a:solidFill>
                  <a:schemeClr val="dk1"/>
                </a:solidFill>
                <a:uFillTx/>
                <a:latin typeface="Arial"/>
              </a:rPr>
              <a:t>(</a:t>
            </a:r>
            <a:r>
              <a:rPr b="0" lang="fr-FR" sz="1200" strike="noStrike" u="none">
                <a:solidFill>
                  <a:schemeClr val="dk1"/>
                </a:solidFill>
                <a:uFillTx/>
                <a:latin typeface="Arial"/>
                <a:ea typeface="Arial"/>
              </a:rPr>
              <a:t>BPJ_JAVA_JOUR_1_DEBUT_APRES_MIDI</a:t>
            </a:r>
            <a:r>
              <a:rPr b="1" lang="fr-FR" sz="1200" strike="noStrike" u="none">
                <a:solidFill>
                  <a:schemeClr val="dk1"/>
                </a:solidFill>
                <a:uFillTx/>
                <a:latin typeface="Arial"/>
                <a:ea typeface="Arial"/>
              </a:rPr>
              <a:t>)</a:t>
            </a:r>
            <a:endParaRPr b="0" lang="fr-FR" sz="1200" strike="noStrike" u="none">
              <a:solidFill>
                <a:schemeClr val="dk1"/>
              </a:solidFill>
              <a:uFillTx/>
              <a:latin typeface="Arial"/>
            </a:endParaRPr>
          </a:p>
        </p:txBody>
      </p:sp>
      <p:sp>
        <p:nvSpPr>
          <p:cNvPr id="276" name="PlaceHolder 2"/>
          <p:cNvSpPr>
            <a:spLocks noGrp="1"/>
          </p:cNvSpPr>
          <p:nvPr>
            <p:ph/>
          </p:nvPr>
        </p:nvSpPr>
        <p:spPr>
          <a:xfrm>
            <a:off x="323640" y="915480"/>
            <a:ext cx="8352720" cy="3115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sng">
                <a:solidFill>
                  <a:srgbClr val="000000"/>
                </a:solidFill>
                <a:uFillTx/>
                <a:latin typeface="Arial"/>
                <a:ea typeface="Arial"/>
                <a:hlinkClick r:id="rId1"/>
              </a:rPr>
              <a:t>https://app.wooclap.com/LCNKUX</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p:txBody>
      </p:sp>
      <p:sp>
        <p:nvSpPr>
          <p:cNvPr id="277" name="PlaceHolder 3"/>
          <p:cNvSpPr>
            <a:spLocks noGrp="1"/>
          </p:cNvSpPr>
          <p:nvPr>
            <p:ph type="sldNum" idx="9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6A5F2AF-8FD8-4F78-992F-5A47B4F5ACB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78" name="PlaceHolder 4"/>
          <p:cNvSpPr>
            <a:spLocks noGrp="1"/>
          </p:cNvSpPr>
          <p:nvPr>
            <p:ph type="ftr" idx="9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279" name="Picture 1" descr=""/>
          <p:cNvPicPr/>
          <p:nvPr/>
        </p:nvPicPr>
        <p:blipFill>
          <a:blip r:embed="rId2"/>
          <a:stretch/>
        </p:blipFill>
        <p:spPr>
          <a:xfrm>
            <a:off x="5418000" y="1956600"/>
            <a:ext cx="3260880" cy="2335320"/>
          </a:xfrm>
          <a:prstGeom prst="rect">
            <a:avLst/>
          </a:prstGeom>
          <a:noFill/>
          <a:ln w="0">
            <a:noFill/>
          </a:ln>
        </p:spPr>
      </p:pic>
    </p:spTree>
  </p:cSld>
  <p:transition>
    <p:blinds dir="horz"/>
  </p:transition>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patterns</a:t>
            </a:r>
            <a:endParaRPr b="0" lang="fr-FR" sz="2550" strike="noStrike" u="none">
              <a:solidFill>
                <a:schemeClr val="dk1"/>
              </a:solidFill>
              <a:uFillTx/>
              <a:latin typeface="Arial"/>
            </a:endParaRPr>
          </a:p>
        </p:txBody>
      </p:sp>
      <p:sp>
        <p:nvSpPr>
          <p:cNvPr id="281" name="PlaceHolder 2"/>
          <p:cNvSpPr>
            <a:spLocks noGrp="1"/>
          </p:cNvSpPr>
          <p:nvPr>
            <p:ph/>
          </p:nvPr>
        </p:nvSpPr>
        <p:spPr>
          <a:xfrm>
            <a:off x="323640" y="915480"/>
            <a:ext cx="8352720" cy="3115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utilisés dans le bâtiment, leur construction, leur architecture et ce depuis les années 70</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C’est une </a:t>
            </a:r>
            <a:r>
              <a:rPr b="1" lang="fr-FR" sz="1800" strike="noStrike" u="none">
                <a:solidFill>
                  <a:schemeClr val="dk1"/>
                </a:solidFill>
                <a:uFillTx/>
                <a:latin typeface="Arial"/>
              </a:rPr>
              <a:t>solution standard</a:t>
            </a:r>
            <a:r>
              <a:rPr b="0" lang="fr-FR" sz="1800" strike="noStrike" u="none">
                <a:solidFill>
                  <a:schemeClr val="dk1"/>
                </a:solidFill>
                <a:uFillTx/>
                <a:latin typeface="Arial"/>
              </a:rPr>
              <a:t> d'architecture logicielle (et donc de programme informatique) correspondant à un </a:t>
            </a:r>
            <a:r>
              <a:rPr b="1" lang="fr-FR" sz="1800" strike="noStrike" u="none">
                <a:solidFill>
                  <a:schemeClr val="dk1"/>
                </a:solidFill>
                <a:uFillTx/>
                <a:latin typeface="Arial"/>
              </a:rPr>
              <a:t>problème donné</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282" name="PlaceHolder 3"/>
          <p:cNvSpPr>
            <a:spLocks noGrp="1"/>
          </p:cNvSpPr>
          <p:nvPr>
            <p:ph type="sldNum" idx="9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7206FA4-82E3-4EA0-84DF-487C72234A2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83" name="PlaceHolder 4"/>
          <p:cNvSpPr>
            <a:spLocks noGrp="1"/>
          </p:cNvSpPr>
          <p:nvPr>
            <p:ph type="ftr" idx="9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patterns</a:t>
            </a:r>
            <a:endParaRPr b="0" lang="fr-FR" sz="2550" strike="noStrike" u="none">
              <a:solidFill>
                <a:schemeClr val="dk1"/>
              </a:solidFill>
              <a:uFillTx/>
              <a:latin typeface="Arial"/>
            </a:endParaRPr>
          </a:p>
        </p:txBody>
      </p:sp>
      <p:sp>
        <p:nvSpPr>
          <p:cNvPr id="285" name="PlaceHolder 2"/>
          <p:cNvSpPr>
            <a:spLocks noGrp="1"/>
          </p:cNvSpPr>
          <p:nvPr>
            <p:ph/>
          </p:nvPr>
        </p:nvSpPr>
        <p:spPr>
          <a:xfrm>
            <a:off x="380520" y="1123200"/>
            <a:ext cx="7413480" cy="3216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Les connaître permet de :</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Faciliter la conception</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Ne pas réinventer la roue (important en POO)</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Faciliter la communication entre les développeurs et s’approprier de manière collégiale une application voire même plusieurs car les sujets traités sont classiques et récurrents</a:t>
            </a:r>
            <a:endParaRPr b="0" lang="fr-FR" sz="1800" strike="noStrike" u="none">
              <a:solidFill>
                <a:schemeClr val="dk1"/>
              </a:solidFill>
              <a:uFillTx/>
              <a:latin typeface="Arial"/>
            </a:endParaRPr>
          </a:p>
        </p:txBody>
      </p:sp>
      <p:sp>
        <p:nvSpPr>
          <p:cNvPr id="286" name="PlaceHolder 3"/>
          <p:cNvSpPr>
            <a:spLocks noGrp="1"/>
          </p:cNvSpPr>
          <p:nvPr>
            <p:ph type="sldNum" idx="9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88A9407-E672-43D9-9DA6-37FFF5D784C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87" name="PlaceHolder 4"/>
          <p:cNvSpPr>
            <a:spLocks noGrp="1"/>
          </p:cNvSpPr>
          <p:nvPr>
            <p:ph type="ftr" idx="9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p:nvPr>
        </p:nvSpPr>
        <p:spPr>
          <a:xfrm>
            <a:off x="3519000" y="2138400"/>
            <a:ext cx="4266000" cy="1818000"/>
          </a:xfrm>
          <a:prstGeom prst="rect">
            <a:avLst/>
          </a:prstGeom>
          <a:noFill/>
          <a:ln w="0">
            <a:noFill/>
          </a:ln>
        </p:spPr>
        <p:txBody>
          <a:bodyPr lIns="0" rIns="0" tIns="0" bIns="0" anchor="t">
            <a:noAutofit/>
          </a:bodyPr>
          <a:p>
            <a:pPr marL="257040" indent="-257040" algn="just" defTabSz="914400">
              <a:lnSpc>
                <a:spcPct val="100000"/>
              </a:lnSpc>
              <a:spcBef>
                <a:spcPts val="150"/>
              </a:spcBef>
              <a:spcAft>
                <a:spcPts val="150"/>
              </a:spcAft>
              <a:buClr>
                <a:srgbClr val="002060"/>
              </a:buClr>
              <a:buFont typeface="Wingdings" charset="2"/>
              <a:buChar char=""/>
            </a:pPr>
            <a:r>
              <a:rPr b="1" lang="fr-FR" sz="1800" strike="noStrike" u="none">
                <a:solidFill>
                  <a:srgbClr val="002060"/>
                </a:solidFill>
                <a:uFillTx/>
                <a:latin typeface="Calibri"/>
                <a:ea typeface="Times New Roman"/>
              </a:rPr>
              <a:t>Identifier le cycle de vie du logiciel.</a:t>
            </a:r>
            <a:endParaRPr b="0" lang="fr-FR" sz="1800" strike="noStrike" u="none">
              <a:solidFill>
                <a:schemeClr val="dk1"/>
              </a:solidFill>
              <a:uFillTx/>
              <a:latin typeface="Arial"/>
            </a:endParaRPr>
          </a:p>
          <a:p>
            <a:pPr marL="257040" indent="-257040" algn="just" defTabSz="914400">
              <a:lnSpc>
                <a:spcPct val="100000"/>
              </a:lnSpc>
              <a:spcBef>
                <a:spcPts val="150"/>
              </a:spcBef>
              <a:spcAft>
                <a:spcPts val="150"/>
              </a:spcAft>
              <a:buClr>
                <a:srgbClr val="002060"/>
              </a:buClr>
              <a:buFont typeface="Wingdings" charset="2"/>
              <a:buChar char=""/>
            </a:pPr>
            <a:r>
              <a:rPr b="1" lang="fr-FR" sz="1800" strike="noStrike" u="none">
                <a:solidFill>
                  <a:srgbClr val="002060"/>
                </a:solidFill>
                <a:uFillTx/>
                <a:latin typeface="Calibri"/>
                <a:ea typeface="Times New Roman"/>
              </a:rPr>
              <a:t>Maîtriser et mettre en œuvre les classes, les méthodes.</a:t>
            </a:r>
            <a:endParaRPr b="0" lang="fr-FR" sz="1800" strike="noStrike" u="none">
              <a:solidFill>
                <a:schemeClr val="dk1"/>
              </a:solidFill>
              <a:uFillTx/>
              <a:latin typeface="Arial"/>
            </a:endParaRPr>
          </a:p>
          <a:p>
            <a:pPr marL="257040" indent="-257040" algn="just" defTabSz="914400">
              <a:lnSpc>
                <a:spcPct val="100000"/>
              </a:lnSpc>
              <a:spcBef>
                <a:spcPts val="150"/>
              </a:spcBef>
              <a:spcAft>
                <a:spcPts val="150"/>
              </a:spcAft>
              <a:buClr>
                <a:srgbClr val="002060"/>
              </a:buClr>
              <a:buFont typeface="Wingdings" charset="2"/>
              <a:buChar char=""/>
            </a:pPr>
            <a:r>
              <a:rPr b="1" lang="fr-FR" sz="1800" strike="noStrike" u="none">
                <a:solidFill>
                  <a:srgbClr val="002060"/>
                </a:solidFill>
                <a:uFillTx/>
                <a:latin typeface="Calibri"/>
                <a:ea typeface="Times New Roman"/>
              </a:rPr>
              <a:t>Identifier les bonnes pratiques avancées.</a:t>
            </a:r>
            <a:endParaRPr b="0" lang="fr-FR" sz="1800" strike="noStrike" u="none">
              <a:solidFill>
                <a:schemeClr val="dk1"/>
              </a:solidFill>
              <a:uFillTx/>
              <a:latin typeface="Arial"/>
            </a:endParaRPr>
          </a:p>
          <a:p>
            <a:pPr marL="257040" indent="-257040" algn="just" defTabSz="914400">
              <a:lnSpc>
                <a:spcPct val="100000"/>
              </a:lnSpc>
              <a:spcBef>
                <a:spcPts val="150"/>
              </a:spcBef>
              <a:spcAft>
                <a:spcPts val="150"/>
              </a:spcAft>
              <a:buClr>
                <a:srgbClr val="002060"/>
              </a:buClr>
              <a:buFont typeface="Wingdings" charset="2"/>
              <a:buChar char=""/>
            </a:pPr>
            <a:r>
              <a:rPr b="1" lang="fr-FR" sz="1800" strike="noStrike" u="none">
                <a:solidFill>
                  <a:srgbClr val="002060"/>
                </a:solidFill>
                <a:uFillTx/>
                <a:latin typeface="Calibri"/>
                <a:ea typeface="Times New Roman"/>
              </a:rPr>
              <a:t>Organiser son code Java.</a:t>
            </a:r>
            <a:endParaRPr b="0" lang="fr-FR" sz="1800" strike="noStrike" u="none">
              <a:solidFill>
                <a:schemeClr val="dk1"/>
              </a:solidFill>
              <a:uFillTx/>
              <a:latin typeface="Arial"/>
            </a:endParaRPr>
          </a:p>
        </p:txBody>
      </p:sp>
      <p:sp>
        <p:nvSpPr>
          <p:cNvPr id="99" name="PlaceHolder 2"/>
          <p:cNvSpPr>
            <a:spLocks noGrp="1"/>
          </p:cNvSpPr>
          <p:nvPr>
            <p:ph type="sldNum" idx="3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EBAAF59-8015-46D2-880E-1EF9FFB303F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pic>
        <p:nvPicPr>
          <p:cNvPr id="100" name="Picture 6" descr=""/>
          <p:cNvPicPr/>
          <p:nvPr/>
        </p:nvPicPr>
        <p:blipFill>
          <a:blip r:embed="rId1"/>
          <a:stretch/>
        </p:blipFill>
        <p:spPr>
          <a:xfrm>
            <a:off x="1358280" y="2119320"/>
            <a:ext cx="1928880" cy="1714680"/>
          </a:xfrm>
          <a:prstGeom prst="rect">
            <a:avLst/>
          </a:prstGeom>
          <a:noFill/>
          <a:ln w="0">
            <a:noFill/>
          </a:ln>
        </p:spPr>
      </p:pic>
      <p:sp>
        <p:nvSpPr>
          <p:cNvPr id="101" name="Titre 1"/>
          <p:cNvSpPr/>
          <p:nvPr/>
        </p:nvSpPr>
        <p:spPr>
          <a:xfrm>
            <a:off x="1353960" y="1519560"/>
            <a:ext cx="6317640" cy="321120"/>
          </a:xfrm>
          <a:prstGeom prst="rect">
            <a:avLst/>
          </a:prstGeom>
          <a:noFill/>
          <a:ln w="0">
            <a:noFill/>
          </a:ln>
        </p:spPr>
        <p:style>
          <a:lnRef idx="0"/>
          <a:fillRef idx="0"/>
          <a:effectRef idx="0"/>
          <a:fontRef idx="minor"/>
        </p:style>
        <p:txBody>
          <a:bodyPr lIns="0" rIns="0" tIns="0" bIns="0" anchor="t">
            <a:noAutofit/>
          </a:bodyPr>
          <a:p>
            <a:pPr defTabSz="914400">
              <a:lnSpc>
                <a:spcPct val="90000"/>
              </a:lnSpc>
            </a:pPr>
            <a:r>
              <a:rPr b="1" lang="fr-FR" sz="1920" strike="noStrike" u="none">
                <a:solidFill>
                  <a:srgbClr val="002060"/>
                </a:solidFill>
                <a:uFillTx/>
                <a:latin typeface="Arial"/>
              </a:rPr>
              <a:t>Objectifs pédagogiques :</a:t>
            </a:r>
            <a:endParaRPr b="0" lang="fr-FR" sz="1920" strike="noStrike" u="none">
              <a:solidFill>
                <a:srgbClr val="000000"/>
              </a:solidFill>
              <a:uFillTx/>
              <a:latin typeface="Arial"/>
            </a:endParaRPr>
          </a:p>
        </p:txBody>
      </p:sp>
      <p:sp>
        <p:nvSpPr>
          <p:cNvPr id="102" name="PlaceHolder 3"/>
          <p:cNvSpPr>
            <a:spLocks noGrp="1"/>
          </p:cNvSpPr>
          <p:nvPr>
            <p:ph type="ftr" idx="3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patterns</a:t>
            </a:r>
            <a:endParaRPr b="0" lang="fr-FR" sz="2550" strike="noStrike" u="none">
              <a:solidFill>
                <a:schemeClr val="dk1"/>
              </a:solidFill>
              <a:uFillTx/>
              <a:latin typeface="Arial"/>
            </a:endParaRPr>
          </a:p>
        </p:txBody>
      </p:sp>
      <p:graphicFrame>
        <p:nvGraphicFramePr>
          <p:cNvPr id="289" name="Tableau 6"/>
          <p:cNvGraphicFramePr/>
          <p:nvPr/>
        </p:nvGraphicFramePr>
        <p:xfrm>
          <a:off x="2624040" y="1108440"/>
          <a:ext cx="3895200" cy="2926080"/>
        </p:xfrm>
        <a:graphic>
          <a:graphicData uri="http://schemas.openxmlformats.org/drawingml/2006/table">
            <a:tbl>
              <a:tblPr/>
              <a:tblGrid>
                <a:gridCol w="891720"/>
                <a:gridCol w="920520"/>
                <a:gridCol w="932400"/>
                <a:gridCol w="1150200"/>
              </a:tblGrid>
              <a:tr h="182880">
                <a:tc>
                  <a:txBody>
                    <a:bodyPr lIns="33120" rIns="33120" tIns="0" bIns="0" anchor="t">
                      <a:noAutofit/>
                    </a:bodyPr>
                    <a:p>
                      <a:endParaRPr b="0" lang="fr-FR"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gridSpan="3">
                  <a:txBody>
                    <a:bodyPr lIns="33120" rIns="33120" tIns="0" bIns="0" anchor="t">
                      <a:noAutofit/>
                    </a:bodyPr>
                    <a:p>
                      <a:pPr algn="ctr" defTabSz="914400">
                        <a:lnSpc>
                          <a:spcPct val="100000"/>
                        </a:lnSpc>
                      </a:pPr>
                      <a:r>
                        <a:rPr b="1" lang="fr-FR" sz="1200" strike="noStrike" u="none">
                          <a:solidFill>
                            <a:schemeClr val="dk1"/>
                          </a:solidFill>
                          <a:uFillTx/>
                          <a:latin typeface="Arial-BoldMT"/>
                          <a:ea typeface="Times New Roman"/>
                        </a:rPr>
                        <a:t>Catégorie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hMerge="1">
                  <a:txBody>
                    <a:bodyPr lIns="90000" rIns="90000" tIns="45000" bIns="45000" anchor="t">
                      <a:noAutofit/>
                    </a:bodyPr>
                    <a:p>
                      <a:endParaRPr b="0" lang="fr-FR" sz="1800" strike="noStrike" u="none">
                        <a:solidFill>
                          <a:srgbClr val="000000"/>
                        </a:solidFill>
                        <a:uFillTx/>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fr-FR" sz="1800" strike="noStrike" u="none">
                        <a:solidFill>
                          <a:srgbClr val="000000"/>
                        </a:solidFill>
                        <a:uFillTx/>
                        <a:latin typeface="Arial"/>
                      </a:endParaRPr>
                    </a:p>
                  </a:txBody>
                  <a:tcPr anchor="t" marL="90000" marR="90000">
                    <a:lnL>
                      <a:noFill/>
                    </a:lnL>
                    <a:lnR>
                      <a:noFill/>
                    </a:lnR>
                    <a:lnT>
                      <a:noFill/>
                    </a:lnT>
                    <a:lnB>
                      <a:noFill/>
                    </a:lnB>
                    <a:solidFill>
                      <a:srgbClr val="729fcf"/>
                    </a:solidFill>
                  </a:tcPr>
                </a:tc>
              </a:tr>
              <a:tr h="182880">
                <a:tc>
                  <a:txBody>
                    <a:bodyPr lIns="33120" rIns="33120" tIns="0" bIns="0" anchor="t">
                      <a:noAutofit/>
                    </a:bodyPr>
                    <a:p>
                      <a:pPr algn="just" defTabSz="914400">
                        <a:lnSpc>
                          <a:spcPct val="100000"/>
                        </a:lnSpc>
                        <a:spcBef>
                          <a:spcPts val="1199"/>
                        </a:spcBef>
                      </a:pPr>
                      <a:r>
                        <a:rPr b="1" lang="fr-FR" sz="1200" strike="noStrike" u="none">
                          <a:solidFill>
                            <a:schemeClr val="dk1"/>
                          </a:solidFill>
                          <a:uFillTx/>
                          <a:latin typeface="Arial-BoldMT"/>
                          <a:ea typeface="Times New Roman"/>
                        </a:rPr>
                        <a:t>Portée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defTabSz="914400">
                        <a:lnSpc>
                          <a:spcPct val="100000"/>
                        </a:lnSpc>
                      </a:pPr>
                      <a:r>
                        <a:rPr b="1" lang="fr-FR" sz="1200" strike="noStrike" u="none">
                          <a:solidFill>
                            <a:schemeClr val="dk1"/>
                          </a:solidFill>
                          <a:uFillTx/>
                          <a:latin typeface="Arial-BoldMT"/>
                          <a:ea typeface="Times New Roman"/>
                        </a:rPr>
                        <a:t>Création </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defTabSz="914400">
                        <a:lnSpc>
                          <a:spcPct val="100000"/>
                        </a:lnSpc>
                      </a:pPr>
                      <a:r>
                        <a:rPr b="1" lang="fr-FR" sz="1200" strike="noStrike" u="none">
                          <a:solidFill>
                            <a:schemeClr val="dk1"/>
                          </a:solidFill>
                          <a:uFillTx/>
                          <a:latin typeface="Arial-BoldMT"/>
                          <a:ea typeface="Times New Roman"/>
                        </a:rPr>
                        <a:t>Structure </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defTabSz="914400">
                        <a:lnSpc>
                          <a:spcPct val="100000"/>
                        </a:lnSpc>
                      </a:pPr>
                      <a:r>
                        <a:rPr b="1" lang="fr-FR" sz="1200" strike="noStrike" u="none">
                          <a:solidFill>
                            <a:schemeClr val="dk1"/>
                          </a:solidFill>
                          <a:uFillTx/>
                          <a:latin typeface="Arial-BoldMT"/>
                          <a:ea typeface="Times New Roman"/>
                        </a:rPr>
                        <a:t>Comportement</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5760">
                <a:tc>
                  <a:txBody>
                    <a:bodyPr lIns="33120" rIns="33120" tIns="0" bIns="0" anchor="t">
                      <a:noAutofit/>
                    </a:bodyPr>
                    <a:p>
                      <a:pPr algn="just" defTabSz="914400">
                        <a:lnSpc>
                          <a:spcPct val="100000"/>
                        </a:lnSpc>
                        <a:spcBef>
                          <a:spcPts val="1199"/>
                        </a:spcBef>
                      </a:pPr>
                      <a:r>
                        <a:rPr b="1" lang="fr-FR" sz="1200" strike="noStrike" u="none">
                          <a:solidFill>
                            <a:srgbClr val="0000ff"/>
                          </a:solidFill>
                          <a:uFillTx/>
                          <a:latin typeface="Arial-BoldMT"/>
                          <a:ea typeface="Times New Roman"/>
                        </a:rPr>
                        <a:t>Classe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0000ff"/>
                          </a:solidFill>
                          <a:uFillTx/>
                          <a:latin typeface="ArialMT"/>
                          <a:ea typeface="Times New Roman"/>
                        </a:rPr>
                        <a:t>Factory Method</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0000ff"/>
                          </a:solidFill>
                          <a:uFillTx/>
                          <a:latin typeface="ArialMT"/>
                          <a:ea typeface="Times New Roman"/>
                        </a:rPr>
                        <a:t>Adapter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0000ff"/>
                          </a:solidFill>
                          <a:uFillTx/>
                          <a:latin typeface="ArialMT"/>
                          <a:ea typeface="Times New Roman"/>
                        </a:rPr>
                        <a:t>Interpreter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576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0000ff"/>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0000ff"/>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0000ff"/>
                          </a:solidFill>
                          <a:uFillTx/>
                          <a:latin typeface="ArialMT"/>
                          <a:ea typeface="Times New Roman"/>
                        </a:rPr>
                        <a:t>Template Method</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5760">
                <a:tc>
                  <a:txBody>
                    <a:bodyPr lIns="33120" rIns="33120" tIns="0" bIns="0" anchor="t">
                      <a:noAutofit/>
                    </a:bodyPr>
                    <a:p>
                      <a:pPr algn="just" defTabSz="914400">
                        <a:lnSpc>
                          <a:spcPct val="100000"/>
                        </a:lnSpc>
                        <a:spcBef>
                          <a:spcPts val="1199"/>
                        </a:spcBef>
                      </a:pPr>
                      <a:r>
                        <a:rPr b="1" lang="en-US" sz="1200" strike="noStrike" u="none">
                          <a:solidFill>
                            <a:srgbClr val="ff9900"/>
                          </a:solidFill>
                          <a:uFillTx/>
                          <a:latin typeface="Arial-BoldMT"/>
                          <a:ea typeface="Times New Roman"/>
                        </a:rPr>
                        <a:t>Objet</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Abstract Factory</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Adapter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Chain of Responsibility</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Builder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Bridge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Command</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Prototype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Composite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Iterator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Singleton</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Decorator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Mediator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Facade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Memento</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Flyweight</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Observer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Proxy</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State</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en-US" sz="1200" strike="noStrike" u="none">
                          <a:solidFill>
                            <a:srgbClr val="ff9900"/>
                          </a:solidFill>
                          <a:uFillTx/>
                          <a:latin typeface="ArialMT"/>
                          <a:ea typeface="Times New Roman"/>
                        </a:rPr>
                        <a:t>Strategy</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82880">
                <a:tc>
                  <a:txBody>
                    <a:bodyPr lIns="33120" rIns="33120" tIns="0" bIns="0" anchor="t">
                      <a:noAutofit/>
                    </a:bodyPr>
                    <a:p>
                      <a:endParaRPr b="0" lang="en-US" sz="900" strike="noStrike" u="none">
                        <a:solidFill>
                          <a:schemeClr val="dk1"/>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endParaRPr b="0" lang="en-US" sz="900" strike="noStrike" u="none">
                        <a:solidFill>
                          <a:srgbClr val="ff9900"/>
                        </a:solidFill>
                        <a:uFillTx/>
                        <a:latin typeface="Arial"/>
                        <a:ea typeface="Times New Roman"/>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3120" rIns="33120" tIns="0" bIns="0" anchor="t">
                      <a:noAutofit/>
                    </a:bodyPr>
                    <a:p>
                      <a:pPr algn="just" defTabSz="914400">
                        <a:lnSpc>
                          <a:spcPct val="100000"/>
                        </a:lnSpc>
                        <a:spcBef>
                          <a:spcPts val="1199"/>
                        </a:spcBef>
                      </a:pPr>
                      <a:r>
                        <a:rPr b="0" lang="fr-FR" sz="1200" strike="noStrike" u="none">
                          <a:solidFill>
                            <a:srgbClr val="ff9900"/>
                          </a:solidFill>
                          <a:uFillTx/>
                          <a:latin typeface="ArialMT"/>
                          <a:ea typeface="Times New Roman"/>
                        </a:rPr>
                        <a:t>Visitor</a:t>
                      </a:r>
                      <a:endParaRPr b="0" lang="fr-FR" sz="1200" strike="noStrike" u="none">
                        <a:solidFill>
                          <a:srgbClr val="000000"/>
                        </a:solidFill>
                        <a:uFillTx/>
                        <a:latin typeface="Arial"/>
                      </a:endParaRPr>
                    </a:p>
                  </a:txBody>
                  <a:tcPr anchor="t" marL="33120" marR="3312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290" name="PlaceHolder 2"/>
          <p:cNvSpPr>
            <a:spLocks noGrp="1"/>
          </p:cNvSpPr>
          <p:nvPr>
            <p:ph type="sldNum" idx="9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FF04A7A-14F5-4638-A493-4960DFD5325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91" name="PlaceHolder 3"/>
          <p:cNvSpPr>
            <a:spLocks noGrp="1"/>
          </p:cNvSpPr>
          <p:nvPr>
            <p:ph type="ftr" idx="9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patterns</a:t>
            </a:r>
            <a:endParaRPr b="0" lang="fr-FR" sz="2550" strike="noStrike" u="none">
              <a:solidFill>
                <a:schemeClr val="dk1"/>
              </a:solidFill>
              <a:uFillTx/>
              <a:latin typeface="Arial"/>
            </a:endParaRPr>
          </a:p>
        </p:txBody>
      </p:sp>
      <p:sp>
        <p:nvSpPr>
          <p:cNvPr id="293" name="PlaceHolder 2"/>
          <p:cNvSpPr>
            <a:spLocks noGrp="1"/>
          </p:cNvSpPr>
          <p:nvPr>
            <p:ph/>
          </p:nvPr>
        </p:nvSpPr>
        <p:spPr>
          <a:xfrm>
            <a:off x="395640" y="938880"/>
            <a:ext cx="8421120" cy="38631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Le singleton</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 besoin : une donnée unique accédée par tous.</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Problématique : S'assurer qu'il existe une seule instance d'un objet donné pour toute l'application.</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Solution en Java : Une méthode statique pour contrôler l'instanciation. Rendre ce  processus d'instanciation l'unique solution possible pour la classe en question en rendant privé l’unique constructeur</a:t>
            </a:r>
            <a:endParaRPr b="0" lang="fr-FR" sz="1800" strike="noStrike" u="none">
              <a:solidFill>
                <a:schemeClr val="dk1"/>
              </a:solidFill>
              <a:uFillTx/>
              <a:latin typeface="Arial"/>
            </a:endParaRPr>
          </a:p>
        </p:txBody>
      </p:sp>
      <p:sp>
        <p:nvSpPr>
          <p:cNvPr id="294" name="Litebulb"/>
          <p:cNvSpPr/>
          <p:nvPr/>
        </p:nvSpPr>
        <p:spPr>
          <a:xfrm>
            <a:off x="1334520" y="355212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295" name="ZoneTexte 1"/>
          <p:cNvSpPr/>
          <p:nvPr/>
        </p:nvSpPr>
        <p:spPr>
          <a:xfrm>
            <a:off x="973080" y="4424760"/>
            <a:ext cx="2640600" cy="2725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demo.singleton.SampleSingletonTest</a:t>
            </a:r>
            <a:endParaRPr b="0" lang="fr-FR" sz="1200" strike="noStrike" u="none">
              <a:solidFill>
                <a:srgbClr val="000000"/>
              </a:solidFill>
              <a:uFillTx/>
              <a:latin typeface="Arial"/>
            </a:endParaRPr>
          </a:p>
        </p:txBody>
      </p:sp>
      <p:sp>
        <p:nvSpPr>
          <p:cNvPr id="296" name="PlaceHolder 3"/>
          <p:cNvSpPr>
            <a:spLocks noGrp="1"/>
          </p:cNvSpPr>
          <p:nvPr>
            <p:ph type="sldNum" idx="10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5840112-8799-4A2F-B921-2DF75282A1B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297" name="PlaceHolder 4"/>
          <p:cNvSpPr>
            <a:spLocks noGrp="1"/>
          </p:cNvSpPr>
          <p:nvPr>
            <p:ph type="ftr" idx="10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Découpage en couche</a:t>
            </a:r>
            <a:endParaRPr b="0" lang="fr-FR" sz="2550" strike="noStrike" u="none">
              <a:solidFill>
                <a:schemeClr val="dk1"/>
              </a:solidFill>
              <a:uFillTx/>
              <a:latin typeface="Arial"/>
            </a:endParaRPr>
          </a:p>
        </p:txBody>
      </p:sp>
      <p:sp>
        <p:nvSpPr>
          <p:cNvPr id="299" name="PlaceHolder 2"/>
          <p:cNvSpPr>
            <a:spLocks noGrp="1"/>
          </p:cNvSpPr>
          <p:nvPr>
            <p:ph/>
          </p:nvPr>
        </p:nvSpPr>
        <p:spPr>
          <a:xfrm>
            <a:off x="395640" y="1353600"/>
            <a:ext cx="7992360" cy="28022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Construction de logiciel  = problème complexe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On divise pour simplifier = </a:t>
            </a:r>
            <a:r>
              <a:rPr b="0" lang="fr-FR" sz="1800" strike="noStrike" u="sng">
                <a:solidFill>
                  <a:schemeClr val="dk1"/>
                </a:solidFill>
                <a:uFillTx/>
                <a:latin typeface="Arial"/>
              </a:rPr>
              <a:t>découpage en couches</a:t>
            </a:r>
            <a:r>
              <a:rPr b="0" lang="fr-FR" sz="1800" strike="noStrike" u="none">
                <a:solidFill>
                  <a:schemeClr val="dk1"/>
                </a:solidFill>
                <a:uFillTx/>
                <a:latin typeface="Arial"/>
              </a:rPr>
              <a:t>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en général au moins les trois couches suivantes : IHM, métier et physique (ou persistance ou données ou BDD) </a:t>
            </a:r>
            <a:endParaRPr b="0" lang="fr-FR" sz="1800" strike="noStrike" u="none">
              <a:solidFill>
                <a:schemeClr val="dk1"/>
              </a:solidFill>
              <a:uFillTx/>
              <a:latin typeface="Arial"/>
            </a:endParaRPr>
          </a:p>
        </p:txBody>
      </p:sp>
      <p:sp>
        <p:nvSpPr>
          <p:cNvPr id="300" name="PlaceHolder 3"/>
          <p:cNvSpPr>
            <a:spLocks noGrp="1"/>
          </p:cNvSpPr>
          <p:nvPr>
            <p:ph type="sldNum" idx="10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EDD3ECD-5EF9-414F-99AD-81C3A785EE2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01" name="PlaceHolder 4"/>
          <p:cNvSpPr>
            <a:spLocks noGrp="1"/>
          </p:cNvSpPr>
          <p:nvPr>
            <p:ph type="ftr" idx="10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1980000" y="25020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a:t>
            </a:r>
            <a:endParaRPr b="0" lang="fr-FR" sz="2550" strike="noStrike" u="none">
              <a:solidFill>
                <a:schemeClr val="dk1"/>
              </a:solidFill>
              <a:uFillTx/>
              <a:latin typeface="Arial"/>
            </a:endParaRPr>
          </a:p>
        </p:txBody>
      </p:sp>
      <p:pic>
        <p:nvPicPr>
          <p:cNvPr id="303" name="Picture 4" descr=""/>
          <p:cNvPicPr/>
          <p:nvPr/>
        </p:nvPicPr>
        <p:blipFill>
          <a:blip r:embed="rId1"/>
          <a:stretch/>
        </p:blipFill>
        <p:spPr>
          <a:xfrm>
            <a:off x="1606320" y="735840"/>
            <a:ext cx="5612400" cy="3890520"/>
          </a:xfrm>
          <a:prstGeom prst="rect">
            <a:avLst/>
          </a:prstGeom>
          <a:noFill/>
          <a:ln w="0">
            <a:noFill/>
          </a:ln>
        </p:spPr>
      </p:pic>
      <p:sp>
        <p:nvSpPr>
          <p:cNvPr id="304" name="PlaceHolder 2"/>
          <p:cNvSpPr>
            <a:spLocks noGrp="1"/>
          </p:cNvSpPr>
          <p:nvPr>
            <p:ph type="sldNum" idx="10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2D5CDA4-1FE8-48B6-960F-C909F62F2D3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05" name="PlaceHolder 3"/>
          <p:cNvSpPr>
            <a:spLocks noGrp="1"/>
          </p:cNvSpPr>
          <p:nvPr>
            <p:ph type="ftr" idx="10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a:t>
            </a:r>
            <a:endParaRPr b="0" lang="fr-FR" sz="2550" strike="noStrike" u="none">
              <a:solidFill>
                <a:schemeClr val="dk1"/>
              </a:solidFill>
              <a:uFillTx/>
              <a:latin typeface="Arial"/>
            </a:endParaRPr>
          </a:p>
        </p:txBody>
      </p:sp>
      <p:sp>
        <p:nvSpPr>
          <p:cNvPr id="307" name="PlaceHolder 2"/>
          <p:cNvSpPr>
            <a:spLocks noGrp="1"/>
          </p:cNvSpPr>
          <p:nvPr>
            <p:ph/>
          </p:nvPr>
        </p:nvSpPr>
        <p:spPr>
          <a:xfrm>
            <a:off x="323640" y="983520"/>
            <a:ext cx="5829120" cy="15879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Avantages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Isolation des parties « sensibles »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Possibilité d’utilisation de Framework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Distribution du travail à des spécialistes </a:t>
            </a:r>
            <a:endParaRPr b="0" lang="fr-FR" sz="1800" strike="noStrike" u="none">
              <a:solidFill>
                <a:schemeClr val="dk1"/>
              </a:solidFill>
              <a:uFillTx/>
              <a:latin typeface="Arial"/>
            </a:endParaRPr>
          </a:p>
        </p:txBody>
      </p:sp>
      <p:sp>
        <p:nvSpPr>
          <p:cNvPr id="308" name="Rectangle 3"/>
          <p:cNvSpPr/>
          <p:nvPr/>
        </p:nvSpPr>
        <p:spPr>
          <a:xfrm>
            <a:off x="2094480" y="2812320"/>
            <a:ext cx="5829120" cy="120204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spcBef>
                <a:spcPts val="479"/>
              </a:spcBef>
              <a:buClr>
                <a:srgbClr val="1c4b9c"/>
              </a:buClr>
              <a:buSzPct val="60000"/>
              <a:buFont typeface="Wingdings" charset="2"/>
              <a:buChar char=""/>
            </a:pPr>
            <a:r>
              <a:rPr b="0" lang="fr-FR" sz="2400" strike="noStrike" u="none">
                <a:solidFill>
                  <a:srgbClr val="1c4b9c"/>
                </a:solidFill>
                <a:uFillTx/>
                <a:latin typeface="Tahoma"/>
              </a:rPr>
              <a:t>Moyens</a:t>
            </a:r>
            <a:endParaRPr b="0" lang="fr-FR" sz="2400" strike="noStrike" u="none">
              <a:solidFill>
                <a:srgbClr val="000000"/>
              </a:solidFill>
              <a:uFillTx/>
              <a:latin typeface="Arial"/>
            </a:endParaRPr>
          </a:p>
          <a:p>
            <a:pPr lvl="1" marL="743040" indent="-285840" defTabSz="914400">
              <a:lnSpc>
                <a:spcPct val="100000"/>
              </a:lnSpc>
              <a:spcBef>
                <a:spcPts val="420"/>
              </a:spcBef>
              <a:buClr>
                <a:srgbClr val="1c4b9c"/>
              </a:buClr>
              <a:buSzPct val="60000"/>
              <a:buFont typeface="Symbol" charset="2"/>
              <a:buChar char=""/>
            </a:pPr>
            <a:r>
              <a:rPr b="0" lang="fr-FR" sz="2100" strike="noStrike" u="none">
                <a:solidFill>
                  <a:srgbClr val="1c4b9c"/>
                </a:solidFill>
                <a:uFillTx/>
                <a:latin typeface="Tahoma"/>
              </a:rPr>
              <a:t>Package java </a:t>
            </a:r>
            <a:endParaRPr b="0" lang="fr-FR" sz="2100" strike="noStrike" u="none">
              <a:solidFill>
                <a:srgbClr val="000000"/>
              </a:solidFill>
              <a:uFillTx/>
              <a:latin typeface="Arial"/>
            </a:endParaRPr>
          </a:p>
          <a:p>
            <a:pPr lvl="1" marL="743040" indent="-285840" defTabSz="914400">
              <a:lnSpc>
                <a:spcPct val="100000"/>
              </a:lnSpc>
              <a:spcBef>
                <a:spcPts val="420"/>
              </a:spcBef>
              <a:buClr>
                <a:srgbClr val="1c4b9c"/>
              </a:buClr>
              <a:buSzPct val="60000"/>
              <a:buFont typeface="Symbol" charset="2"/>
              <a:buChar char=""/>
            </a:pPr>
            <a:r>
              <a:rPr b="0" lang="fr-FR" sz="2100" strike="noStrike" u="none">
                <a:solidFill>
                  <a:srgbClr val="1c4b9c"/>
                </a:solidFill>
                <a:uFillTx/>
                <a:latin typeface="Tahoma"/>
              </a:rPr>
              <a:t>Projet Eclipse </a:t>
            </a:r>
            <a:endParaRPr b="0" lang="fr-FR" sz="2100" strike="noStrike" u="none">
              <a:solidFill>
                <a:srgbClr val="000000"/>
              </a:solidFill>
              <a:uFillTx/>
              <a:latin typeface="Arial"/>
            </a:endParaRPr>
          </a:p>
        </p:txBody>
      </p:sp>
      <p:sp>
        <p:nvSpPr>
          <p:cNvPr id="309" name="PlaceHolder 3"/>
          <p:cNvSpPr>
            <a:spLocks noGrp="1"/>
          </p:cNvSpPr>
          <p:nvPr>
            <p:ph type="sldNum" idx="10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0B7D68D-5B1A-4C67-9DFC-C585CCFEEB8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10" name="PlaceHolder 4"/>
          <p:cNvSpPr>
            <a:spLocks noGrp="1"/>
          </p:cNvSpPr>
          <p:nvPr>
            <p:ph type="ftr" idx="10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 avancé</a:t>
            </a:r>
            <a:endParaRPr b="0" lang="fr-FR" sz="2550" strike="noStrike" u="none">
              <a:solidFill>
                <a:schemeClr val="dk1"/>
              </a:solidFill>
              <a:uFillTx/>
              <a:latin typeface="Arial"/>
            </a:endParaRPr>
          </a:p>
        </p:txBody>
      </p:sp>
      <p:sp>
        <p:nvSpPr>
          <p:cNvPr id="312" name="PlaceHolder 2"/>
          <p:cNvSpPr>
            <a:spLocks noGrp="1"/>
          </p:cNvSpPr>
          <p:nvPr>
            <p:ph/>
          </p:nvPr>
        </p:nvSpPr>
        <p:spPr>
          <a:xfrm>
            <a:off x="347760" y="987480"/>
            <a:ext cx="7968240" cy="29178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Un projet eclipse IHM</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Un projet eclipse batch</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Un projet eclipse core (commun) appelé par les 2 précédents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IHM et Batch ne se connaissent pas (facile à vérifier) </a:t>
            </a:r>
            <a:endParaRPr b="0" lang="fr-FR" sz="1800" strike="noStrike" u="none">
              <a:solidFill>
                <a:schemeClr val="dk1"/>
              </a:solidFill>
              <a:uFillTx/>
              <a:latin typeface="Arial"/>
            </a:endParaRPr>
          </a:p>
        </p:txBody>
      </p:sp>
      <p:sp>
        <p:nvSpPr>
          <p:cNvPr id="313" name="PlaceHolder 3"/>
          <p:cNvSpPr>
            <a:spLocks noGrp="1"/>
          </p:cNvSpPr>
          <p:nvPr>
            <p:ph type="sldNum" idx="10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DC7E222-4400-496D-90C6-63459A1E96A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14" name="PlaceHolder 4"/>
          <p:cNvSpPr>
            <a:spLocks noGrp="1"/>
          </p:cNvSpPr>
          <p:nvPr>
            <p:ph type="ftr" idx="10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 avancé</a:t>
            </a:r>
            <a:endParaRPr b="0" lang="fr-FR" sz="2550" strike="noStrike" u="none">
              <a:solidFill>
                <a:schemeClr val="dk1"/>
              </a:solidFill>
              <a:uFillTx/>
              <a:latin typeface="Arial"/>
            </a:endParaRPr>
          </a:p>
        </p:txBody>
      </p:sp>
      <p:sp>
        <p:nvSpPr>
          <p:cNvPr id="316" name="PlaceHolder 2"/>
          <p:cNvSpPr>
            <a:spLocks noGrp="1"/>
          </p:cNvSpPr>
          <p:nvPr>
            <p:ph/>
          </p:nvPr>
        </p:nvSpPr>
        <p:spPr>
          <a:xfrm>
            <a:off x="323640" y="791640"/>
            <a:ext cx="8493120" cy="4003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none">
                <a:solidFill>
                  <a:schemeClr val="dk1"/>
                </a:solidFill>
                <a:uFillTx/>
                <a:latin typeface="Arial"/>
              </a:rPr>
              <a:t>Dans la partie core</a:t>
            </a:r>
            <a:r>
              <a:rPr b="0" lang="fr-FR" sz="1800" strike="noStrike" u="none">
                <a:solidFill>
                  <a:schemeClr val="dk1"/>
                </a:solidFill>
                <a:uFillTx/>
                <a:latin typeface="Arial"/>
              </a:rPr>
              <a:t>, le découpage par package peut être le suivant :</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domaine (ou métier) avec sous niveaux (classe nombreuses porteuses d’informations) méthodes peu nombreuses hors get et set</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dao pour la persistance en BDD</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DTO (record en JAVA 14)</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service</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core (factorisation métier)</a:t>
            </a:r>
            <a:endParaRPr b="0" lang="fr-FR" sz="1800" strike="noStrike" u="none">
              <a:solidFill>
                <a:schemeClr val="dk1"/>
              </a:solidFill>
              <a:uFillTx/>
              <a:latin typeface="Arial"/>
            </a:endParaRPr>
          </a:p>
          <a:p>
            <a:pPr lvl="1" marL="36000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niveau util (factorisation indépendant du métier)</a:t>
            </a:r>
            <a:endParaRPr b="0" lang="fr-FR" sz="1800" strike="noStrike" u="none">
              <a:solidFill>
                <a:schemeClr val="dk1"/>
              </a:solidFill>
              <a:uFillTx/>
              <a:latin typeface="Arial"/>
            </a:endParaRPr>
          </a:p>
        </p:txBody>
      </p:sp>
      <p:sp>
        <p:nvSpPr>
          <p:cNvPr id="317" name="PlaceHolder 3"/>
          <p:cNvSpPr>
            <a:spLocks noGrp="1"/>
          </p:cNvSpPr>
          <p:nvPr>
            <p:ph type="sldNum" idx="11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91442BE-D87F-4DF0-BC7F-BB4B7DA1CDE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18" name="PlaceHolder 4"/>
          <p:cNvSpPr>
            <a:spLocks noGrp="1"/>
          </p:cNvSpPr>
          <p:nvPr>
            <p:ph type="ftr" idx="11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 avancé</a:t>
            </a:r>
            <a:endParaRPr b="0" lang="fr-FR" sz="2550" strike="noStrike" u="none">
              <a:solidFill>
                <a:schemeClr val="dk1"/>
              </a:solidFill>
              <a:uFillTx/>
              <a:latin typeface="Arial"/>
            </a:endParaRPr>
          </a:p>
        </p:txBody>
      </p:sp>
      <p:sp>
        <p:nvSpPr>
          <p:cNvPr id="320" name="PlaceHolder 2"/>
          <p:cNvSpPr>
            <a:spLocks noGrp="1"/>
          </p:cNvSpPr>
          <p:nvPr>
            <p:ph/>
          </p:nvPr>
        </p:nvSpPr>
        <p:spPr>
          <a:xfrm>
            <a:off x="362160" y="1032840"/>
            <a:ext cx="7485480" cy="30772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Dans la partie IHM, le découpage par package peut être le suivant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actions struts à ranger en sous niveaux</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Éventuellement un niveau service propre à l’IHM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Dans la partie Batch, le découpage par package peut être le suivant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classes des main à ranger par batch</a:t>
            </a:r>
            <a:endParaRPr b="0" lang="fr-FR" sz="1800" strike="noStrike" u="none">
              <a:solidFill>
                <a:schemeClr val="dk1"/>
              </a:solidFill>
              <a:uFillTx/>
              <a:latin typeface="Arial"/>
            </a:endParaRPr>
          </a:p>
        </p:txBody>
      </p:sp>
      <p:sp>
        <p:nvSpPr>
          <p:cNvPr id="321" name="PlaceHolder 3"/>
          <p:cNvSpPr>
            <a:spLocks noGrp="1"/>
          </p:cNvSpPr>
          <p:nvPr>
            <p:ph type="sldNum" idx="11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F68432B-5BD4-41B1-8E13-5805C9D6BD3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22" name="PlaceHolder 4"/>
          <p:cNvSpPr>
            <a:spLocks noGrp="1"/>
          </p:cNvSpPr>
          <p:nvPr>
            <p:ph type="ftr" idx="11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 avancé</a:t>
            </a:r>
            <a:endParaRPr b="0" lang="fr-FR" sz="2550" strike="noStrike" u="none">
              <a:solidFill>
                <a:schemeClr val="dk1"/>
              </a:solidFill>
              <a:uFillTx/>
              <a:latin typeface="Arial"/>
            </a:endParaRPr>
          </a:p>
        </p:txBody>
      </p:sp>
      <p:sp>
        <p:nvSpPr>
          <p:cNvPr id="324" name="PlaceHolder 2"/>
          <p:cNvSpPr>
            <a:spLocks noGrp="1"/>
          </p:cNvSpPr>
          <p:nvPr>
            <p:ph/>
          </p:nvPr>
        </p:nvSpPr>
        <p:spPr>
          <a:xfrm>
            <a:off x="395640" y="791640"/>
            <a:ext cx="7413480" cy="32536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Vérification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Tout le code SQL,HQL est dans Dao et ses sous niveaux</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Dao n’est appelé que par service (éventuellement celui d’IHM)</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batchs et les actions n’appellent que le niveau service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Tous les niveaux manipulent la couche domaine (sauf util)</a:t>
            </a:r>
            <a:endParaRPr b="0" lang="fr-FR" sz="1800" strike="noStrike" u="none">
              <a:solidFill>
                <a:schemeClr val="dk1"/>
              </a:solidFill>
              <a:uFillTx/>
              <a:latin typeface="Arial"/>
            </a:endParaRPr>
          </a:p>
        </p:txBody>
      </p:sp>
      <p:sp>
        <p:nvSpPr>
          <p:cNvPr id="325" name="ZoneTexte 5"/>
          <p:cNvSpPr/>
          <p:nvPr/>
        </p:nvSpPr>
        <p:spPr>
          <a:xfrm>
            <a:off x="1547640" y="4192200"/>
            <a:ext cx="6264720" cy="295200"/>
          </a:xfrm>
          <a:prstGeom prst="rect">
            <a:avLst/>
          </a:prstGeom>
          <a:gradFill rotWithShape="0">
            <a:gsLst>
              <a:gs pos="0">
                <a:srgbClr val="9cada5"/>
              </a:gs>
              <a:gs pos="50000">
                <a:srgbClr val="c3cdc8"/>
              </a:gs>
              <a:gs pos="100000">
                <a:srgbClr val="e1e6e4"/>
              </a:gs>
            </a:gsLst>
            <a:lin ang="5400000"/>
          </a:gradFill>
          <a:ln w="0">
            <a:noFill/>
          </a:ln>
        </p:spPr>
        <p:style>
          <a:lnRef idx="0"/>
          <a:fillRef idx="0"/>
          <a:effectRef idx="0"/>
          <a:fontRef idx="minor"/>
        </p:style>
        <p:txBody>
          <a:bodyPr lIns="90000" rIns="90000" tIns="45000" bIns="45000" anchor="t">
            <a:spAutoFit/>
          </a:bodyPr>
          <a:p>
            <a:pPr defTabSz="914400">
              <a:lnSpc>
                <a:spcPct val="100000"/>
              </a:lnSpc>
            </a:pPr>
            <a:r>
              <a:rPr b="0" lang="fr-FR" sz="1350" strike="noStrike" u="none">
                <a:solidFill>
                  <a:schemeClr val="dk1"/>
                </a:solidFill>
                <a:uFillTx/>
                <a:latin typeface="Arial"/>
              </a:rPr>
              <a:t>Moyen pour vérifier : on regarde les imports</a:t>
            </a:r>
            <a:endParaRPr b="0" lang="fr-FR" sz="1350" strike="noStrike" u="none">
              <a:solidFill>
                <a:srgbClr val="000000"/>
              </a:solidFill>
              <a:uFillTx/>
              <a:latin typeface="Arial"/>
            </a:endParaRPr>
          </a:p>
        </p:txBody>
      </p:sp>
      <p:sp>
        <p:nvSpPr>
          <p:cNvPr id="326" name="PlaceHolder 3"/>
          <p:cNvSpPr>
            <a:spLocks noGrp="1"/>
          </p:cNvSpPr>
          <p:nvPr>
            <p:ph type="sldNum" idx="11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1969457-3858-494B-94AF-AD0DAB1DA08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27" name="PlaceHolder 4"/>
          <p:cNvSpPr>
            <a:spLocks noGrp="1"/>
          </p:cNvSpPr>
          <p:nvPr>
            <p:ph type="ftr" idx="11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1968120" y="23328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Découpage en couche</a:t>
            </a:r>
            <a:endParaRPr b="0" lang="fr-FR" sz="2550" strike="noStrike" u="none">
              <a:solidFill>
                <a:schemeClr val="dk1"/>
              </a:solidFill>
              <a:uFillTx/>
              <a:latin typeface="Arial"/>
            </a:endParaRPr>
          </a:p>
        </p:txBody>
      </p:sp>
      <p:sp>
        <p:nvSpPr>
          <p:cNvPr id="329" name="PlaceHolder 2"/>
          <p:cNvSpPr>
            <a:spLocks noGrp="1"/>
          </p:cNvSpPr>
          <p:nvPr>
            <p:ph/>
          </p:nvPr>
        </p:nvSpPr>
        <p:spPr>
          <a:xfrm>
            <a:off x="325440" y="843480"/>
            <a:ext cx="7165080" cy="35668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Les avantages du découpage sont :</a:t>
            </a:r>
            <a:endParaRPr b="0" lang="fr-FR" sz="21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C’est rangé (quand 500 classes cela importe)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Cela s’explique plus facilement à d’autres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Mieux pour les maintenances adaptatives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 bon découpage facilite la réutilisation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Les inconvénients du découpage sont : </a:t>
            </a:r>
            <a:endParaRPr b="0" lang="fr-FR" sz="21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règles sont à respecter …et  contrôler le respect des règles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Sous niveaux pas faciles à voir du 1er coup mais le refactoring proposé par les Edi aide à cela</a:t>
            </a:r>
            <a:endParaRPr b="0" lang="fr-FR" sz="1800" strike="noStrike" u="none">
              <a:solidFill>
                <a:schemeClr val="dk1"/>
              </a:solidFill>
              <a:uFillTx/>
              <a:latin typeface="Arial"/>
            </a:endParaRPr>
          </a:p>
        </p:txBody>
      </p:sp>
      <p:sp>
        <p:nvSpPr>
          <p:cNvPr id="330" name="PlaceHolder 3"/>
          <p:cNvSpPr>
            <a:spLocks noGrp="1"/>
          </p:cNvSpPr>
          <p:nvPr>
            <p:ph type="sldNum" idx="11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5AE55E3-D011-4801-BE02-C0C17035D0D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31" name="PlaceHolder 4"/>
          <p:cNvSpPr>
            <a:spLocks noGrp="1"/>
          </p:cNvSpPr>
          <p:nvPr>
            <p:ph type="ftr" idx="11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1459440" y="691920"/>
            <a:ext cx="6317640" cy="539640"/>
          </a:xfrm>
          <a:prstGeom prst="rect">
            <a:avLst/>
          </a:prstGeom>
          <a:noFill/>
          <a:ln w="0">
            <a:noFill/>
          </a:ln>
        </p:spPr>
        <p:txBody>
          <a:bodyPr lIns="0" rIns="0" tIns="0" bIns="0" anchor="t">
            <a:noAutofit/>
          </a:bodyPr>
          <a:p>
            <a:pPr indent="0" algn="ctr" defTabSz="914400">
              <a:lnSpc>
                <a:spcPct val="90000"/>
              </a:lnSpc>
              <a:buNone/>
            </a:pPr>
            <a:r>
              <a:rPr b="1" lang="fr-FR" sz="2550" strike="noStrike" u="none">
                <a:solidFill>
                  <a:srgbClr val="002060"/>
                </a:solidFill>
                <a:uFillTx/>
                <a:latin typeface="Arial"/>
              </a:rPr>
              <a:t>Le programme</a:t>
            </a:r>
            <a:endParaRPr b="0" lang="fr-FR" sz="2550" strike="noStrike" u="none">
              <a:solidFill>
                <a:schemeClr val="dk1"/>
              </a:solidFill>
              <a:uFillTx/>
              <a:latin typeface="Arial"/>
            </a:endParaRPr>
          </a:p>
        </p:txBody>
      </p:sp>
      <p:sp>
        <p:nvSpPr>
          <p:cNvPr id="104" name="PlaceHolder 2"/>
          <p:cNvSpPr>
            <a:spLocks noGrp="1"/>
          </p:cNvSpPr>
          <p:nvPr>
            <p:ph/>
          </p:nvPr>
        </p:nvSpPr>
        <p:spPr>
          <a:xfrm>
            <a:off x="663120" y="1987560"/>
            <a:ext cx="2160000" cy="2310480"/>
          </a:xfrm>
          <a:prstGeom prst="rect">
            <a:avLst/>
          </a:prstGeom>
          <a:noFill/>
          <a:ln w="0">
            <a:noFill/>
          </a:ln>
        </p:spPr>
        <p:txBody>
          <a:bodyPr lIns="0" rIns="0" tIns="0" bIns="0" anchor="t">
            <a:noAutofit/>
          </a:bodyPr>
          <a:p>
            <a:pPr indent="0" defTabSz="914400">
              <a:lnSpc>
                <a:spcPct val="100000"/>
              </a:lnSpc>
              <a:spcBef>
                <a:spcPts val="400"/>
              </a:spcBef>
              <a:spcAft>
                <a:spcPts val="799"/>
              </a:spcAft>
              <a:buNone/>
              <a:tabLst>
                <a:tab algn="l" pos="0"/>
              </a:tabLst>
            </a:pPr>
            <a:r>
              <a:rPr b="1" lang="fr-FR" sz="1500" strike="noStrike" u="sng">
                <a:solidFill>
                  <a:srgbClr val="002060"/>
                </a:solidFill>
                <a:uFillTx/>
                <a:latin typeface="Arial"/>
              </a:rPr>
              <a:t>1</a:t>
            </a:r>
            <a:r>
              <a:rPr b="1" lang="fr-FR" sz="1500" strike="noStrike" u="sng" baseline="30000">
                <a:solidFill>
                  <a:srgbClr val="002060"/>
                </a:solidFill>
                <a:uFillTx/>
                <a:latin typeface="Arial"/>
              </a:rPr>
              <a:t>er</a:t>
            </a:r>
            <a:r>
              <a:rPr b="1" lang="fr-FR" sz="1500" strike="noStrike" u="sng">
                <a:solidFill>
                  <a:srgbClr val="002060"/>
                </a:solidFill>
                <a:uFillTx/>
                <a:latin typeface="Arial"/>
              </a:rPr>
              <a:t> jour</a:t>
            </a:r>
            <a:endParaRPr b="0" lang="fr-FR" sz="1500" strike="noStrike" u="none">
              <a:solidFill>
                <a:schemeClr val="dk1"/>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Bonnes pratiques générales</a:t>
            </a:r>
            <a:endParaRPr b="0" lang="fr-FR" sz="1500" strike="noStrike" u="none">
              <a:solidFill>
                <a:schemeClr val="dk1"/>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Zoom sur le couplage faible</a:t>
            </a:r>
            <a:endParaRPr b="0" lang="fr-FR" sz="1500" strike="noStrike" u="none">
              <a:solidFill>
                <a:schemeClr val="dk1"/>
              </a:solidFill>
              <a:uFillTx/>
              <a:latin typeface="Arial"/>
            </a:endParaRPr>
          </a:p>
          <a:p>
            <a:pPr marL="135000" indent="0" defTabSz="914400">
              <a:lnSpc>
                <a:spcPct val="100000"/>
              </a:lnSpc>
              <a:spcBef>
                <a:spcPts val="601"/>
              </a:spcBef>
              <a:spcAft>
                <a:spcPts val="799"/>
              </a:spcAft>
              <a:buNone/>
              <a:tabLst>
                <a:tab algn="l" pos="0"/>
              </a:tabLst>
            </a:pPr>
            <a:endParaRPr b="0" lang="fr-FR" sz="950" strike="noStrike" u="none">
              <a:solidFill>
                <a:schemeClr val="dk1"/>
              </a:solidFill>
              <a:uFillTx/>
              <a:latin typeface="Arial"/>
            </a:endParaRPr>
          </a:p>
        </p:txBody>
      </p:sp>
      <p:sp>
        <p:nvSpPr>
          <p:cNvPr id="105" name="PlaceHolder 3"/>
          <p:cNvSpPr>
            <a:spLocks noGrp="1"/>
          </p:cNvSpPr>
          <p:nvPr>
            <p:ph/>
          </p:nvPr>
        </p:nvSpPr>
        <p:spPr>
          <a:xfrm>
            <a:off x="3492000" y="1995840"/>
            <a:ext cx="2348640" cy="2008440"/>
          </a:xfrm>
          <a:prstGeom prst="rect">
            <a:avLst/>
          </a:prstGeom>
          <a:noFill/>
          <a:ln w="0">
            <a:noFill/>
          </a:ln>
        </p:spPr>
        <p:txBody>
          <a:bodyPr lIns="0" rIns="0" tIns="0" bIns="0" anchor="t">
            <a:noAutofit/>
          </a:bodyPr>
          <a:p>
            <a:pPr indent="0" defTabSz="914400">
              <a:lnSpc>
                <a:spcPct val="100000"/>
              </a:lnSpc>
              <a:spcBef>
                <a:spcPts val="400"/>
              </a:spcBef>
              <a:spcAft>
                <a:spcPts val="799"/>
              </a:spcAft>
              <a:buNone/>
              <a:tabLst>
                <a:tab algn="l" pos="0"/>
              </a:tabLst>
            </a:pPr>
            <a:r>
              <a:rPr b="1" lang="fr-FR" sz="1500" strike="noStrike" u="sng">
                <a:solidFill>
                  <a:srgbClr val="002060"/>
                </a:solidFill>
                <a:uFillTx/>
                <a:latin typeface="Arial"/>
              </a:rPr>
              <a:t>2</a:t>
            </a:r>
            <a:r>
              <a:rPr b="1" lang="fr-FR" sz="1500" strike="noStrike" u="sng" baseline="30000">
                <a:solidFill>
                  <a:srgbClr val="002060"/>
                </a:solidFill>
                <a:uFillTx/>
                <a:latin typeface="Arial"/>
              </a:rPr>
              <a:t>ème</a:t>
            </a:r>
            <a:r>
              <a:rPr b="1" lang="fr-FR" sz="1500" strike="noStrike" u="sng">
                <a:solidFill>
                  <a:srgbClr val="002060"/>
                </a:solidFill>
                <a:uFillTx/>
                <a:latin typeface="Arial"/>
              </a:rPr>
              <a:t> jour</a:t>
            </a:r>
            <a:endParaRPr b="0" lang="fr-FR" sz="1500" strike="noStrike" u="none">
              <a:solidFill>
                <a:schemeClr val="dk1"/>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Organiser et rendre son code lisible</a:t>
            </a:r>
            <a:endParaRPr b="0" lang="fr-FR" sz="1500" strike="noStrike" u="none">
              <a:solidFill>
                <a:schemeClr val="dk1"/>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Bien choisir ses classes</a:t>
            </a:r>
            <a:endParaRPr b="0" lang="fr-FR" sz="1500" strike="noStrike" u="none">
              <a:solidFill>
                <a:schemeClr val="dk1"/>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Bien écrire ses méthodes</a:t>
            </a:r>
            <a:endParaRPr b="0" lang="fr-FR" sz="1500" strike="noStrike" u="none">
              <a:solidFill>
                <a:schemeClr val="dk1"/>
              </a:solidFill>
              <a:uFillTx/>
              <a:latin typeface="Arial"/>
            </a:endParaRPr>
          </a:p>
          <a:p>
            <a:pPr indent="0" defTabSz="914400">
              <a:lnSpc>
                <a:spcPct val="100000"/>
              </a:lnSpc>
              <a:spcBef>
                <a:spcPts val="524"/>
              </a:spcBef>
              <a:spcAft>
                <a:spcPts val="799"/>
              </a:spcAft>
              <a:buNone/>
              <a:tabLst>
                <a:tab algn="l" pos="0"/>
              </a:tabLst>
            </a:pPr>
            <a:endParaRPr b="0" lang="fr-FR" sz="1050" strike="noStrike" u="none">
              <a:solidFill>
                <a:schemeClr val="dk1"/>
              </a:solidFill>
              <a:uFillTx/>
              <a:latin typeface="Arial"/>
            </a:endParaRPr>
          </a:p>
        </p:txBody>
      </p:sp>
      <p:pic>
        <p:nvPicPr>
          <p:cNvPr id="106" name="Image 2" descr=""/>
          <p:cNvPicPr/>
          <p:nvPr/>
        </p:nvPicPr>
        <p:blipFill>
          <a:blip r:embed="rId1"/>
          <a:stretch/>
        </p:blipFill>
        <p:spPr>
          <a:xfrm>
            <a:off x="143280" y="1554840"/>
            <a:ext cx="419400" cy="440640"/>
          </a:xfrm>
          <a:prstGeom prst="rect">
            <a:avLst/>
          </a:prstGeom>
          <a:noFill/>
          <a:ln w="0">
            <a:noFill/>
          </a:ln>
        </p:spPr>
      </p:pic>
      <p:pic>
        <p:nvPicPr>
          <p:cNvPr id="107" name="Image 8" descr=""/>
          <p:cNvPicPr/>
          <p:nvPr/>
        </p:nvPicPr>
        <p:blipFill>
          <a:blip r:embed="rId2"/>
          <a:stretch/>
        </p:blipFill>
        <p:spPr>
          <a:xfrm>
            <a:off x="3060720" y="1534680"/>
            <a:ext cx="419400" cy="440640"/>
          </a:xfrm>
          <a:prstGeom prst="rect">
            <a:avLst/>
          </a:prstGeom>
          <a:noFill/>
          <a:ln w="0">
            <a:noFill/>
          </a:ln>
        </p:spPr>
      </p:pic>
      <p:sp>
        <p:nvSpPr>
          <p:cNvPr id="108" name="Espace réservé du texte 10"/>
          <p:cNvSpPr/>
          <p:nvPr/>
        </p:nvSpPr>
        <p:spPr>
          <a:xfrm>
            <a:off x="6606720" y="1996920"/>
            <a:ext cx="2339640" cy="1897920"/>
          </a:xfrm>
          <a:prstGeom prst="rect">
            <a:avLst/>
          </a:prstGeom>
          <a:noFill/>
          <a:ln w="0">
            <a:noFill/>
          </a:ln>
        </p:spPr>
        <p:style>
          <a:lnRef idx="0"/>
          <a:fillRef idx="0"/>
          <a:effectRef idx="0"/>
          <a:fontRef idx="minor"/>
        </p:style>
        <p:txBody>
          <a:bodyPr lIns="0" rIns="0" tIns="0" bIns="0" anchor="t">
            <a:noAutofit/>
          </a:bodyPr>
          <a:p>
            <a:pPr defTabSz="914400">
              <a:lnSpc>
                <a:spcPct val="100000"/>
              </a:lnSpc>
              <a:spcBef>
                <a:spcPts val="400"/>
              </a:spcBef>
              <a:spcAft>
                <a:spcPts val="799"/>
              </a:spcAft>
              <a:tabLst>
                <a:tab algn="l" pos="0"/>
              </a:tabLst>
            </a:pPr>
            <a:r>
              <a:rPr b="1" lang="fr-FR" sz="1500" strike="noStrike" u="sng">
                <a:solidFill>
                  <a:srgbClr val="002060"/>
                </a:solidFill>
                <a:uFillTx/>
                <a:latin typeface="Arial"/>
              </a:rPr>
              <a:t>3</a:t>
            </a:r>
            <a:r>
              <a:rPr b="1" lang="fr-FR" sz="1500" strike="noStrike" u="sng" baseline="30000">
                <a:solidFill>
                  <a:srgbClr val="002060"/>
                </a:solidFill>
                <a:uFillTx/>
                <a:latin typeface="Arial"/>
              </a:rPr>
              <a:t>ème</a:t>
            </a:r>
            <a:r>
              <a:rPr b="1" lang="fr-FR" sz="1500" strike="noStrike" u="sng">
                <a:solidFill>
                  <a:srgbClr val="002060"/>
                </a:solidFill>
                <a:uFillTx/>
                <a:latin typeface="Arial"/>
              </a:rPr>
              <a:t> jour</a:t>
            </a:r>
            <a:endParaRPr b="0" lang="fr-FR" sz="1500" strike="noStrike" u="none">
              <a:solidFill>
                <a:srgbClr val="000000"/>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 </a:t>
            </a:r>
            <a:r>
              <a:rPr b="0" lang="fr-FR" sz="1500" strike="noStrike" u="none">
                <a:solidFill>
                  <a:srgbClr val="002060"/>
                </a:solidFill>
                <a:uFillTx/>
                <a:latin typeface="Arial"/>
              </a:rPr>
              <a:t>Le refactoring</a:t>
            </a:r>
            <a:endParaRPr b="0" lang="fr-FR" sz="1500" strike="noStrike" u="none">
              <a:solidFill>
                <a:srgbClr val="000000"/>
              </a:solidFill>
              <a:uFillTx/>
              <a:latin typeface="Arial"/>
            </a:endParaRPr>
          </a:p>
          <a:p>
            <a:pPr marL="144000" indent="-144000" defTabSz="914400">
              <a:lnSpc>
                <a:spcPct val="100000"/>
              </a:lnSpc>
              <a:spcBef>
                <a:spcPts val="751"/>
              </a:spcBef>
              <a:spcAft>
                <a:spcPts val="799"/>
              </a:spcAft>
              <a:buClr>
                <a:srgbClr val="002060"/>
              </a:buClr>
              <a:buFont typeface="Arial"/>
              <a:buChar char="•"/>
              <a:tabLst>
                <a:tab algn="l" pos="0"/>
              </a:tabLst>
            </a:pPr>
            <a:r>
              <a:rPr b="0" lang="fr-FR" sz="1500" strike="noStrike" u="none">
                <a:solidFill>
                  <a:srgbClr val="002060"/>
                </a:solidFill>
                <a:uFillTx/>
                <a:latin typeface="Arial"/>
              </a:rPr>
              <a:t>Outils pour la qualimétrie logicielle</a:t>
            </a:r>
            <a:endParaRPr b="0" lang="fr-FR" sz="1500" strike="noStrike" u="none">
              <a:solidFill>
                <a:srgbClr val="000000"/>
              </a:solidFill>
              <a:uFillTx/>
              <a:latin typeface="Arial"/>
            </a:endParaRPr>
          </a:p>
        </p:txBody>
      </p:sp>
      <p:pic>
        <p:nvPicPr>
          <p:cNvPr id="109" name="Image 13" descr=""/>
          <p:cNvPicPr/>
          <p:nvPr/>
        </p:nvPicPr>
        <p:blipFill>
          <a:blip r:embed="rId3"/>
          <a:stretch/>
        </p:blipFill>
        <p:spPr>
          <a:xfrm>
            <a:off x="6093720" y="1563840"/>
            <a:ext cx="419400" cy="440640"/>
          </a:xfrm>
          <a:prstGeom prst="rect">
            <a:avLst/>
          </a:prstGeom>
          <a:noFill/>
          <a:ln w="0">
            <a:noFill/>
          </a:ln>
        </p:spPr>
      </p:pic>
      <p:sp>
        <p:nvSpPr>
          <p:cNvPr id="110" name="PlaceHolder 4"/>
          <p:cNvSpPr>
            <a:spLocks noGrp="1"/>
          </p:cNvSpPr>
          <p:nvPr>
            <p:ph type="sldNum" idx="3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1751A10-7029-48D5-899A-151009D684B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1" name="PlaceHolder 5"/>
          <p:cNvSpPr>
            <a:spLocks noGrp="1"/>
          </p:cNvSpPr>
          <p:nvPr>
            <p:ph type="ftr" idx="3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découpage »</a:t>
            </a:r>
            <a:endParaRPr b="0" lang="fr-FR" sz="2550" strike="noStrike" u="none">
              <a:solidFill>
                <a:schemeClr val="dk1"/>
              </a:solidFill>
              <a:uFillTx/>
              <a:latin typeface="Arial"/>
            </a:endParaRPr>
          </a:p>
        </p:txBody>
      </p:sp>
      <p:sp>
        <p:nvSpPr>
          <p:cNvPr id="333" name="PlaceHolder 2"/>
          <p:cNvSpPr>
            <a:spLocks noGrp="1"/>
          </p:cNvSpPr>
          <p:nvPr>
            <p:ph/>
          </p:nvPr>
        </p:nvSpPr>
        <p:spPr>
          <a:xfrm>
            <a:off x="395640" y="1203480"/>
            <a:ext cx="7485480" cy="23500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Effectuer les 13 étapes du TP couches en respectant les consignes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rgbClr val="1c4b9c"/>
                </a:solidFill>
                <a:uFillTx/>
                <a:latin typeface="Arial"/>
              </a:rPr>
              <a:t>On a besoin de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1c4b9c"/>
              </a:buClr>
              <a:buFont typeface="Arial"/>
              <a:buChar char="•"/>
              <a:tabLst>
                <a:tab algn="l" pos="0"/>
              </a:tabLst>
            </a:pPr>
            <a:r>
              <a:rPr b="0" lang="fr-FR" sz="1800" strike="noStrike" u="none">
                <a:solidFill>
                  <a:srgbClr val="1c4b9c"/>
                </a:solidFill>
                <a:uFillTx/>
                <a:latin typeface="Arial"/>
              </a:rPr>
              <a:t> </a:t>
            </a:r>
            <a:r>
              <a:rPr b="0" lang="fr-FR" sz="1800" strike="noStrike" u="none">
                <a:solidFill>
                  <a:srgbClr val="1c4b9c"/>
                </a:solidFill>
                <a:uFillTx/>
                <a:latin typeface="Arial"/>
              </a:rPr>
              <a:t>fichier hsqldb.jar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1c4b9c"/>
              </a:buClr>
              <a:buFont typeface="Arial"/>
              <a:buChar char="•"/>
              <a:tabLst>
                <a:tab algn="l" pos="0"/>
              </a:tabLst>
            </a:pPr>
            <a:r>
              <a:rPr b="0" lang="fr-FR" sz="1800" strike="noStrike" u="none">
                <a:solidFill>
                  <a:srgbClr val="1c4b9c"/>
                </a:solidFill>
                <a:uFillTx/>
                <a:latin typeface="Arial"/>
              </a:rPr>
              <a:t> </a:t>
            </a:r>
            <a:r>
              <a:rPr b="0" lang="fr-FR" sz="1800" strike="noStrike" u="none">
                <a:solidFill>
                  <a:srgbClr val="1c4b9c"/>
                </a:solidFill>
                <a:uFillTx/>
                <a:latin typeface="Arial"/>
              </a:rPr>
              <a:t>3 fichiers java (Application, Connexion et Note) </a:t>
            </a:r>
            <a:endParaRPr b="0" lang="fr-FR" sz="1800" strike="noStrike" u="none">
              <a:solidFill>
                <a:schemeClr val="dk1"/>
              </a:solidFill>
              <a:uFillTx/>
              <a:latin typeface="Arial"/>
            </a:endParaRPr>
          </a:p>
        </p:txBody>
      </p:sp>
      <p:sp>
        <p:nvSpPr>
          <p:cNvPr id="334" name="PlaceHolder 3"/>
          <p:cNvSpPr>
            <a:spLocks noGrp="1"/>
          </p:cNvSpPr>
          <p:nvPr>
            <p:ph type="sldNum" idx="11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C69CA90-C389-4ABF-8512-637E79B1F29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35" name="PlaceHolder 4"/>
          <p:cNvSpPr>
            <a:spLocks noGrp="1"/>
          </p:cNvSpPr>
          <p:nvPr>
            <p:ph type="ftr" idx="11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336"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le modèle MVC</a:t>
            </a:r>
            <a:endParaRPr b="0" lang="fr-FR" sz="2550" strike="noStrike" u="none">
              <a:solidFill>
                <a:schemeClr val="dk1"/>
              </a:solidFill>
              <a:uFillTx/>
              <a:latin typeface="Arial"/>
            </a:endParaRPr>
          </a:p>
        </p:txBody>
      </p:sp>
      <p:sp>
        <p:nvSpPr>
          <p:cNvPr id="338" name="PlaceHolder 2"/>
          <p:cNvSpPr>
            <a:spLocks noGrp="1"/>
          </p:cNvSpPr>
          <p:nvPr>
            <p:ph/>
          </p:nvPr>
        </p:nvSpPr>
        <p:spPr>
          <a:xfrm>
            <a:off x="251640" y="791640"/>
            <a:ext cx="8565120" cy="4039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000000"/>
                </a:solidFill>
                <a:uFillTx/>
                <a:latin typeface="Arial"/>
              </a:rPr>
              <a:t>Le pattern MVC (Model–View–Controller) est un pattern architectural</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rgbClr val="000000"/>
                </a:solidFill>
                <a:uFillTx/>
                <a:latin typeface="Arial"/>
              </a:rPr>
              <a:t>Le Controller du MVC peut utiliser le pattern comportemental «Command»</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rgbClr val="000000"/>
                </a:solidFill>
                <a:uFillTx/>
                <a:latin typeface="Arial"/>
              </a:rPr>
              <a:t> </a:t>
            </a:r>
            <a:r>
              <a:rPr b="0" lang="fr-FR" sz="1800" strike="noStrike" u="none">
                <a:solidFill>
                  <a:srgbClr val="000000"/>
                </a:solidFill>
                <a:uFillTx/>
                <a:latin typeface="Arial"/>
              </a:rPr>
              <a:t>pour gérer les actions utilisateur</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la séparation entre :</a:t>
            </a:r>
            <a:endParaRPr b="0" lang="fr-FR" sz="1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données, </a:t>
            </a:r>
            <a:endParaRPr b="0" lang="fr-FR" sz="1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La présentation </a:t>
            </a:r>
            <a:endParaRPr b="0" lang="fr-FR" sz="1800" strike="noStrike" u="none">
              <a:solidFill>
                <a:schemeClr val="dk1"/>
              </a:solidFill>
              <a:uFillTx/>
              <a:latin typeface="Arial"/>
            </a:endParaRPr>
          </a:p>
          <a:p>
            <a:pPr lvl="1" marL="251640" indent="-7164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Les traitements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Wingdings"/>
              </a:rPr>
              <a:t></a:t>
            </a:r>
            <a:r>
              <a:rPr b="0" lang="fr-FR" sz="1800" strike="noStrike" u="none">
                <a:solidFill>
                  <a:schemeClr val="dk1"/>
                </a:solidFill>
                <a:uFillTx/>
                <a:latin typeface="Arial"/>
              </a:rPr>
              <a:t> </a:t>
            </a:r>
            <a:r>
              <a:rPr b="0" lang="fr-FR" sz="1800" strike="noStrike" u="none">
                <a:solidFill>
                  <a:schemeClr val="dk1"/>
                </a:solidFill>
                <a:uFillTx/>
                <a:latin typeface="Arial"/>
              </a:rPr>
              <a:t>ce qui donne trois parties fondamentales dans l'application finale : le modèle, la vue et le contrôleur</a:t>
            </a:r>
            <a:endParaRPr b="0" lang="fr-FR" sz="1800" strike="noStrike" u="none">
              <a:solidFill>
                <a:schemeClr val="dk1"/>
              </a:solidFill>
              <a:uFillTx/>
              <a:latin typeface="Arial"/>
            </a:endParaRPr>
          </a:p>
        </p:txBody>
      </p:sp>
      <p:sp>
        <p:nvSpPr>
          <p:cNvPr id="339" name="PlaceHolder 3"/>
          <p:cNvSpPr>
            <a:spLocks noGrp="1"/>
          </p:cNvSpPr>
          <p:nvPr>
            <p:ph type="sldNum" idx="12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7E6036E-8EFD-433C-9B21-38E0D56DA2D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40" name="PlaceHolder 4"/>
          <p:cNvSpPr>
            <a:spLocks noGrp="1"/>
          </p:cNvSpPr>
          <p:nvPr>
            <p:ph type="ftr" idx="12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le modèle MVC</a:t>
            </a:r>
            <a:endParaRPr b="0" lang="fr-FR" sz="2550" strike="noStrike" u="none">
              <a:solidFill>
                <a:schemeClr val="dk1"/>
              </a:solidFill>
              <a:uFillTx/>
              <a:latin typeface="Arial"/>
            </a:endParaRPr>
          </a:p>
        </p:txBody>
      </p:sp>
      <p:pic>
        <p:nvPicPr>
          <p:cNvPr id="342" name="Picture 2" descr=""/>
          <p:cNvPicPr/>
          <p:nvPr/>
        </p:nvPicPr>
        <p:blipFill>
          <a:blip r:embed="rId1"/>
          <a:stretch/>
        </p:blipFill>
        <p:spPr>
          <a:xfrm>
            <a:off x="2195640" y="1329840"/>
            <a:ext cx="4476240" cy="2817720"/>
          </a:xfrm>
          <a:prstGeom prst="rect">
            <a:avLst/>
          </a:prstGeom>
          <a:noFill/>
          <a:ln w="0">
            <a:noFill/>
          </a:ln>
        </p:spPr>
      </p:pic>
      <p:sp>
        <p:nvSpPr>
          <p:cNvPr id="343" name="ZoneTexte 7"/>
          <p:cNvSpPr/>
          <p:nvPr/>
        </p:nvSpPr>
        <p:spPr>
          <a:xfrm>
            <a:off x="337320" y="733680"/>
            <a:ext cx="6637320" cy="9435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400" strike="noStrike" u="none">
                <a:solidFill>
                  <a:schemeClr val="dk1"/>
                </a:solidFill>
                <a:uFillTx/>
                <a:latin typeface="Arial"/>
              </a:rPr>
              <a:t>Le processus est donc le suivant :</a:t>
            </a:r>
            <a:endParaRPr b="0" lang="fr-FR" sz="1400" strike="noStrike" u="none">
              <a:solidFill>
                <a:srgbClr val="000000"/>
              </a:solidFill>
              <a:uFillTx/>
              <a:latin typeface="Arial"/>
            </a:endParaRPr>
          </a:p>
          <a:p>
            <a:pPr marL="257040" indent="-257040" defTabSz="914400">
              <a:lnSpc>
                <a:spcPct val="100000"/>
              </a:lnSpc>
              <a:buClr>
                <a:srgbClr val="000000"/>
              </a:buClr>
              <a:buFont typeface="Arial"/>
              <a:buAutoNum type="arabicPeriod"/>
            </a:pPr>
            <a:r>
              <a:rPr b="0" lang="fr-FR" sz="1400" strike="noStrike" u="none">
                <a:solidFill>
                  <a:schemeClr val="dk1"/>
                </a:solidFill>
                <a:uFillTx/>
                <a:latin typeface="Arial"/>
              </a:rPr>
              <a:t>	</a:t>
            </a:r>
            <a:r>
              <a:rPr b="0" lang="fr-FR" sz="1400" strike="noStrike" u="none">
                <a:solidFill>
                  <a:schemeClr val="dk1"/>
                </a:solidFill>
                <a:uFillTx/>
                <a:latin typeface="Arial"/>
              </a:rPr>
              <a:t>la requête est analysée par le contrôleur</a:t>
            </a:r>
            <a:endParaRPr b="0" lang="fr-FR" sz="1400" strike="noStrike" u="none">
              <a:solidFill>
                <a:srgbClr val="000000"/>
              </a:solidFill>
              <a:uFillTx/>
              <a:latin typeface="Arial"/>
            </a:endParaRPr>
          </a:p>
          <a:p>
            <a:pPr marL="257040" indent="-257040" defTabSz="914400">
              <a:lnSpc>
                <a:spcPct val="100000"/>
              </a:lnSpc>
              <a:buClr>
                <a:srgbClr val="000000"/>
              </a:buClr>
              <a:buFont typeface="Arial"/>
              <a:buAutoNum type="arabicPeriod"/>
            </a:pPr>
            <a:r>
              <a:rPr b="0" lang="fr-FR" sz="1400" strike="noStrike" u="none">
                <a:solidFill>
                  <a:schemeClr val="dk1"/>
                </a:solidFill>
                <a:uFillTx/>
                <a:latin typeface="Arial"/>
              </a:rPr>
              <a:t>	</a:t>
            </a:r>
            <a:r>
              <a:rPr b="0" lang="fr-FR" sz="1400" strike="noStrike" u="none">
                <a:solidFill>
                  <a:schemeClr val="dk1"/>
                </a:solidFill>
                <a:uFillTx/>
                <a:latin typeface="Arial"/>
              </a:rPr>
              <a:t>le contrôleur demande au modèle approprié d'effectuer les traitements</a:t>
            </a:r>
            <a:endParaRPr b="0" lang="fr-FR" sz="1400" strike="noStrike" u="none">
              <a:solidFill>
                <a:srgbClr val="000000"/>
              </a:solidFill>
              <a:uFillTx/>
              <a:latin typeface="Arial"/>
            </a:endParaRPr>
          </a:p>
          <a:p>
            <a:pPr marL="257040" indent="-257040" defTabSz="914400">
              <a:lnSpc>
                <a:spcPct val="100000"/>
              </a:lnSpc>
              <a:buClr>
                <a:srgbClr val="000000"/>
              </a:buClr>
              <a:buFont typeface="Arial"/>
              <a:buAutoNum type="arabicPeriod"/>
            </a:pPr>
            <a:r>
              <a:rPr b="0" lang="fr-FR" sz="1400" strike="noStrike" u="none">
                <a:solidFill>
                  <a:schemeClr val="dk1"/>
                </a:solidFill>
                <a:uFillTx/>
                <a:latin typeface="Arial"/>
              </a:rPr>
              <a:t>	</a:t>
            </a:r>
            <a:r>
              <a:rPr b="0" lang="fr-FR" sz="1400" strike="noStrike" u="none">
                <a:solidFill>
                  <a:schemeClr val="dk1"/>
                </a:solidFill>
                <a:uFillTx/>
                <a:latin typeface="Arial"/>
              </a:rPr>
              <a:t>le contrôleur renvoie la vue adaptée.</a:t>
            </a:r>
            <a:endParaRPr b="0" lang="fr-FR" sz="1400" strike="noStrike" u="none">
              <a:solidFill>
                <a:srgbClr val="000000"/>
              </a:solidFill>
              <a:uFillTx/>
              <a:latin typeface="Arial"/>
            </a:endParaRPr>
          </a:p>
        </p:txBody>
      </p:sp>
      <p:sp>
        <p:nvSpPr>
          <p:cNvPr id="344" name="ZoneTexte 8"/>
          <p:cNvSpPr/>
          <p:nvPr/>
        </p:nvSpPr>
        <p:spPr>
          <a:xfrm>
            <a:off x="1382760" y="3971520"/>
            <a:ext cx="610164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2400" strike="noStrike" u="none">
                <a:solidFill>
                  <a:srgbClr val="1c4b9c"/>
                </a:solidFill>
                <a:uFillTx/>
                <a:latin typeface="Tahoma"/>
              </a:rPr>
              <a:t>STRUTS et JSF = implémentation de MVC la plus courante …mais également Swing</a:t>
            </a:r>
            <a:endParaRPr b="0" lang="fr-FR" sz="2400" strike="noStrike" u="none">
              <a:solidFill>
                <a:srgbClr val="000000"/>
              </a:solidFill>
              <a:uFillTx/>
              <a:latin typeface="Arial"/>
            </a:endParaRPr>
          </a:p>
        </p:txBody>
      </p:sp>
      <p:sp>
        <p:nvSpPr>
          <p:cNvPr id="345" name="PlaceHolder 2"/>
          <p:cNvSpPr>
            <a:spLocks noGrp="1"/>
          </p:cNvSpPr>
          <p:nvPr>
            <p:ph type="sldNum" idx="12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AFB2F57-EB34-4ABB-A466-BCFEDC9F02C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46" name="PlaceHolder 3"/>
          <p:cNvSpPr>
            <a:spLocks noGrp="1"/>
          </p:cNvSpPr>
          <p:nvPr>
            <p:ph type="ftr" idx="12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1968120" y="272520"/>
            <a:ext cx="656388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Utilisation d'interfaces </a:t>
            </a:r>
            <a:endParaRPr b="0" lang="fr-FR" sz="2550" strike="noStrike" u="none">
              <a:solidFill>
                <a:schemeClr val="dk1"/>
              </a:solidFill>
              <a:uFillTx/>
              <a:latin typeface="Arial"/>
            </a:endParaRPr>
          </a:p>
        </p:txBody>
      </p:sp>
      <p:sp>
        <p:nvSpPr>
          <p:cNvPr id="348" name="PlaceHolder 2"/>
          <p:cNvSpPr>
            <a:spLocks noGrp="1"/>
          </p:cNvSpPr>
          <p:nvPr>
            <p:ph/>
          </p:nvPr>
        </p:nvSpPr>
        <p:spPr>
          <a:xfrm>
            <a:off x="323640" y="987480"/>
            <a:ext cx="8280720" cy="23950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Certaines classes et donc certaines méthodes sont adhérentes à un contexte particulier Ex : BDD et ses </a:t>
            </a:r>
            <a:r>
              <a:rPr b="0" lang="fr-FR" sz="2400" strike="noStrike" u="none">
                <a:solidFill>
                  <a:schemeClr val="hlink"/>
                </a:solidFill>
                <a:uFillTx/>
                <a:latin typeface="Arial"/>
              </a:rPr>
              <a:t>DAO</a:t>
            </a:r>
            <a:r>
              <a:rPr b="0" lang="fr-FR" sz="2400" strike="noStrike" u="none">
                <a:solidFill>
                  <a:schemeClr val="dk1"/>
                </a:solidFill>
                <a:uFillTx/>
                <a:latin typeface="Arial"/>
              </a:rPr>
              <a:t> </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C’est gênant pour :</a:t>
            </a:r>
            <a:endParaRPr b="0" lang="fr-FR" sz="24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tests</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Travail en équipe (pas de bouchonnage)</a:t>
            </a:r>
            <a:endParaRPr b="0" lang="fr-FR" sz="1800" strike="noStrike" u="none">
              <a:solidFill>
                <a:schemeClr val="dk1"/>
              </a:solidFill>
              <a:uFillTx/>
              <a:latin typeface="Arial"/>
            </a:endParaRPr>
          </a:p>
        </p:txBody>
      </p:sp>
      <p:sp>
        <p:nvSpPr>
          <p:cNvPr id="349" name="PlaceHolder 3"/>
          <p:cNvSpPr>
            <a:spLocks noGrp="1"/>
          </p:cNvSpPr>
          <p:nvPr>
            <p:ph type="sldNum" idx="12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EF4B6DC-1BB9-4B3B-A079-0F23DCA92C0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50" name="PlaceHolder 4"/>
          <p:cNvSpPr>
            <a:spLocks noGrp="1"/>
          </p:cNvSpPr>
          <p:nvPr>
            <p:ph type="ftr" idx="12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1968120" y="272520"/>
            <a:ext cx="670788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Utilisation d'interfaces</a:t>
            </a:r>
            <a:endParaRPr b="0" lang="fr-FR" sz="2550" strike="noStrike" u="none">
              <a:solidFill>
                <a:schemeClr val="dk1"/>
              </a:solidFill>
              <a:uFillTx/>
              <a:latin typeface="Arial"/>
            </a:endParaRPr>
          </a:p>
        </p:txBody>
      </p:sp>
      <p:sp>
        <p:nvSpPr>
          <p:cNvPr id="352" name="PlaceHolder 2"/>
          <p:cNvSpPr>
            <a:spLocks noGrp="1"/>
          </p:cNvSpPr>
          <p:nvPr>
            <p:ph/>
          </p:nvPr>
        </p:nvSpPr>
        <p:spPr>
          <a:xfrm>
            <a:off x="323640" y="1009440"/>
            <a:ext cx="7485480" cy="3490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 solution est alors d’utiliser des interfaces pour les DAO </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L’application appellera l’implémentation de production de l’interface (le SGBD de l’entreprise)</a:t>
            </a:r>
            <a:endParaRPr b="0" lang="fr-FR" sz="1800" strike="noStrike" u="none">
              <a:solidFill>
                <a:schemeClr val="dk1"/>
              </a:solidFill>
              <a:uFillTx/>
              <a:latin typeface="Arial"/>
            </a:endParaRPr>
          </a:p>
          <a:p>
            <a:pPr lvl="1" marL="360360" indent="-18432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Une version « de test » appellera une autre version implémentée qui peut se contenter de renvoyer un résultat (sans faire l’interrogation de la BDD) ou d’interroger une base locale plus légère </a:t>
            </a:r>
            <a:endParaRPr b="0" lang="fr-FR" sz="1800" strike="noStrike" u="none">
              <a:solidFill>
                <a:schemeClr val="dk1"/>
              </a:solidFill>
              <a:uFillTx/>
              <a:latin typeface="Arial"/>
            </a:endParaRPr>
          </a:p>
        </p:txBody>
      </p:sp>
      <p:sp>
        <p:nvSpPr>
          <p:cNvPr id="353" name="PlaceHolder 3"/>
          <p:cNvSpPr>
            <a:spLocks noGrp="1"/>
          </p:cNvSpPr>
          <p:nvPr>
            <p:ph type="sldNum" idx="12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4DB5053-F595-4794-8207-3ACD6C099B6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54" name="PlaceHolder 4"/>
          <p:cNvSpPr>
            <a:spLocks noGrp="1"/>
          </p:cNvSpPr>
          <p:nvPr>
            <p:ph type="ftr" idx="12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1968120" y="272520"/>
            <a:ext cx="670788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Utilisation d'interfaces</a:t>
            </a:r>
            <a:endParaRPr b="0" lang="fr-FR" sz="2550" strike="noStrike" u="none">
              <a:solidFill>
                <a:schemeClr val="dk1"/>
              </a:solidFill>
              <a:uFillTx/>
              <a:latin typeface="Arial"/>
            </a:endParaRPr>
          </a:p>
        </p:txBody>
      </p:sp>
      <p:sp>
        <p:nvSpPr>
          <p:cNvPr id="356" name="PlaceHolder 2"/>
          <p:cNvSpPr>
            <a:spLocks noGrp="1"/>
          </p:cNvSpPr>
          <p:nvPr>
            <p:ph/>
          </p:nvPr>
        </p:nvSpPr>
        <p:spPr>
          <a:xfrm>
            <a:off x="1983600" y="779400"/>
            <a:ext cx="5829120" cy="799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Écrire pour chaque classe DAO une interface</a:t>
            </a:r>
            <a:endParaRPr b="0" lang="fr-FR" sz="1800" strike="noStrike" u="none">
              <a:solidFill>
                <a:schemeClr val="dk1"/>
              </a:solidFill>
              <a:uFillTx/>
              <a:latin typeface="Arial"/>
            </a:endParaRPr>
          </a:p>
        </p:txBody>
      </p:sp>
      <p:pic>
        <p:nvPicPr>
          <p:cNvPr id="357" name="Picture 4" descr=""/>
          <p:cNvPicPr/>
          <p:nvPr/>
        </p:nvPicPr>
        <p:blipFill>
          <a:blip r:embed="rId1"/>
          <a:stretch/>
        </p:blipFill>
        <p:spPr>
          <a:xfrm>
            <a:off x="1530000" y="1275480"/>
            <a:ext cx="6318360" cy="3336840"/>
          </a:xfrm>
          <a:prstGeom prst="rect">
            <a:avLst/>
          </a:prstGeom>
          <a:noFill/>
          <a:ln w="0">
            <a:noFill/>
          </a:ln>
        </p:spPr>
      </p:pic>
      <p:sp>
        <p:nvSpPr>
          <p:cNvPr id="358" name="PlaceHolder 3"/>
          <p:cNvSpPr>
            <a:spLocks noGrp="1"/>
          </p:cNvSpPr>
          <p:nvPr>
            <p:ph type="sldNum" idx="12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18A0840-463D-4ECE-9354-32B3ED283F1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59" name="PlaceHolder 4"/>
          <p:cNvSpPr>
            <a:spLocks noGrp="1"/>
          </p:cNvSpPr>
          <p:nvPr>
            <p:ph type="ftr" idx="12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1968120" y="272520"/>
            <a:ext cx="717552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Utilisation d'interfaces</a:t>
            </a:r>
            <a:endParaRPr b="0" lang="fr-FR" sz="2550" strike="noStrike" u="none">
              <a:solidFill>
                <a:schemeClr val="dk1"/>
              </a:solidFill>
              <a:uFillTx/>
              <a:latin typeface="Arial"/>
            </a:endParaRPr>
          </a:p>
        </p:txBody>
      </p:sp>
      <p:sp>
        <p:nvSpPr>
          <p:cNvPr id="361" name="PlaceHolder 2"/>
          <p:cNvSpPr>
            <a:spLocks noGrp="1"/>
          </p:cNvSpPr>
          <p:nvPr>
            <p:ph/>
          </p:nvPr>
        </p:nvSpPr>
        <p:spPr>
          <a:xfrm>
            <a:off x="358560" y="743400"/>
            <a:ext cx="8568720" cy="799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Chaque DAO implémente l’interface correspondante créée précédemment</a:t>
            </a:r>
            <a:endParaRPr b="0" lang="fr-FR" sz="1800" strike="noStrike" u="none">
              <a:solidFill>
                <a:schemeClr val="dk1"/>
              </a:solidFill>
              <a:uFillTx/>
              <a:latin typeface="Arial"/>
            </a:endParaRPr>
          </a:p>
        </p:txBody>
      </p:sp>
      <p:pic>
        <p:nvPicPr>
          <p:cNvPr id="362" name="Picture 4" descr=""/>
          <p:cNvPicPr/>
          <p:nvPr/>
        </p:nvPicPr>
        <p:blipFill>
          <a:blip r:embed="rId1"/>
          <a:stretch/>
        </p:blipFill>
        <p:spPr>
          <a:xfrm>
            <a:off x="2147400" y="1116360"/>
            <a:ext cx="5319360" cy="3564360"/>
          </a:xfrm>
          <a:prstGeom prst="rect">
            <a:avLst/>
          </a:prstGeom>
          <a:noFill/>
          <a:ln w="0">
            <a:noFill/>
          </a:ln>
        </p:spPr>
      </p:pic>
      <p:sp>
        <p:nvSpPr>
          <p:cNvPr id="363" name="PlaceHolder 3"/>
          <p:cNvSpPr>
            <a:spLocks noGrp="1"/>
          </p:cNvSpPr>
          <p:nvPr>
            <p:ph type="sldNum" idx="13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E1BEA54-64FB-4F44-AD3D-1E6B85AC526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64" name="PlaceHolder 4"/>
          <p:cNvSpPr>
            <a:spLocks noGrp="1"/>
          </p:cNvSpPr>
          <p:nvPr>
            <p:ph type="ftr" idx="13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interface</a:t>
            </a:r>
            <a:endParaRPr b="0" lang="fr-FR" sz="2550" strike="noStrike" u="none">
              <a:solidFill>
                <a:schemeClr val="dk1"/>
              </a:solidFill>
              <a:uFillTx/>
              <a:latin typeface="Arial"/>
            </a:endParaRPr>
          </a:p>
        </p:txBody>
      </p:sp>
      <p:sp>
        <p:nvSpPr>
          <p:cNvPr id="366" name="PlaceHolder 2"/>
          <p:cNvSpPr>
            <a:spLocks noGrp="1"/>
          </p:cNvSpPr>
          <p:nvPr>
            <p:ph/>
          </p:nvPr>
        </p:nvSpPr>
        <p:spPr>
          <a:xfrm>
            <a:off x="323640" y="987480"/>
            <a:ext cx="8136720" cy="1459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Effectuer les 6 étapes du Tp interface</a:t>
            </a:r>
            <a:endParaRPr b="0" lang="fr-FR" sz="1800" strike="noStrike" u="none">
              <a:solidFill>
                <a:schemeClr val="dk1"/>
              </a:solidFill>
              <a:uFillTx/>
              <a:latin typeface="Arial"/>
            </a:endParaRPr>
          </a:p>
          <a:p>
            <a:pPr lvl="1" marL="360360" indent="-181080" defTabSz="914400">
              <a:lnSpc>
                <a:spcPct val="100000"/>
              </a:lnSpc>
              <a:spcBef>
                <a:spcPts val="601"/>
              </a:spcBef>
              <a:spcAft>
                <a:spcPts val="601"/>
              </a:spcAft>
              <a:buClr>
                <a:srgbClr val="1c4b9c"/>
              </a:buClr>
              <a:buFont typeface="Arial"/>
              <a:buChar char="•"/>
              <a:tabLst>
                <a:tab algn="l" pos="0"/>
              </a:tabLst>
            </a:pPr>
            <a:r>
              <a:rPr b="0" lang="fr-FR" sz="1800" strike="noStrike" u="none">
                <a:solidFill>
                  <a:srgbClr val="1c4b9c"/>
                </a:solidFill>
                <a:uFillTx/>
                <a:latin typeface="Arial"/>
              </a:rPr>
              <a:t>On travaille  à partir de notre application issue du TP découpage: la version découpée en couches</a:t>
            </a:r>
            <a:endParaRPr b="0" lang="fr-FR" sz="1800" strike="noStrike" u="none">
              <a:solidFill>
                <a:schemeClr val="dk1"/>
              </a:solidFill>
              <a:uFillTx/>
              <a:latin typeface="Arial"/>
            </a:endParaRPr>
          </a:p>
        </p:txBody>
      </p:sp>
      <p:sp>
        <p:nvSpPr>
          <p:cNvPr id="367" name="PlaceHolder 3"/>
          <p:cNvSpPr>
            <a:spLocks noGrp="1"/>
          </p:cNvSpPr>
          <p:nvPr>
            <p:ph type="sldNum" idx="13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F0042CA5-AB83-4CD7-83FF-2BC23A81F2F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68" name="PlaceHolder 4"/>
          <p:cNvSpPr>
            <a:spLocks noGrp="1"/>
          </p:cNvSpPr>
          <p:nvPr>
            <p:ph type="ftr" idx="13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369"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Casser l’héritage </a:t>
            </a:r>
            <a:endParaRPr b="0" lang="fr-FR" sz="2550" strike="noStrike" u="none">
              <a:solidFill>
                <a:schemeClr val="dk1"/>
              </a:solidFill>
              <a:uFillTx/>
              <a:latin typeface="Arial"/>
            </a:endParaRPr>
          </a:p>
        </p:txBody>
      </p:sp>
      <p:sp>
        <p:nvSpPr>
          <p:cNvPr id="371" name="PlaceHolder 2"/>
          <p:cNvSpPr>
            <a:spLocks noGrp="1"/>
          </p:cNvSpPr>
          <p:nvPr>
            <p:ph/>
          </p:nvPr>
        </p:nvSpPr>
        <p:spPr>
          <a:xfrm>
            <a:off x="323640" y="791640"/>
            <a:ext cx="7485480" cy="29214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Beaucoup de développeurs utilisent l’héritage comme moyen de factoriser du code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l’héritage est beaucoup plus fort car couplage fort entre les classes filles et la classe mère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Problème pour les test unitaires des classes fille</a:t>
            </a:r>
            <a:endParaRPr b="0" lang="fr-FR" sz="1800" strike="noStrike" u="none">
              <a:solidFill>
                <a:schemeClr val="dk1"/>
              </a:solidFill>
              <a:uFillTx/>
              <a:latin typeface="Arial"/>
            </a:endParaRPr>
          </a:p>
        </p:txBody>
      </p:sp>
      <p:sp>
        <p:nvSpPr>
          <p:cNvPr id="372" name="PlaceHolder 3"/>
          <p:cNvSpPr>
            <a:spLocks noGrp="1"/>
          </p:cNvSpPr>
          <p:nvPr>
            <p:ph type="sldNum" idx="13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212BAA0-CA2C-445D-85F8-9A254711F6E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73" name="PlaceHolder 4"/>
          <p:cNvSpPr>
            <a:spLocks noGrp="1"/>
          </p:cNvSpPr>
          <p:nvPr>
            <p:ph type="ftr" idx="13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Casser l’héritage</a:t>
            </a:r>
            <a:endParaRPr b="0" lang="fr-FR" sz="2550" strike="noStrike" u="none">
              <a:solidFill>
                <a:schemeClr val="dk1"/>
              </a:solidFill>
              <a:uFillTx/>
              <a:latin typeface="Arial"/>
            </a:endParaRPr>
          </a:p>
        </p:txBody>
      </p:sp>
      <p:sp>
        <p:nvSpPr>
          <p:cNvPr id="375" name="PlaceHolder 2"/>
          <p:cNvSpPr>
            <a:spLocks noGrp="1"/>
          </p:cNvSpPr>
          <p:nvPr>
            <p:ph/>
          </p:nvPr>
        </p:nvSpPr>
        <p:spPr>
          <a:xfrm>
            <a:off x="327240" y="1168920"/>
            <a:ext cx="7485480" cy="3171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Solution consiste à remplacer la dépendance hiérarchique des classes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Wingdings" charset="2"/>
              <a:buChar char=""/>
              <a:tabLst>
                <a:tab algn="l" pos="0"/>
              </a:tabLst>
            </a:pPr>
            <a:r>
              <a:rPr b="0" lang="fr-FR" sz="1800" strike="noStrike" u="none">
                <a:solidFill>
                  <a:schemeClr val="dk1"/>
                </a:solidFill>
                <a:uFillTx/>
                <a:latin typeface="Arial"/>
              </a:rPr>
              <a:t>composition c'est-à-dire une relation qui prendra la forme d’un attribut d’un type spécial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Avantage : on pourra changer la valeur de cet attribut dans notre version pour les tests par exemple</a:t>
            </a:r>
            <a:endParaRPr b="0" lang="fr-FR" sz="1800" strike="noStrike" u="none">
              <a:solidFill>
                <a:schemeClr val="dk1"/>
              </a:solidFill>
              <a:uFillTx/>
              <a:latin typeface="Arial"/>
            </a:endParaRPr>
          </a:p>
        </p:txBody>
      </p:sp>
      <p:sp>
        <p:nvSpPr>
          <p:cNvPr id="376" name="PlaceHolder 3"/>
          <p:cNvSpPr>
            <a:spLocks noGrp="1"/>
          </p:cNvSpPr>
          <p:nvPr>
            <p:ph type="sldNum" idx="13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C57FC97-8583-4B2B-9F77-EF92FA85EFB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77" name="PlaceHolder 4"/>
          <p:cNvSpPr>
            <a:spLocks noGrp="1"/>
          </p:cNvSpPr>
          <p:nvPr>
            <p:ph type="ftr" idx="13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113" name="Sous-titre 9"/>
          <p:cNvSpPr/>
          <p:nvPr/>
        </p:nvSpPr>
        <p:spPr>
          <a:xfrm>
            <a:off x="137160" y="152280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114" name="PlaceHolder 2"/>
          <p:cNvSpPr>
            <a:spLocks noGrp="1"/>
          </p:cNvSpPr>
          <p:nvPr>
            <p:ph type="sldNum" idx="3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7D9505B-F4B2-4A94-9A5E-13EFFA672D4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15" name="PlaceHolder 3"/>
          <p:cNvSpPr>
            <a:spLocks noGrp="1"/>
          </p:cNvSpPr>
          <p:nvPr>
            <p:ph type="ftr" idx="3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116" name="ZoneTexte 6"/>
          <p:cNvSpPr/>
          <p:nvPr/>
        </p:nvSpPr>
        <p:spPr>
          <a:xfrm>
            <a:off x="3420000" y="1491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rgbClr val="002060"/>
                </a:solidFill>
                <a:uFillTx/>
                <a:latin typeface="Arial"/>
              </a:rPr>
              <a:t>Définir le cycle de vie d'un logiciel</a:t>
            </a:r>
            <a:endParaRPr b="0" lang="fr-FR" sz="1800" strike="noStrike" u="none">
              <a:solidFill>
                <a:srgbClr val="000000"/>
              </a:solidFill>
              <a:uFillTx/>
              <a:latin typeface="Arial"/>
            </a:endParaRPr>
          </a:p>
        </p:txBody>
      </p:sp>
      <p:sp>
        <p:nvSpPr>
          <p:cNvPr id="117"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118"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Scrum</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Extrem Programming</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Pré-requis</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Couplage faible : : Casser l’héritage</a:t>
            </a:r>
            <a:endParaRPr b="0" lang="fr-FR" sz="2550" strike="noStrike" u="none">
              <a:solidFill>
                <a:schemeClr val="dk1"/>
              </a:solidFill>
              <a:uFillTx/>
              <a:latin typeface="Arial"/>
            </a:endParaRPr>
          </a:p>
        </p:txBody>
      </p:sp>
      <p:sp>
        <p:nvSpPr>
          <p:cNvPr id="379" name="PlaceHolder 2"/>
          <p:cNvSpPr>
            <a:spLocks noGrp="1"/>
          </p:cNvSpPr>
          <p:nvPr>
            <p:ph/>
          </p:nvPr>
        </p:nvSpPr>
        <p:spPr>
          <a:xfrm>
            <a:off x="326880" y="810000"/>
            <a:ext cx="7286760" cy="35596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Ex :  trajets donc le cout dépend du mode de transport et de la distance </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Solution héritage: TrajetType, ….</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Solution association  : une seule classe qu’on appelle Trajet</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Et L’interface liée au mode transport et ses deux implémentations</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implémentations qui seront à </a:t>
            </a:r>
            <a:r>
              <a:rPr b="1" lang="fr-FR" sz="2100" strike="noStrike" u="none">
                <a:solidFill>
                  <a:schemeClr val="dk1"/>
                </a:solidFill>
                <a:uFillTx/>
                <a:latin typeface="Arial"/>
              </a:rPr>
              <a:t>préciser explicitement dans le constructeur </a:t>
            </a:r>
            <a:r>
              <a:rPr b="0" lang="fr-FR" sz="2100" strike="noStrike" u="none">
                <a:solidFill>
                  <a:schemeClr val="dk1"/>
                </a:solidFill>
                <a:uFillTx/>
                <a:latin typeface="Arial"/>
              </a:rPr>
              <a:t>et qu’on peut changer pour les tests </a:t>
            </a:r>
            <a:endParaRPr b="0" lang="fr-FR" sz="2100" strike="noStrike" u="none">
              <a:solidFill>
                <a:schemeClr val="dk1"/>
              </a:solidFill>
              <a:uFillTx/>
              <a:latin typeface="Arial"/>
            </a:endParaRPr>
          </a:p>
        </p:txBody>
      </p:sp>
      <p:sp>
        <p:nvSpPr>
          <p:cNvPr id="380" name="Litebulb"/>
          <p:cNvSpPr/>
          <p:nvPr/>
        </p:nvSpPr>
        <p:spPr>
          <a:xfrm>
            <a:off x="7657200" y="347436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pic>
        <p:nvPicPr>
          <p:cNvPr id="381" name="Picture 3" descr=""/>
          <p:cNvPicPr/>
          <p:nvPr/>
        </p:nvPicPr>
        <p:blipFill>
          <a:blip r:embed="rId1"/>
          <a:stretch/>
        </p:blipFill>
        <p:spPr>
          <a:xfrm>
            <a:off x="-3537360" y="926280"/>
            <a:ext cx="3326400" cy="2754720"/>
          </a:xfrm>
          <a:prstGeom prst="rect">
            <a:avLst/>
          </a:prstGeom>
          <a:noFill/>
          <a:ln w="0">
            <a:noFill/>
          </a:ln>
        </p:spPr>
      </p:pic>
      <p:pic>
        <p:nvPicPr>
          <p:cNvPr id="382" name="Picture 5" descr=""/>
          <p:cNvPicPr/>
          <p:nvPr/>
        </p:nvPicPr>
        <p:blipFill>
          <a:blip r:embed="rId2"/>
          <a:stretch/>
        </p:blipFill>
        <p:spPr>
          <a:xfrm>
            <a:off x="9279720" y="946080"/>
            <a:ext cx="7698240" cy="2754720"/>
          </a:xfrm>
          <a:prstGeom prst="rect">
            <a:avLst/>
          </a:prstGeom>
          <a:noFill/>
          <a:ln w="0">
            <a:noFill/>
          </a:ln>
        </p:spPr>
      </p:pic>
      <p:sp>
        <p:nvSpPr>
          <p:cNvPr id="383" name="ZoneTexte 1"/>
          <p:cNvSpPr/>
          <p:nvPr/>
        </p:nvSpPr>
        <p:spPr>
          <a:xfrm>
            <a:off x="5955480" y="4369680"/>
            <a:ext cx="2532960" cy="2725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democompositionheritage.domaine</a:t>
            </a:r>
            <a:endParaRPr b="0" lang="fr-FR" sz="1200" strike="noStrike" u="none">
              <a:solidFill>
                <a:srgbClr val="000000"/>
              </a:solidFill>
              <a:uFillTx/>
              <a:latin typeface="Arial"/>
            </a:endParaRPr>
          </a:p>
        </p:txBody>
      </p:sp>
      <p:sp>
        <p:nvSpPr>
          <p:cNvPr id="384" name="PlaceHolder 3"/>
          <p:cNvSpPr>
            <a:spLocks noGrp="1"/>
          </p:cNvSpPr>
          <p:nvPr>
            <p:ph type="sldNum" idx="13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67FE59D-0CE0-4EBE-9960-22E2AE7AECD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85" name="PlaceHolder 4"/>
          <p:cNvSpPr>
            <a:spLocks noGrp="1"/>
          </p:cNvSpPr>
          <p:nvPr>
            <p:ph type="ftr" idx="13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387" name="Sous-titre 9"/>
          <p:cNvSpPr/>
          <p:nvPr/>
        </p:nvSpPr>
        <p:spPr>
          <a:xfrm>
            <a:off x="137160" y="152280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388" name="PlaceHolder 2"/>
          <p:cNvSpPr>
            <a:spLocks noGrp="1"/>
          </p:cNvSpPr>
          <p:nvPr>
            <p:ph type="sldNum" idx="14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8C88CA8-0753-4D9E-9C51-8CFAA204CCE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89" name="PlaceHolder 3"/>
          <p:cNvSpPr>
            <a:spLocks noGrp="1"/>
          </p:cNvSpPr>
          <p:nvPr>
            <p:ph type="ftr" idx="14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390" name="ZoneTexte 6"/>
          <p:cNvSpPr/>
          <p:nvPr/>
        </p:nvSpPr>
        <p:spPr>
          <a:xfrm>
            <a:off x="3420000" y="1491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Bien choisir ses classes</a:t>
            </a:r>
            <a:endParaRPr b="0" lang="fr-FR" sz="1800" strike="noStrike" u="none">
              <a:solidFill>
                <a:srgbClr val="000000"/>
              </a:solidFill>
              <a:uFillTx/>
              <a:latin typeface="Arial"/>
            </a:endParaRPr>
          </a:p>
        </p:txBody>
      </p:sp>
      <p:sp>
        <p:nvSpPr>
          <p:cNvPr id="391"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392"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Principes généraux</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énumérations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Zoom sur la classe String</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Les collections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Equals et Hashcode</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Principes généraux</a:t>
            </a:r>
            <a:endParaRPr b="0" lang="fr-FR" sz="2550" strike="noStrike" u="none">
              <a:solidFill>
                <a:schemeClr val="dk1"/>
              </a:solidFill>
              <a:uFillTx/>
              <a:latin typeface="Arial"/>
            </a:endParaRPr>
          </a:p>
        </p:txBody>
      </p:sp>
      <p:sp>
        <p:nvSpPr>
          <p:cNvPr id="394" name="PlaceHolder 2"/>
          <p:cNvSpPr>
            <a:spLocks noGrp="1"/>
          </p:cNvSpPr>
          <p:nvPr>
            <p:ph/>
          </p:nvPr>
        </p:nvSpPr>
        <p:spPr>
          <a:xfrm>
            <a:off x="395640" y="935280"/>
            <a:ext cx="7417080" cy="3660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Liés aux principes objets</a:t>
            </a:r>
            <a:endParaRPr b="0" lang="fr-FR" sz="1800" strike="noStrike" u="none">
              <a:solidFill>
                <a:schemeClr val="dk1"/>
              </a:solidFill>
              <a:uFillTx/>
              <a:latin typeface="Arial"/>
            </a:endParaRPr>
          </a:p>
          <a:p>
            <a:pPr lvl="1" marL="444600" indent="-264960" defTabSz="914400">
              <a:lnSpc>
                <a:spcPct val="100000"/>
              </a:lnSpc>
              <a:spcBef>
                <a:spcPts val="601"/>
              </a:spcBef>
              <a:spcAft>
                <a:spcPts val="601"/>
              </a:spcAft>
              <a:buClr>
                <a:srgbClr val="000000"/>
              </a:buClr>
              <a:buFont typeface="Arial"/>
              <a:buChar char="•"/>
              <a:tabLst>
                <a:tab algn="l" pos="0"/>
              </a:tabLst>
            </a:pPr>
            <a:r>
              <a:rPr b="1" lang="fr-FR" sz="1800" strike="noStrike" u="none">
                <a:solidFill>
                  <a:schemeClr val="dk1"/>
                </a:solidFill>
                <a:uFillTx/>
                <a:latin typeface="Arial"/>
              </a:rPr>
              <a:t>L'encapsulation </a:t>
            </a:r>
            <a:r>
              <a:rPr b="0" lang="fr-FR" sz="1800" strike="noStrike" u="none">
                <a:solidFill>
                  <a:schemeClr val="dk1"/>
                </a:solidFill>
                <a:uFillTx/>
                <a:latin typeface="Arial"/>
              </a:rPr>
              <a:t>(rassemblement données et méthodes) </a:t>
            </a:r>
            <a:r>
              <a:rPr b="0" lang="fr-FR" sz="1800" strike="noStrike" u="none">
                <a:solidFill>
                  <a:schemeClr val="dk1"/>
                </a:solidFill>
                <a:uFillTx/>
                <a:latin typeface="Wingdings"/>
              </a:rPr>
              <a:t></a:t>
            </a:r>
            <a:r>
              <a:rPr b="0" lang="fr-FR" sz="1800" strike="noStrike" u="none">
                <a:solidFill>
                  <a:schemeClr val="dk1"/>
                </a:solidFill>
                <a:uFillTx/>
                <a:latin typeface="Arial"/>
              </a:rPr>
              <a:t> doit masquer la complexité interne pour exposer le minimum</a:t>
            </a:r>
            <a:endParaRPr b="0" lang="fr-FR" sz="1800" strike="noStrike" u="none">
              <a:solidFill>
                <a:schemeClr val="dk1"/>
              </a:solidFill>
              <a:uFillTx/>
              <a:latin typeface="Arial"/>
            </a:endParaRPr>
          </a:p>
          <a:p>
            <a:pPr lvl="1" marL="444600" indent="-264960" defTabSz="914400">
              <a:lnSpc>
                <a:spcPct val="100000"/>
              </a:lnSpc>
              <a:spcBef>
                <a:spcPts val="601"/>
              </a:spcBef>
              <a:spcAft>
                <a:spcPts val="601"/>
              </a:spcAft>
              <a:buClr>
                <a:srgbClr val="000000"/>
              </a:buClr>
              <a:buFont typeface="Arial"/>
              <a:buChar char="•"/>
              <a:tabLst>
                <a:tab algn="l" pos="0"/>
              </a:tabLst>
            </a:pPr>
            <a:r>
              <a:rPr b="1" lang="fr-FR" sz="1800" strike="noStrike" u="none">
                <a:solidFill>
                  <a:schemeClr val="dk1"/>
                </a:solidFill>
                <a:uFillTx/>
                <a:latin typeface="Arial"/>
              </a:rPr>
              <a:t>Cohésion</a:t>
            </a:r>
            <a:r>
              <a:rPr b="0" lang="fr-FR" sz="1800" strike="noStrike" u="none">
                <a:solidFill>
                  <a:schemeClr val="dk1"/>
                </a:solidFill>
                <a:uFillTx/>
                <a:latin typeface="Arial"/>
              </a:rPr>
              <a:t> </a:t>
            </a:r>
            <a:r>
              <a:rPr b="0" lang="fr-FR" sz="1800" strike="noStrike" u="none">
                <a:solidFill>
                  <a:schemeClr val="dk1"/>
                </a:solidFill>
                <a:uFillTx/>
                <a:latin typeface="Wingdings"/>
              </a:rPr>
              <a:t></a:t>
            </a:r>
            <a:r>
              <a:rPr b="0" lang="fr-FR" sz="1800" strike="noStrike" u="none">
                <a:solidFill>
                  <a:schemeClr val="dk1"/>
                </a:solidFill>
                <a:uFillTx/>
                <a:latin typeface="Arial"/>
              </a:rPr>
              <a:t> </a:t>
            </a:r>
            <a:r>
              <a:rPr b="0" lang="fr-FR" sz="1800" strike="noStrike" u="none">
                <a:solidFill>
                  <a:schemeClr val="dk1"/>
                </a:solidFill>
                <a:uFillTx/>
                <a:latin typeface="Arial"/>
              </a:rPr>
              <a:t>	</a:t>
            </a:r>
            <a:r>
              <a:rPr b="0" lang="fr-FR" sz="1800" strike="noStrike" u="none">
                <a:solidFill>
                  <a:schemeClr val="dk1"/>
                </a:solidFill>
                <a:uFillTx/>
                <a:latin typeface="Arial"/>
              </a:rPr>
              <a:t>malgré tous les liens potentiels centré sur un seul objectif</a:t>
            </a:r>
            <a:endParaRPr b="0" lang="fr-FR" sz="1800" strike="noStrike" u="none">
              <a:solidFill>
                <a:schemeClr val="dk1"/>
              </a:solidFill>
              <a:uFillTx/>
              <a:latin typeface="Arial"/>
            </a:endParaRPr>
          </a:p>
          <a:p>
            <a:pPr lvl="1" marL="444600" indent="-2649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Couplage faible malgré tous les liens (à appliquer le plus possible)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395" name="PlaceHolder 3"/>
          <p:cNvSpPr>
            <a:spLocks noGrp="1"/>
          </p:cNvSpPr>
          <p:nvPr>
            <p:ph type="sldNum" idx="14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0DB10D7-4CCA-47C9-86E8-71C7ED1C194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396" name="PlaceHolder 4"/>
          <p:cNvSpPr>
            <a:spLocks noGrp="1"/>
          </p:cNvSpPr>
          <p:nvPr>
            <p:ph type="ftr" idx="14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énumérations</a:t>
            </a:r>
            <a:endParaRPr b="0" lang="fr-FR" sz="2550" strike="noStrike" u="none">
              <a:solidFill>
                <a:schemeClr val="dk1"/>
              </a:solidFill>
              <a:uFillTx/>
              <a:latin typeface="Arial"/>
            </a:endParaRPr>
          </a:p>
        </p:txBody>
      </p:sp>
      <p:sp>
        <p:nvSpPr>
          <p:cNvPr id="398" name="PlaceHolder 2"/>
          <p:cNvSpPr>
            <a:spLocks noGrp="1"/>
          </p:cNvSpPr>
          <p:nvPr>
            <p:ph/>
          </p:nvPr>
        </p:nvSpPr>
        <p:spPr>
          <a:xfrm>
            <a:off x="395640" y="781560"/>
            <a:ext cx="7992360" cy="3579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Problématique suivante : comment stocker et manipuler facilement une (petite) liste </a:t>
            </a:r>
            <a:r>
              <a:rPr b="1" lang="fr-FR" sz="2400" strike="noStrike" u="none">
                <a:solidFill>
                  <a:schemeClr val="dk1"/>
                </a:solidFill>
                <a:uFillTx/>
                <a:latin typeface="Arial"/>
              </a:rPr>
              <a:t>stable</a:t>
            </a:r>
            <a:r>
              <a:rPr b="0" lang="fr-FR" sz="2400" strike="noStrike" u="none">
                <a:solidFill>
                  <a:schemeClr val="dk1"/>
                </a:solidFill>
                <a:uFillTx/>
                <a:latin typeface="Arial"/>
              </a:rPr>
              <a:t> et </a:t>
            </a:r>
            <a:r>
              <a:rPr b="1" lang="fr-FR" sz="2400" strike="noStrike" u="none">
                <a:solidFill>
                  <a:schemeClr val="dk1"/>
                </a:solidFill>
                <a:uFillTx/>
                <a:latin typeface="Arial"/>
              </a:rPr>
              <a:t>finie</a:t>
            </a:r>
            <a:r>
              <a:rPr b="0" lang="fr-FR" sz="2400" strike="noStrike" u="none">
                <a:solidFill>
                  <a:schemeClr val="dk1"/>
                </a:solidFill>
                <a:uFillTx/>
                <a:latin typeface="Arial"/>
              </a:rPr>
              <a:t> d’éléments </a:t>
            </a:r>
            <a:endParaRPr b="0" lang="fr-FR" sz="24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Exemple des couples codes- libellés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Solutions java</a:t>
            </a:r>
            <a:endParaRPr b="0" lang="fr-FR" sz="24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Classes java dédiées avec les dao (lourd)</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Dans des properties (pas d’association)</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Dans des variables  statiques (pas d’association)</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Aucune solution n’est complètement satisfaisant</a:t>
            </a:r>
            <a:endParaRPr b="0" lang="fr-FR" sz="2400" strike="noStrike" u="none">
              <a:solidFill>
                <a:schemeClr val="dk1"/>
              </a:solidFill>
              <a:uFillTx/>
              <a:latin typeface="Arial"/>
            </a:endParaRPr>
          </a:p>
        </p:txBody>
      </p:sp>
      <p:sp>
        <p:nvSpPr>
          <p:cNvPr id="399" name="PlaceHolder 3"/>
          <p:cNvSpPr>
            <a:spLocks noGrp="1"/>
          </p:cNvSpPr>
          <p:nvPr>
            <p:ph type="sldNum" idx="14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12574CAF-5DBD-4853-A1AA-30BC0981A75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00" name="PlaceHolder 4"/>
          <p:cNvSpPr>
            <a:spLocks noGrp="1"/>
          </p:cNvSpPr>
          <p:nvPr>
            <p:ph type="ftr" idx="14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énumérations</a:t>
            </a:r>
            <a:endParaRPr b="0" lang="fr-FR" sz="2550" strike="noStrike" u="none">
              <a:solidFill>
                <a:schemeClr val="dk1"/>
              </a:solidFill>
              <a:uFillTx/>
              <a:latin typeface="Arial"/>
            </a:endParaRPr>
          </a:p>
        </p:txBody>
      </p:sp>
      <p:sp>
        <p:nvSpPr>
          <p:cNvPr id="402" name="PlaceHolder 2"/>
          <p:cNvSpPr>
            <a:spLocks noGrp="1"/>
          </p:cNvSpPr>
          <p:nvPr>
            <p:ph/>
          </p:nvPr>
        </p:nvSpPr>
        <p:spPr>
          <a:xfrm>
            <a:off x="323640" y="1131480"/>
            <a:ext cx="7835400" cy="34142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Solution depuis jdk 5 : les enum</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1" lang="fr-FR" sz="1800" strike="noStrike" u="none">
                <a:solidFill>
                  <a:schemeClr val="dk1"/>
                </a:solidFill>
                <a:uFillTx/>
                <a:latin typeface="Arial"/>
              </a:rPr>
              <a:t>classe Java</a:t>
            </a:r>
            <a:r>
              <a:rPr b="0" lang="fr-FR" sz="1800" strike="noStrike" u="none">
                <a:solidFill>
                  <a:schemeClr val="dk1"/>
                </a:solidFill>
                <a:uFillTx/>
                <a:latin typeface="Arial"/>
              </a:rPr>
              <a:t> avec tous les avantages  des classes mais elle est </a:t>
            </a:r>
            <a:r>
              <a:rPr b="1" lang="fr-FR" sz="1800" strike="noStrike" u="none">
                <a:solidFill>
                  <a:schemeClr val="dk1"/>
                </a:solidFill>
                <a:uFillTx/>
                <a:latin typeface="Arial"/>
              </a:rPr>
              <a:t>spéciale</a:t>
            </a:r>
            <a:r>
              <a:rPr b="0" lang="fr-FR" sz="1800" strike="noStrike" u="none">
                <a:solidFill>
                  <a:schemeClr val="dk1"/>
                </a:solidFill>
                <a:uFillTx/>
                <a:latin typeface="Arial"/>
              </a:rPr>
              <a:t> …. car </a:t>
            </a:r>
            <a:r>
              <a:rPr b="0" lang="fr-FR" sz="1800" strike="noStrike" u="sng">
                <a:solidFill>
                  <a:schemeClr val="dk1"/>
                </a:solidFill>
                <a:uFillTx/>
                <a:latin typeface="Arial"/>
              </a:rPr>
              <a:t>contient les instances</a:t>
            </a:r>
            <a:r>
              <a:rPr b="0" lang="fr-FR" sz="1800" strike="noStrike" u="none">
                <a:solidFill>
                  <a:schemeClr val="dk1"/>
                </a:solidFill>
                <a:uFillTx/>
                <a:latin typeface="Arial"/>
              </a:rPr>
              <a:t> des objets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public </a:t>
            </a:r>
            <a:r>
              <a:rPr b="1" lang="fr-FR" sz="1800" strike="noStrike" u="none">
                <a:solidFill>
                  <a:schemeClr val="dk1"/>
                </a:solidFill>
                <a:uFillTx/>
                <a:latin typeface="Arial"/>
              </a:rPr>
              <a:t>enum</a:t>
            </a:r>
            <a:r>
              <a:rPr b="0" lang="fr-FR" sz="1800" strike="noStrike" u="none">
                <a:solidFill>
                  <a:schemeClr val="dk1"/>
                </a:solidFill>
                <a:uFillTx/>
                <a:latin typeface="Arial"/>
              </a:rPr>
              <a:t> Saison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printemps, ete, automne, hiver;</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403" name="PlaceHolder 3"/>
          <p:cNvSpPr>
            <a:spLocks noGrp="1"/>
          </p:cNvSpPr>
          <p:nvPr>
            <p:ph type="sldNum" idx="14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8CC30DD-C86E-4707-93D4-7136C062093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04" name="PlaceHolder 4"/>
          <p:cNvSpPr>
            <a:spLocks noGrp="1"/>
          </p:cNvSpPr>
          <p:nvPr>
            <p:ph type="ftr" idx="14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Les énumérations</a:t>
            </a:r>
            <a:endParaRPr b="0" lang="fr-FR" sz="2550" strike="noStrike" u="none">
              <a:solidFill>
                <a:schemeClr val="dk1"/>
              </a:solidFill>
              <a:uFillTx/>
              <a:latin typeface="Arial"/>
            </a:endParaRPr>
          </a:p>
        </p:txBody>
      </p:sp>
      <p:sp>
        <p:nvSpPr>
          <p:cNvPr id="406" name="PlaceHolder 2"/>
          <p:cNvSpPr>
            <a:spLocks noGrp="1"/>
          </p:cNvSpPr>
          <p:nvPr>
            <p:ph/>
          </p:nvPr>
        </p:nvSpPr>
        <p:spPr>
          <a:xfrm>
            <a:off x="327240" y="1059480"/>
            <a:ext cx="7485480" cy="35762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none">
                <a:solidFill>
                  <a:schemeClr val="dk1"/>
                </a:solidFill>
                <a:uFillTx/>
                <a:latin typeface="Arial"/>
              </a:rPr>
              <a:t>values()</a:t>
            </a:r>
            <a:r>
              <a:rPr b="0" lang="fr-FR" sz="1800" strike="noStrike" u="none">
                <a:solidFill>
                  <a:schemeClr val="dk1"/>
                </a:solidFill>
                <a:uFillTx/>
                <a:latin typeface="Arial"/>
              </a:rPr>
              <a:t> retourne un tableau avec toutes les valeurs possibles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1" lang="fr-FR" sz="1800" strike="noStrike" u="none">
                <a:solidFill>
                  <a:schemeClr val="dk1"/>
                </a:solidFill>
                <a:uFillTx/>
                <a:latin typeface="Arial"/>
              </a:rPr>
              <a:t>valueOf(String)</a:t>
            </a:r>
            <a:r>
              <a:rPr b="0" lang="fr-FR" sz="1800" strike="noStrike" u="none">
                <a:solidFill>
                  <a:schemeClr val="dk1"/>
                </a:solidFill>
                <a:uFillTx/>
                <a:latin typeface="Arial"/>
              </a:rPr>
              <a:t> retourne la valeur de l’enum dont le nom est en paramètre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Une enum peut être dans un switch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Enum est « </a:t>
            </a:r>
            <a:r>
              <a:rPr b="1" lang="fr-FR" sz="1800" strike="noStrike" u="none">
                <a:solidFill>
                  <a:schemeClr val="dk1"/>
                </a:solidFill>
                <a:uFillTx/>
                <a:latin typeface="Arial"/>
              </a:rPr>
              <a:t>type-safe</a:t>
            </a:r>
            <a:r>
              <a:rPr b="0" lang="fr-FR" sz="1800" strike="noStrike" u="none">
                <a:solidFill>
                  <a:schemeClr val="dk1"/>
                </a:solidFill>
                <a:uFillTx/>
                <a:latin typeface="Arial"/>
              </a:rPr>
              <a:t> » : sa valeur est celle donnée </a:t>
            </a:r>
            <a:r>
              <a:rPr b="1" lang="fr-FR" sz="1800" strike="noStrike" u="none">
                <a:solidFill>
                  <a:schemeClr val="dk1"/>
                </a:solidFill>
                <a:uFillTx/>
                <a:latin typeface="Arial"/>
              </a:rPr>
              <a:t>à la déclaration</a:t>
            </a:r>
            <a:r>
              <a:rPr b="0" lang="fr-FR" sz="1800" strike="noStrike" u="none">
                <a:solidFill>
                  <a:schemeClr val="dk1"/>
                </a:solidFill>
                <a:uFillTx/>
                <a:latin typeface="Arial"/>
              </a:rPr>
              <a:t>. c'est à dire qu'une enum </a:t>
            </a:r>
            <a:r>
              <a:rPr b="0" lang="fr-FR" sz="1800" strike="noStrike" u="sng">
                <a:solidFill>
                  <a:schemeClr val="dk1"/>
                </a:solidFill>
                <a:uFillTx/>
                <a:latin typeface="Arial"/>
              </a:rPr>
              <a:t>ne peut en aucun cas prendre une autre valeur</a:t>
            </a:r>
            <a:endParaRPr b="0" lang="fr-FR" sz="1800" strike="noStrike" u="none">
              <a:solidFill>
                <a:schemeClr val="dk1"/>
              </a:solidFill>
              <a:uFillTx/>
              <a:latin typeface="Arial"/>
            </a:endParaRPr>
          </a:p>
        </p:txBody>
      </p:sp>
      <p:sp>
        <p:nvSpPr>
          <p:cNvPr id="407" name="PlaceHolder 3"/>
          <p:cNvSpPr>
            <a:spLocks noGrp="1"/>
          </p:cNvSpPr>
          <p:nvPr>
            <p:ph type="sldNum" idx="14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E6F65FD-54F3-4B12-850D-3FA9E39EB43F}"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08" name="PlaceHolder 4"/>
          <p:cNvSpPr>
            <a:spLocks noGrp="1"/>
          </p:cNvSpPr>
          <p:nvPr>
            <p:ph type="ftr" idx="14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Enum »</a:t>
            </a:r>
            <a:endParaRPr b="0" lang="fr-FR" sz="2550" strike="noStrike" u="none">
              <a:solidFill>
                <a:schemeClr val="dk1"/>
              </a:solidFill>
              <a:uFillTx/>
              <a:latin typeface="Arial"/>
            </a:endParaRPr>
          </a:p>
        </p:txBody>
      </p:sp>
      <p:sp>
        <p:nvSpPr>
          <p:cNvPr id="410" name="PlaceHolder 2"/>
          <p:cNvSpPr>
            <a:spLocks noGrp="1"/>
          </p:cNvSpPr>
          <p:nvPr>
            <p:ph/>
          </p:nvPr>
        </p:nvSpPr>
        <p:spPr>
          <a:xfrm>
            <a:off x="1836720" y="1275480"/>
            <a:ext cx="5829120" cy="8722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Effectuer les 4 étapes du TP</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rgbClr val="1c4b9c"/>
                </a:solidFill>
                <a:uFillTx/>
                <a:latin typeface="Arial"/>
              </a:rPr>
              <a:t>On travaille avec la classe NoteDao</a:t>
            </a:r>
            <a:endParaRPr b="0" lang="fr-FR" sz="1800" strike="noStrike" u="none">
              <a:solidFill>
                <a:schemeClr val="dk1"/>
              </a:solidFill>
              <a:uFillTx/>
              <a:latin typeface="Arial"/>
            </a:endParaRPr>
          </a:p>
        </p:txBody>
      </p:sp>
      <p:sp>
        <p:nvSpPr>
          <p:cNvPr id="411" name="PlaceHolder 3"/>
          <p:cNvSpPr>
            <a:spLocks noGrp="1"/>
          </p:cNvSpPr>
          <p:nvPr>
            <p:ph type="sldNum" idx="15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B5B844C-477C-49AD-8948-D4B7691B788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12" name="PlaceHolder 4"/>
          <p:cNvSpPr>
            <a:spLocks noGrp="1"/>
          </p:cNvSpPr>
          <p:nvPr>
            <p:ph type="ftr" idx="15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413"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1925280" y="245160"/>
            <a:ext cx="5844240" cy="43884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WooClap</a:t>
            </a:r>
            <a:endParaRPr b="0" lang="fr-FR" sz="2550" strike="noStrike" u="none">
              <a:solidFill>
                <a:schemeClr val="dk1"/>
              </a:solidFill>
              <a:uFillTx/>
              <a:latin typeface="Arial"/>
            </a:endParaRPr>
          </a:p>
        </p:txBody>
      </p:sp>
      <p:sp>
        <p:nvSpPr>
          <p:cNvPr id="415" name="PlaceHolder 2"/>
          <p:cNvSpPr>
            <a:spLocks noGrp="1"/>
          </p:cNvSpPr>
          <p:nvPr>
            <p:ph/>
          </p:nvPr>
        </p:nvSpPr>
        <p:spPr>
          <a:xfrm>
            <a:off x="323640" y="915480"/>
            <a:ext cx="8352720" cy="3115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ea typeface="Arial"/>
              </a:rPr>
              <a:t>https://app.wooclap.com/DDPRRQ</a:t>
            </a:r>
            <a:endParaRPr b="0" lang="fr-FR" sz="2000" strike="noStrike" u="none">
              <a:solidFill>
                <a:schemeClr val="dk1"/>
              </a:solidFill>
              <a:uFillTx/>
              <a:latin typeface="Arial"/>
            </a:endParaRPr>
          </a:p>
        </p:txBody>
      </p:sp>
      <p:sp>
        <p:nvSpPr>
          <p:cNvPr id="416" name="PlaceHolder 3"/>
          <p:cNvSpPr>
            <a:spLocks noGrp="1"/>
          </p:cNvSpPr>
          <p:nvPr>
            <p:ph type="sldNum" idx="15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86488ED-DCC2-4041-AB16-66835E60C7D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17" name="PlaceHolder 4"/>
          <p:cNvSpPr>
            <a:spLocks noGrp="1"/>
          </p:cNvSpPr>
          <p:nvPr>
            <p:ph type="ftr" idx="15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418" name="Picture 1" descr=""/>
          <p:cNvPicPr/>
          <p:nvPr/>
        </p:nvPicPr>
        <p:blipFill>
          <a:blip r:embed="rId1"/>
          <a:stretch/>
        </p:blipFill>
        <p:spPr>
          <a:xfrm>
            <a:off x="5418000" y="1956600"/>
            <a:ext cx="3260880" cy="2335320"/>
          </a:xfrm>
          <a:prstGeom prst="rect">
            <a:avLst/>
          </a:prstGeom>
          <a:noFill/>
          <a:ln w="0">
            <a:noFill/>
          </a:ln>
        </p:spPr>
      </p:pic>
    </p:spTree>
  </p:cSld>
  <p:transition>
    <p:blinds dir="horz"/>
  </p:transition>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a:t>
            </a:r>
            <a:endParaRPr b="0" lang="fr-FR" sz="2550" strike="noStrike" u="none">
              <a:solidFill>
                <a:schemeClr val="dk1"/>
              </a:solidFill>
              <a:uFillTx/>
              <a:latin typeface="Arial"/>
            </a:endParaRPr>
          </a:p>
        </p:txBody>
      </p:sp>
      <p:sp>
        <p:nvSpPr>
          <p:cNvPr id="420" name="PlaceHolder 2"/>
          <p:cNvSpPr>
            <a:spLocks noGrp="1"/>
          </p:cNvSpPr>
          <p:nvPr>
            <p:ph/>
          </p:nvPr>
        </p:nvSpPr>
        <p:spPr>
          <a:xfrm>
            <a:off x="323640" y="791640"/>
            <a:ext cx="7485480" cy="3678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Classe la plus utilisée (confirmé par les résultats de tests de charge)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Classe « spéciale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String chaine2= "pratique"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S’apparente à un new et pourtant</a:t>
            </a:r>
            <a:endParaRPr b="0" lang="fr-FR" sz="1800" strike="noStrike" u="none">
              <a:solidFill>
                <a:schemeClr val="dk1"/>
              </a:solidFill>
              <a:uFillTx/>
              <a:latin typeface="Arial"/>
            </a:endParaRPr>
          </a:p>
          <a:p>
            <a:pPr lvl="2" marL="624600" indent="-26820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String s1 = "bonne pratique" et String s2 = "bonne pratique"  </a:t>
            </a:r>
            <a:endParaRPr b="0" lang="fr-FR" sz="1700" strike="noStrike" u="none">
              <a:solidFill>
                <a:schemeClr val="dk1"/>
              </a:solidFill>
              <a:uFillTx/>
              <a:latin typeface="Arial"/>
            </a:endParaRPr>
          </a:p>
          <a:p>
            <a:pPr lvl="2" marL="624600" indent="-268200" defTabSz="914400">
              <a:lnSpc>
                <a:spcPct val="100000"/>
              </a:lnSpc>
              <a:spcBef>
                <a:spcPts val="99"/>
              </a:spcBef>
              <a:spcAft>
                <a:spcPts val="99"/>
              </a:spcAft>
              <a:buClr>
                <a:srgbClr val="000000"/>
              </a:buClr>
              <a:buFont typeface="Arial"/>
              <a:buChar char="•"/>
              <a:tabLst>
                <a:tab algn="l" pos="0"/>
              </a:tabLst>
            </a:pPr>
            <a:r>
              <a:rPr b="0" lang="fr-FR" sz="1700" strike="noStrike" u="none">
                <a:solidFill>
                  <a:schemeClr val="dk1"/>
                </a:solidFill>
                <a:uFillTx/>
                <a:latin typeface="Arial"/>
              </a:rPr>
              <a:t>Alors s1==s2 est true</a:t>
            </a:r>
            <a:endParaRPr b="0" lang="fr-FR" sz="1700" strike="noStrike" u="none">
              <a:solidFill>
                <a:schemeClr val="dk1"/>
              </a:solidFill>
              <a:uFillTx/>
              <a:latin typeface="Arial"/>
            </a:endParaRPr>
          </a:p>
          <a:p>
            <a:pPr indent="0" defTabSz="914400">
              <a:lnSpc>
                <a:spcPct val="100000"/>
              </a:lnSpc>
              <a:spcBef>
                <a:spcPts val="99"/>
              </a:spcBef>
              <a:spcAft>
                <a:spcPts val="99"/>
              </a:spcAft>
              <a:buNone/>
              <a:tabLst>
                <a:tab algn="l" pos="0"/>
              </a:tabLst>
            </a:pPr>
            <a:endParaRPr b="0" lang="fr-FR" sz="17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En fait c’est une optimisation donc pas un new</a:t>
            </a:r>
            <a:endParaRPr b="0" lang="fr-FR" sz="1800" strike="noStrike" u="none">
              <a:solidFill>
                <a:schemeClr val="dk1"/>
              </a:solidFill>
              <a:uFillTx/>
              <a:latin typeface="Arial"/>
            </a:endParaRPr>
          </a:p>
        </p:txBody>
      </p:sp>
      <p:sp>
        <p:nvSpPr>
          <p:cNvPr id="421" name="PlaceHolder 3"/>
          <p:cNvSpPr>
            <a:spLocks noGrp="1"/>
          </p:cNvSpPr>
          <p:nvPr>
            <p:ph type="sldNum" idx="15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2A1E0D6-363A-4CA8-B55F-1C3F7B5E842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22" name="PlaceHolder 4"/>
          <p:cNvSpPr>
            <a:spLocks noGrp="1"/>
          </p:cNvSpPr>
          <p:nvPr>
            <p:ph type="ftr" idx="15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a:t>
            </a:r>
            <a:endParaRPr b="0" lang="fr-FR" sz="2550" strike="noStrike" u="none">
              <a:solidFill>
                <a:schemeClr val="dk1"/>
              </a:solidFill>
              <a:uFillTx/>
              <a:latin typeface="Arial"/>
            </a:endParaRPr>
          </a:p>
        </p:txBody>
      </p:sp>
      <p:sp>
        <p:nvSpPr>
          <p:cNvPr id="424" name="PlaceHolder 2"/>
          <p:cNvSpPr>
            <a:spLocks noGrp="1"/>
          </p:cNvSpPr>
          <p:nvPr>
            <p:ph/>
          </p:nvPr>
        </p:nvSpPr>
        <p:spPr>
          <a:xfrm>
            <a:off x="395640" y="722880"/>
            <a:ext cx="7776360" cy="41479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none">
                <a:solidFill>
                  <a:schemeClr val="dk1"/>
                </a:solidFill>
                <a:uFillTx/>
                <a:latin typeface="Arial"/>
              </a:rPr>
              <a:t>La classe String est  </a:t>
            </a:r>
            <a:r>
              <a:rPr b="1" lang="fr-FR" sz="2000" strike="noStrike" u="none">
                <a:solidFill>
                  <a:schemeClr val="dk1"/>
                </a:solidFill>
                <a:uFillTx/>
                <a:latin typeface="Arial"/>
              </a:rPr>
              <a:t>Immuable</a:t>
            </a:r>
            <a:r>
              <a:rPr b="0" lang="fr-FR" sz="2000" strike="noStrike" u="none">
                <a:solidFill>
                  <a:schemeClr val="dk1"/>
                </a:solidFill>
                <a:uFillTx/>
                <a:latin typeface="Arial"/>
              </a:rPr>
              <a:t> = on ne peut plus modifier son état une fois l'instance créée</a:t>
            </a:r>
            <a:endParaRPr b="0" lang="fr-FR" sz="20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rPr>
              <a:t>Les objets immuables possèdent plusieurs avantages :</a:t>
            </a:r>
            <a:endParaRPr b="0" lang="fr-FR" sz="20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Ils ne peuvent avoir qu'un seul état</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Ils sont faciles à créer, à tester et à utiliser</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en-US" sz="1800" strike="noStrike" u="none">
                <a:solidFill>
                  <a:schemeClr val="dk1"/>
                </a:solidFill>
                <a:uFillTx/>
                <a:latin typeface="Arial"/>
              </a:rPr>
              <a:t>Ils sont thread-safe</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Leur valeur de hash (voir partie equals et hashcode) reste fixe donc à privilégier dans les collections de type Map et Set</a:t>
            </a:r>
            <a:endParaRPr b="0" lang="fr-FR" sz="1800" strike="noStrike" u="none">
              <a:solidFill>
                <a:schemeClr val="dk1"/>
              </a:solidFill>
              <a:uFillTx/>
              <a:latin typeface="Arial"/>
            </a:endParaRPr>
          </a:p>
        </p:txBody>
      </p:sp>
      <p:sp>
        <p:nvSpPr>
          <p:cNvPr id="425" name="PlaceHolder 3"/>
          <p:cNvSpPr>
            <a:spLocks noGrp="1"/>
          </p:cNvSpPr>
          <p:nvPr>
            <p:ph type="sldNum" idx="15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2844667-F4FF-430A-A1B1-1F6551FD95D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26" name="PlaceHolder 4"/>
          <p:cNvSpPr>
            <a:spLocks noGrp="1"/>
          </p:cNvSpPr>
          <p:nvPr>
            <p:ph type="ftr" idx="15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de développement logiciel</a:t>
            </a:r>
            <a:endParaRPr b="0" lang="fr-FR" sz="2550" strike="noStrike" u="none">
              <a:solidFill>
                <a:schemeClr val="dk1"/>
              </a:solidFill>
              <a:uFillTx/>
              <a:latin typeface="Arial"/>
            </a:endParaRPr>
          </a:p>
        </p:txBody>
      </p:sp>
      <p:sp>
        <p:nvSpPr>
          <p:cNvPr id="120" name="PlaceHolder 2"/>
          <p:cNvSpPr>
            <a:spLocks noGrp="1"/>
          </p:cNvSpPr>
          <p:nvPr>
            <p:ph/>
          </p:nvPr>
        </p:nvSpPr>
        <p:spPr>
          <a:xfrm>
            <a:off x="827640" y="1203480"/>
            <a:ext cx="5829120" cy="15836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800" strike="noStrike" u="none">
                <a:solidFill>
                  <a:schemeClr val="dk1"/>
                </a:solidFill>
                <a:uFillTx/>
                <a:latin typeface="Arial"/>
              </a:rPr>
              <a:t>2 grandes approches :</a:t>
            </a:r>
            <a:endParaRPr b="0" lang="fr-FR" sz="2800" strike="noStrike" u="none">
              <a:solidFill>
                <a:schemeClr val="dk1"/>
              </a:solidFill>
              <a:uFillTx/>
              <a:latin typeface="Arial"/>
            </a:endParaRPr>
          </a:p>
          <a:p>
            <a:pPr lvl="1" marL="630360" indent="-363600" defTabSz="914400">
              <a:lnSpc>
                <a:spcPct val="100000"/>
              </a:lnSpc>
              <a:spcBef>
                <a:spcPts val="601"/>
              </a:spcBef>
              <a:spcAft>
                <a:spcPts val="601"/>
              </a:spcAft>
              <a:buClr>
                <a:srgbClr val="000000"/>
              </a:buClr>
              <a:buFont typeface="Wingdings" charset="2"/>
              <a:buChar char=""/>
              <a:tabLst>
                <a:tab algn="l" pos="0"/>
              </a:tabLst>
            </a:pPr>
            <a:r>
              <a:rPr b="0" lang="fr-FR" sz="2000" strike="noStrike" u="none">
                <a:solidFill>
                  <a:schemeClr val="dk1"/>
                </a:solidFill>
                <a:uFillTx/>
                <a:latin typeface="Arial"/>
              </a:rPr>
              <a:t>Cycle en V</a:t>
            </a:r>
            <a:endParaRPr b="0" lang="fr-FR" sz="2000" strike="noStrike" u="none">
              <a:solidFill>
                <a:schemeClr val="dk1"/>
              </a:solidFill>
              <a:uFillTx/>
              <a:latin typeface="Arial"/>
            </a:endParaRPr>
          </a:p>
          <a:p>
            <a:pPr lvl="1" marL="630360" indent="-363600" defTabSz="914400">
              <a:lnSpc>
                <a:spcPct val="100000"/>
              </a:lnSpc>
              <a:spcBef>
                <a:spcPts val="601"/>
              </a:spcBef>
              <a:spcAft>
                <a:spcPts val="601"/>
              </a:spcAft>
              <a:buClr>
                <a:srgbClr val="000000"/>
              </a:buClr>
              <a:buFont typeface="Wingdings" charset="2"/>
              <a:buChar char=""/>
              <a:tabLst>
                <a:tab algn="l" pos="0"/>
              </a:tabLst>
            </a:pPr>
            <a:r>
              <a:rPr b="0" lang="fr-FR" sz="2000" strike="noStrike" u="none">
                <a:solidFill>
                  <a:schemeClr val="dk1"/>
                </a:solidFill>
                <a:uFillTx/>
                <a:latin typeface="Arial"/>
              </a:rPr>
              <a:t>Démarche agile </a:t>
            </a:r>
            <a:endParaRPr b="0" lang="fr-FR" sz="2000" strike="noStrike" u="none">
              <a:solidFill>
                <a:schemeClr val="dk1"/>
              </a:solidFill>
              <a:uFillTx/>
              <a:latin typeface="Arial"/>
            </a:endParaRPr>
          </a:p>
        </p:txBody>
      </p:sp>
      <p:sp>
        <p:nvSpPr>
          <p:cNvPr id="121" name="PlaceHolder 3"/>
          <p:cNvSpPr>
            <a:spLocks noGrp="1"/>
          </p:cNvSpPr>
          <p:nvPr>
            <p:ph type="sldNum" idx="3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42FE6C0-96E1-4193-A4C1-708B7705E4D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22" name="PlaceHolder 4"/>
          <p:cNvSpPr>
            <a:spLocks noGrp="1"/>
          </p:cNvSpPr>
          <p:nvPr>
            <p:ph type="ftr" idx="3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a:t>
            </a:r>
            <a:endParaRPr b="0" lang="fr-FR" sz="2550" strike="noStrike" u="none">
              <a:solidFill>
                <a:schemeClr val="dk1"/>
              </a:solidFill>
              <a:uFillTx/>
              <a:latin typeface="Arial"/>
            </a:endParaRPr>
          </a:p>
        </p:txBody>
      </p:sp>
      <p:sp>
        <p:nvSpPr>
          <p:cNvPr id="428" name="PlaceHolder 2"/>
          <p:cNvSpPr>
            <a:spLocks noGrp="1"/>
          </p:cNvSpPr>
          <p:nvPr>
            <p:ph/>
          </p:nvPr>
        </p:nvSpPr>
        <p:spPr>
          <a:xfrm>
            <a:off x="332640" y="781560"/>
            <a:ext cx="8271360" cy="3579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On ne peut pas changer un String sans refaire un new = opération qui coute cher en java</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Avant Java 5 : Privilégier StringBuffer (ou StringBuilder) pour les chaines « changeantes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Exemple :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StringBuffer sb= new StringBuffer("bonnes");</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sb.append(" pratiques");</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sb.append(" java");</a:t>
            </a:r>
            <a:endParaRPr b="0" lang="fr-FR" sz="21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950" strike="noStrike" u="none">
              <a:solidFill>
                <a:schemeClr val="dk1"/>
              </a:solidFill>
              <a:uFillTx/>
              <a:latin typeface="Arial"/>
            </a:endParaRPr>
          </a:p>
        </p:txBody>
      </p:sp>
      <p:sp>
        <p:nvSpPr>
          <p:cNvPr id="429" name="PlaceHolder 3"/>
          <p:cNvSpPr>
            <a:spLocks noGrp="1"/>
          </p:cNvSpPr>
          <p:nvPr>
            <p:ph type="sldNum" idx="15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42581DC-0EDF-4059-9608-338957F0B7E6}"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30" name="PlaceHolder 4"/>
          <p:cNvSpPr>
            <a:spLocks noGrp="1"/>
          </p:cNvSpPr>
          <p:nvPr>
            <p:ph type="ftr" idx="15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1968120" y="268920"/>
            <a:ext cx="717552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 - concaténation</a:t>
            </a:r>
            <a:endParaRPr b="0" lang="fr-FR" sz="2550" strike="noStrike" u="none">
              <a:solidFill>
                <a:schemeClr val="dk1"/>
              </a:solidFill>
              <a:uFillTx/>
              <a:latin typeface="Arial"/>
            </a:endParaRPr>
          </a:p>
        </p:txBody>
      </p:sp>
      <p:sp>
        <p:nvSpPr>
          <p:cNvPr id="432" name="PlaceHolder 2"/>
          <p:cNvSpPr>
            <a:spLocks noGrp="1"/>
          </p:cNvSpPr>
          <p:nvPr>
            <p:ph/>
          </p:nvPr>
        </p:nvSpPr>
        <p:spPr>
          <a:xfrm>
            <a:off x="395640" y="818640"/>
            <a:ext cx="7524000" cy="17773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500" strike="noStrike" u="sng">
                <a:solidFill>
                  <a:schemeClr val="dk1"/>
                </a:solidFill>
                <a:uFillTx/>
                <a:latin typeface="Arial"/>
              </a:rPr>
              <a:t>Rappel :</a:t>
            </a:r>
            <a:r>
              <a:rPr b="0" lang="fr-FR" sz="1500" strike="noStrike" u="none">
                <a:solidFill>
                  <a:schemeClr val="dk1"/>
                </a:solidFill>
                <a:uFillTx/>
                <a:latin typeface="Arial"/>
              </a:rPr>
              <a:t> il faut </a:t>
            </a:r>
            <a:r>
              <a:rPr b="1" lang="fr-FR" sz="1500" strike="noStrike" u="none">
                <a:solidFill>
                  <a:schemeClr val="dk1"/>
                </a:solidFill>
                <a:uFillTx/>
                <a:latin typeface="Arial"/>
              </a:rPr>
              <a:t>minimiser les instances </a:t>
            </a:r>
            <a:r>
              <a:rPr b="0" lang="fr-FR" sz="1500" strike="noStrike" u="none">
                <a:solidFill>
                  <a:schemeClr val="dk1"/>
                </a:solidFill>
                <a:uFillTx/>
                <a:latin typeface="Arial"/>
              </a:rPr>
              <a:t>pour </a:t>
            </a:r>
            <a:r>
              <a:rPr b="1" lang="fr-FR" sz="1500" strike="noStrike" u="none">
                <a:solidFill>
                  <a:schemeClr val="dk1"/>
                </a:solidFill>
                <a:uFillTx/>
                <a:latin typeface="Arial"/>
              </a:rPr>
              <a:t>minimiser le temps d’exécution du Garbage Collector</a:t>
            </a:r>
            <a:endParaRPr b="0" lang="fr-FR" sz="1500" strike="noStrike" u="none">
              <a:solidFill>
                <a:schemeClr val="dk1"/>
              </a:solidFill>
              <a:uFillTx/>
              <a:latin typeface="Arial"/>
            </a:endParaRPr>
          </a:p>
          <a:p>
            <a:pPr indent="0" defTabSz="914400">
              <a:lnSpc>
                <a:spcPct val="100000"/>
              </a:lnSpc>
              <a:spcAft>
                <a:spcPts val="499"/>
              </a:spcAft>
              <a:buNone/>
              <a:tabLst>
                <a:tab algn="l" pos="0"/>
              </a:tabLst>
            </a:pPr>
            <a:r>
              <a:rPr b="0" lang="fr-FR" sz="1500" strike="noStrike" u="none">
                <a:solidFill>
                  <a:schemeClr val="dk1"/>
                </a:solidFill>
                <a:uFillTx/>
                <a:latin typeface="Arial"/>
              </a:rPr>
              <a:t>Avant Java 5, il était conseillé de passer par </a:t>
            </a:r>
            <a:r>
              <a:rPr b="1" lang="fr-FR" sz="1500" strike="noStrike" u="none">
                <a:solidFill>
                  <a:schemeClr val="dk1"/>
                </a:solidFill>
                <a:uFillTx/>
                <a:latin typeface="Arial"/>
              </a:rPr>
              <a:t>StringBuffer</a:t>
            </a:r>
            <a:r>
              <a:rPr b="0" lang="fr-FR" sz="1500" strike="noStrike" u="none">
                <a:solidFill>
                  <a:schemeClr val="dk1"/>
                </a:solidFill>
                <a:uFillTx/>
                <a:latin typeface="Arial"/>
              </a:rPr>
              <a:t> ou </a:t>
            </a:r>
            <a:r>
              <a:rPr b="1" lang="fr-FR" sz="1500" strike="noStrike" u="none">
                <a:solidFill>
                  <a:schemeClr val="dk1"/>
                </a:solidFill>
                <a:uFillTx/>
                <a:latin typeface="Arial"/>
              </a:rPr>
              <a:t>StringBuilder</a:t>
            </a:r>
            <a:r>
              <a:rPr b="0" lang="fr-FR" sz="1500" strike="noStrike" u="none">
                <a:solidFill>
                  <a:schemeClr val="dk1"/>
                </a:solidFill>
                <a:uFillTx/>
                <a:latin typeface="Arial"/>
              </a:rPr>
              <a:t> plutôt que par l’opérateur « + » entre 2 </a:t>
            </a:r>
            <a:r>
              <a:rPr b="1" lang="fr-FR" sz="1500" strike="noStrike" u="none">
                <a:solidFill>
                  <a:schemeClr val="dk1"/>
                </a:solidFill>
                <a:uFillTx/>
                <a:latin typeface="Arial"/>
              </a:rPr>
              <a:t>String</a:t>
            </a:r>
            <a:endParaRPr b="0" lang="fr-FR" sz="1500" strike="noStrike" u="none">
              <a:solidFill>
                <a:schemeClr val="dk1"/>
              </a:solidFill>
              <a:uFillTx/>
              <a:latin typeface="Arial"/>
            </a:endParaRPr>
          </a:p>
          <a:p>
            <a:pPr indent="0" defTabSz="914400">
              <a:lnSpc>
                <a:spcPct val="100000"/>
              </a:lnSpc>
              <a:spcAft>
                <a:spcPts val="499"/>
              </a:spcAft>
              <a:buNone/>
              <a:tabLst>
                <a:tab algn="l" pos="0"/>
              </a:tabLst>
            </a:pPr>
            <a:r>
              <a:rPr b="0" lang="fr-FR" sz="1500" strike="noStrike" u="none">
                <a:solidFill>
                  <a:schemeClr val="dk1"/>
                </a:solidFill>
                <a:uFillTx/>
                <a:latin typeface="Arial"/>
              </a:rPr>
              <a:t>Mais depuis le JDK 1.6, une concaténation de « </a:t>
            </a:r>
            <a:r>
              <a:rPr b="1" lang="fr-FR" sz="1500" strike="noStrike" u="none">
                <a:solidFill>
                  <a:schemeClr val="dk1"/>
                </a:solidFill>
                <a:uFillTx/>
                <a:latin typeface="Arial"/>
              </a:rPr>
              <a:t>String</a:t>
            </a:r>
            <a:r>
              <a:rPr b="0" lang="fr-FR" sz="1500" strike="noStrike" u="none">
                <a:solidFill>
                  <a:schemeClr val="dk1"/>
                </a:solidFill>
                <a:uFillTx/>
                <a:latin typeface="Arial"/>
              </a:rPr>
              <a:t> » est automatiquement traduite en « </a:t>
            </a:r>
            <a:r>
              <a:rPr b="1" lang="fr-FR" sz="1500" strike="noStrike" u="none">
                <a:solidFill>
                  <a:schemeClr val="dk1"/>
                </a:solidFill>
                <a:uFillTx/>
                <a:latin typeface="Arial"/>
              </a:rPr>
              <a:t>StringBuilder</a:t>
            </a:r>
            <a:r>
              <a:rPr b="0" lang="fr-FR" sz="1500" strike="noStrike" u="none">
                <a:solidFill>
                  <a:schemeClr val="dk1"/>
                </a:solidFill>
                <a:uFillTx/>
                <a:latin typeface="Arial"/>
              </a:rPr>
              <a:t> » dans le code compilé.</a:t>
            </a:r>
            <a:endParaRPr b="0" lang="fr-FR" sz="1500" strike="noStrike" u="none">
              <a:solidFill>
                <a:schemeClr val="dk1"/>
              </a:solidFill>
              <a:uFillTx/>
              <a:latin typeface="Arial"/>
            </a:endParaRPr>
          </a:p>
        </p:txBody>
      </p:sp>
      <p:sp>
        <p:nvSpPr>
          <p:cNvPr id="433" name="Litebulb"/>
          <p:cNvSpPr/>
          <p:nvPr/>
        </p:nvSpPr>
        <p:spPr>
          <a:xfrm>
            <a:off x="1958400" y="343620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434" name="ZoneTexte 1"/>
          <p:cNvSpPr/>
          <p:nvPr/>
        </p:nvSpPr>
        <p:spPr>
          <a:xfrm>
            <a:off x="1163880" y="4308840"/>
            <a:ext cx="2890800" cy="455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demo.concatstring.ExempleString</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demo.concatstring.ExempleStringBuilder</a:t>
            </a:r>
            <a:endParaRPr b="0" lang="fr-FR" sz="1200" strike="noStrike" u="none">
              <a:solidFill>
                <a:srgbClr val="000000"/>
              </a:solidFill>
              <a:uFillTx/>
              <a:latin typeface="Arial"/>
            </a:endParaRPr>
          </a:p>
        </p:txBody>
      </p:sp>
      <p:graphicFrame>
        <p:nvGraphicFramePr>
          <p:cNvPr id="435" name="Objet 2"/>
          <p:cNvGraphicFramePr/>
          <p:nvPr/>
        </p:nvGraphicFramePr>
        <p:xfrm>
          <a:off x="3852000" y="2420640"/>
          <a:ext cx="4593240" cy="1956960"/>
        </p:xfrm>
        <a:graphic>
          <a:graphicData uri="http://schemas.openxmlformats.org/presentationml/2006/ole">
            <p:oleObj progId="Word.Document.12" r:id="rId1" spid="">
              <p:embed/>
              <p:pic>
                <p:nvPicPr>
                  <p:cNvPr id="436" name="Objet 2" descr=""/>
                  <p:cNvPicPr/>
                  <p:nvPr/>
                </p:nvPicPr>
                <p:blipFill>
                  <a:blip r:embed="rId2"/>
                  <a:stretch/>
                </p:blipFill>
                <p:spPr>
                  <a:xfrm>
                    <a:off x="3852000" y="2420640"/>
                    <a:ext cx="4593240" cy="1956960"/>
                  </a:xfrm>
                  <a:prstGeom prst="rect">
                    <a:avLst/>
                  </a:prstGeom>
                  <a:noFill/>
                  <a:ln w="0">
                    <a:noFill/>
                  </a:ln>
                </p:spPr>
              </p:pic>
            </p:oleObj>
          </a:graphicData>
        </a:graphic>
      </p:graphicFrame>
      <p:sp>
        <p:nvSpPr>
          <p:cNvPr id="437" name="PlaceHolder 3"/>
          <p:cNvSpPr>
            <a:spLocks noGrp="1"/>
          </p:cNvSpPr>
          <p:nvPr>
            <p:ph type="sldNum" idx="16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89F8933E-E8B5-414C-981F-67B73FF8D304}"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38" name="PlaceHolder 4"/>
          <p:cNvSpPr>
            <a:spLocks noGrp="1"/>
          </p:cNvSpPr>
          <p:nvPr>
            <p:ph type="ftr" idx="16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1968120" y="268920"/>
            <a:ext cx="670788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 - décompilation</a:t>
            </a:r>
            <a:endParaRPr b="0" lang="fr-FR" sz="2550" strike="noStrike" u="none">
              <a:solidFill>
                <a:schemeClr val="dk1"/>
              </a:solidFill>
              <a:uFillTx/>
              <a:latin typeface="Arial"/>
            </a:endParaRPr>
          </a:p>
        </p:txBody>
      </p:sp>
      <p:sp>
        <p:nvSpPr>
          <p:cNvPr id="440" name="Rectangle 3"/>
          <p:cNvSpPr/>
          <p:nvPr/>
        </p:nvSpPr>
        <p:spPr>
          <a:xfrm>
            <a:off x="2325240" y="1624680"/>
            <a:ext cx="5589720" cy="1095480"/>
          </a:xfrm>
          <a:prstGeom prst="rect">
            <a:avLst/>
          </a:prstGeom>
          <a:noFill/>
          <a:ln w="3175">
            <a:solidFill>
              <a:srgbClr val="000000"/>
            </a:solidFill>
            <a:miter/>
          </a:ln>
        </p:spPr>
        <p:style>
          <a:lnRef idx="0"/>
          <a:fillRef idx="0"/>
          <a:effectRef idx="0"/>
          <a:fontRef idx="minor"/>
        </p:style>
        <p:txBody>
          <a:bodyPr lIns="90000" rIns="90000" tIns="45000" bIns="45000" anchor="t">
            <a:spAutoFit/>
          </a:bodyPr>
          <a:p>
            <a:pPr defTabSz="914400">
              <a:lnSpc>
                <a:spcPct val="100000"/>
              </a:lnSpc>
            </a:pPr>
            <a:r>
              <a:rPr b="0" lang="fr-FR" sz="600" strike="noStrike" u="none">
                <a:solidFill>
                  <a:srgbClr val="005c92"/>
                </a:solidFill>
                <a:uFillTx/>
                <a:latin typeface="Courier New"/>
              </a:rPr>
              <a:t>#25 = Utf8               </a:t>
            </a:r>
            <a:r>
              <a:rPr b="1" lang="fr-FR" sz="600" strike="noStrike" u="none">
                <a:solidFill>
                  <a:srgbClr val="005c92"/>
                </a:solidFill>
                <a:uFillTx/>
                <a:latin typeface="Courier New"/>
              </a:rPr>
              <a:t>sampleUseStringBuilderInutile</a:t>
            </a:r>
            <a:r>
              <a:rPr b="0" lang="fr-FR" sz="600" strike="noStrike" u="none">
                <a:solidFill>
                  <a:srgbClr val="005c92"/>
                </a:solidFill>
                <a:uFillTx/>
                <a:latin typeface="Courier New"/>
              </a:rPr>
              <a:t> ()</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#26 = Methodref          #21.#27        // java/lang/StringBuilder.append:(Ljava/lang/String;)Ljava/lang/StringBuilder;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#27 = NameAndType        #28:#29        // append:(Ljava/lang/String;)Ljava/lang/StringBuilder;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#28 = Utf8               append</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#29 = Utf8               (Ljava/lang/String;)Ljava/lang/StringBuilder;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#30 = Methodref          #21.#31        // java/lang/StringBuilder.append:(I)Ljava/lang/StringBuilder;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#31 = NameAndType        #28:#32        // append:(I)Ljava/lang/StringBuilder;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#32 = Utf8               (I)Ljava/lang/StringBuilder;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#33 = String             #34            // \n</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Courier New"/>
              </a:rPr>
              <a:t>#34 = Utf8               \n</a:t>
            </a:r>
            <a:endParaRPr b="0" lang="fr-FR" sz="600" strike="noStrike" u="none">
              <a:solidFill>
                <a:srgbClr val="000000"/>
              </a:solidFill>
              <a:uFillTx/>
              <a:latin typeface="Arial"/>
            </a:endParaRPr>
          </a:p>
        </p:txBody>
      </p:sp>
      <p:sp>
        <p:nvSpPr>
          <p:cNvPr id="441" name="Rectangle 4"/>
          <p:cNvSpPr/>
          <p:nvPr/>
        </p:nvSpPr>
        <p:spPr>
          <a:xfrm>
            <a:off x="2465280" y="3761280"/>
            <a:ext cx="5256360" cy="1004040"/>
          </a:xfrm>
          <a:prstGeom prst="rect">
            <a:avLst/>
          </a:prstGeom>
          <a:noFill/>
          <a:ln w="9525">
            <a:solidFill>
              <a:srgbClr val="000000"/>
            </a:solidFill>
            <a:miter/>
          </a:ln>
        </p:spPr>
        <p:style>
          <a:lnRef idx="0"/>
          <a:fillRef idx="0"/>
          <a:effectRef idx="0"/>
          <a:fontRef idx="minor"/>
        </p:style>
        <p:txBody>
          <a:bodyPr lIns="90000" rIns="90000" tIns="45000" bIns="45000" anchor="t">
            <a:spAutoFit/>
          </a:bodyPr>
          <a:p>
            <a:pPr defTabSz="914400">
              <a:lnSpc>
                <a:spcPct val="100000"/>
              </a:lnSpc>
            </a:pPr>
            <a:r>
              <a:rPr b="0" lang="fr-FR" sz="600" strike="noStrike" u="none">
                <a:solidFill>
                  <a:srgbClr val="005c92"/>
                </a:solidFill>
                <a:uFillTx/>
                <a:latin typeface="Tahoma"/>
              </a:rPr>
              <a:t>#34 = Utf8               </a:t>
            </a:r>
            <a:r>
              <a:rPr b="1" lang="fr-FR" sz="600" strike="noStrike" u="none">
                <a:solidFill>
                  <a:srgbClr val="005c92"/>
                </a:solidFill>
                <a:uFillTx/>
                <a:latin typeface="Tahoma"/>
              </a:rPr>
              <a:t>sampleUseStringBuilderOk</a:t>
            </a:r>
            <a:r>
              <a:rPr b="0" lang="fr-FR" sz="600" strike="noStrike" u="none">
                <a:solidFill>
                  <a:srgbClr val="005c92"/>
                </a:solidFill>
                <a:uFillTx/>
                <a:latin typeface="Tahoma"/>
              </a:rPr>
              <a:t> ()</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#35 = Methodref          #24.#36        // java/lang/StringBuilder.append:(Ljava/lang/String;)Ljava/lang/StringBuilder;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#36 = NameAndType        #37:#38        // append:(Ljava/lang/String;)Ljava/lang/StringBuilder;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#37 = Utf8               append</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#38 = Utf8               (Ljava/lang/String;)Ljava/lang/StringBuilder;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#39 = Methodref          #24.#40        // java/lang/StringBuilder.append:(I)Ljava/lang/StringBuilder;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#40 = NameAndType        #37:#41        // append:(I)Ljava/lang/StringBuilder;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#41 = Utf8               (I)Ljava/lang/StringBuilder;</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#42 = String             #43            // \n</a:t>
            </a:r>
            <a:endParaRPr b="0" lang="fr-FR" sz="600" strike="noStrike" u="none">
              <a:solidFill>
                <a:srgbClr val="000000"/>
              </a:solidFill>
              <a:uFillTx/>
              <a:latin typeface="Arial"/>
            </a:endParaRPr>
          </a:p>
          <a:p>
            <a:pPr defTabSz="914400">
              <a:lnSpc>
                <a:spcPct val="100000"/>
              </a:lnSpc>
            </a:pPr>
            <a:r>
              <a:rPr b="0" lang="fr-FR" sz="600" strike="noStrike" u="none">
                <a:solidFill>
                  <a:srgbClr val="005c92"/>
                </a:solidFill>
                <a:uFillTx/>
                <a:latin typeface="Tahoma"/>
              </a:rPr>
              <a:t>#43 = Utf8               \n</a:t>
            </a:r>
            <a:endParaRPr b="0" lang="fr-FR" sz="600" strike="noStrike" u="none">
              <a:solidFill>
                <a:srgbClr val="000000"/>
              </a:solidFill>
              <a:uFillTx/>
              <a:latin typeface="Arial"/>
            </a:endParaRPr>
          </a:p>
        </p:txBody>
      </p:sp>
      <p:sp>
        <p:nvSpPr>
          <p:cNvPr id="442" name="ZoneTexte 7"/>
          <p:cNvSpPr/>
          <p:nvPr/>
        </p:nvSpPr>
        <p:spPr>
          <a:xfrm>
            <a:off x="5501880" y="3062160"/>
            <a:ext cx="2400480" cy="455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2400" strike="noStrike" u="none">
                <a:solidFill>
                  <a:srgbClr val="00b050"/>
                </a:solidFill>
                <a:uFillTx/>
                <a:latin typeface="Tahoma"/>
              </a:rPr>
              <a:t>Même byte code</a:t>
            </a:r>
            <a:endParaRPr b="0" lang="fr-FR" sz="2400" strike="noStrike" u="none">
              <a:solidFill>
                <a:srgbClr val="000000"/>
              </a:solidFill>
              <a:uFillTx/>
              <a:latin typeface="Arial"/>
            </a:endParaRPr>
          </a:p>
        </p:txBody>
      </p:sp>
      <p:graphicFrame>
        <p:nvGraphicFramePr>
          <p:cNvPr id="443" name="Objet 8"/>
          <p:cNvGraphicFramePr/>
          <p:nvPr/>
        </p:nvGraphicFramePr>
        <p:xfrm>
          <a:off x="495360" y="719640"/>
          <a:ext cx="4994280" cy="1221120"/>
        </p:xfrm>
        <a:graphic>
          <a:graphicData uri="http://schemas.openxmlformats.org/presentationml/2006/ole">
            <p:oleObj progId="Word.Document.12" r:id="rId1" spid="">
              <p:embed/>
              <p:pic>
                <p:nvPicPr>
                  <p:cNvPr id="444" name="Objet 8" descr=""/>
                  <p:cNvPicPr/>
                  <p:nvPr/>
                </p:nvPicPr>
                <p:blipFill>
                  <a:blip r:embed="rId2"/>
                  <a:stretch/>
                </p:blipFill>
                <p:spPr>
                  <a:xfrm>
                    <a:off x="495360" y="719640"/>
                    <a:ext cx="4994280" cy="1221120"/>
                  </a:xfrm>
                  <a:prstGeom prst="rect">
                    <a:avLst/>
                  </a:prstGeom>
                  <a:noFill/>
                  <a:ln w="0">
                    <a:noFill/>
                  </a:ln>
                </p:spPr>
              </p:pic>
            </p:oleObj>
          </a:graphicData>
        </a:graphic>
      </p:graphicFrame>
      <p:graphicFrame>
        <p:nvGraphicFramePr>
          <p:cNvPr id="445" name="Objet 9"/>
          <p:cNvGraphicFramePr/>
          <p:nvPr/>
        </p:nvGraphicFramePr>
        <p:xfrm>
          <a:off x="1120680" y="2936160"/>
          <a:ext cx="4201200" cy="871200"/>
        </p:xfrm>
        <a:graphic>
          <a:graphicData uri="http://schemas.openxmlformats.org/presentationml/2006/ole">
            <p:oleObj progId="Word.Document.12" r:id="rId3" spid="">
              <p:embed/>
              <p:pic>
                <p:nvPicPr>
                  <p:cNvPr id="446" name="Objet 9" descr=""/>
                  <p:cNvPicPr/>
                  <p:nvPr/>
                </p:nvPicPr>
                <p:blipFill>
                  <a:blip r:embed="rId4"/>
                  <a:stretch/>
                </p:blipFill>
                <p:spPr>
                  <a:xfrm>
                    <a:off x="1120680" y="2936160"/>
                    <a:ext cx="4201200" cy="871200"/>
                  </a:xfrm>
                  <a:prstGeom prst="rect">
                    <a:avLst/>
                  </a:prstGeom>
                  <a:noFill/>
                  <a:ln w="0">
                    <a:noFill/>
                  </a:ln>
                </p:spPr>
              </p:pic>
            </p:oleObj>
          </a:graphicData>
        </a:graphic>
      </p:graphicFrame>
      <p:cxnSp>
        <p:nvCxnSpPr>
          <p:cNvPr id="447" name="Connecteur droit avec flèche 11"/>
          <p:cNvCxnSpPr>
            <a:stCxn id="442" idx="0"/>
            <a:endCxn id="440" idx="2"/>
          </p:cNvCxnSpPr>
          <p:nvPr/>
        </p:nvCxnSpPr>
        <p:spPr>
          <a:xfrm flipH="1" flipV="1">
            <a:off x="5119920" y="2720160"/>
            <a:ext cx="1582560" cy="342360"/>
          </a:xfrm>
          <a:prstGeom prst="straightConnector1">
            <a:avLst/>
          </a:prstGeom>
          <a:ln w="9525">
            <a:solidFill>
              <a:srgbClr val="009900"/>
            </a:solidFill>
            <a:miter/>
            <a:tailEnd len="med" type="arrow" w="med"/>
          </a:ln>
        </p:spPr>
      </p:cxnSp>
      <p:cxnSp>
        <p:nvCxnSpPr>
          <p:cNvPr id="448" name="Connecteur droit avec flèche 13"/>
          <p:cNvCxnSpPr>
            <a:stCxn id="442" idx="2"/>
          </p:cNvCxnSpPr>
          <p:nvPr/>
        </p:nvCxnSpPr>
        <p:spPr>
          <a:xfrm flipH="1">
            <a:off x="5093280" y="3517560"/>
            <a:ext cx="1609200" cy="404640"/>
          </a:xfrm>
          <a:prstGeom prst="straightConnector1">
            <a:avLst/>
          </a:prstGeom>
          <a:ln w="9525">
            <a:solidFill>
              <a:srgbClr val="009900"/>
            </a:solidFill>
            <a:miter/>
            <a:tailEnd len="med" type="arrow" w="med"/>
          </a:ln>
        </p:spPr>
      </p:cxnSp>
      <p:sp>
        <p:nvSpPr>
          <p:cNvPr id="449" name="PlaceHolder 2"/>
          <p:cNvSpPr>
            <a:spLocks noGrp="1"/>
          </p:cNvSpPr>
          <p:nvPr>
            <p:ph type="sldNum" idx="16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086D8F50-60DD-407D-90E0-00A24D34D4D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50" name="PlaceHolder 3"/>
          <p:cNvSpPr>
            <a:spLocks noGrp="1"/>
          </p:cNvSpPr>
          <p:nvPr>
            <p:ph type="ftr" idx="16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timing>
    <p:tnLst>
      <p:par>
        <p:cTn id="7" dur="indefinite" restart="never" nodeType="tmRoot">
          <p:childTnLst>
            <p:seq>
              <p:cTn id="8" dur="indefinite" nodeType="mainSeq">
                <p:childTnLst>
                  <p:par>
                    <p:cTn id="9" nodeType="clickEffect" fill="hold">
                      <p:stCondLst>
                        <p:cond delay="indefinite"/>
                      </p:stCondLst>
                      <p:childTnLst>
                        <p:par>
                          <p:cTn id="10" nodeType="withEffect" fill="hold">
                            <p:stCondLst>
                              <p:cond delay="0"/>
                            </p:stCondLst>
                            <p:childTnLst>
                              <p:par>
                                <p:cTn id="11" nodeType="clickEffect" fill="hold" presetClass="entr" presetID="1">
                                  <p:stCondLst>
                                    <p:cond delay="0"/>
                                  </p:stCondLst>
                                  <p:childTnLst>
                                    <p:set>
                                      <p:cBhvr>
                                        <p:cTn id="12" dur="1" fill="hold">
                                          <p:stCondLst>
                                            <p:cond delay="0"/>
                                          </p:stCondLst>
                                        </p:cTn>
                                        <p:tgtEl>
                                          <p:spTgt spid="441"/>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440"/>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442"/>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448"/>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1968120" y="268920"/>
            <a:ext cx="699588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 - décompilation</a:t>
            </a:r>
            <a:endParaRPr b="0" lang="fr-FR" sz="2550" strike="noStrike" u="none">
              <a:solidFill>
                <a:schemeClr val="dk1"/>
              </a:solidFill>
              <a:uFillTx/>
              <a:latin typeface="Arial"/>
            </a:endParaRPr>
          </a:p>
        </p:txBody>
      </p:sp>
      <p:sp>
        <p:nvSpPr>
          <p:cNvPr id="452" name="PlaceHolder 2"/>
          <p:cNvSpPr>
            <a:spLocks noGrp="1"/>
          </p:cNvSpPr>
          <p:nvPr>
            <p:ph/>
          </p:nvPr>
        </p:nvSpPr>
        <p:spPr>
          <a:xfrm>
            <a:off x="412560" y="712080"/>
            <a:ext cx="5829120" cy="3924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Paramétrer un "External tools" dans Eclipse :</a:t>
            </a:r>
            <a:endParaRPr b="0" lang="fr-FR" sz="2100" strike="noStrike" u="none">
              <a:solidFill>
                <a:schemeClr val="dk1"/>
              </a:solidFill>
              <a:uFillTx/>
              <a:latin typeface="Arial"/>
            </a:endParaRPr>
          </a:p>
        </p:txBody>
      </p:sp>
      <p:pic>
        <p:nvPicPr>
          <p:cNvPr id="453" name="Picture 2" descr=""/>
          <p:cNvPicPr/>
          <p:nvPr/>
        </p:nvPicPr>
        <p:blipFill>
          <a:blip r:embed="rId1"/>
          <a:stretch/>
        </p:blipFill>
        <p:spPr>
          <a:xfrm>
            <a:off x="2699640" y="1104840"/>
            <a:ext cx="4608000" cy="3685680"/>
          </a:xfrm>
          <a:prstGeom prst="rect">
            <a:avLst/>
          </a:prstGeom>
          <a:noFill/>
          <a:ln w="0">
            <a:noFill/>
          </a:ln>
        </p:spPr>
      </p:pic>
      <p:sp>
        <p:nvSpPr>
          <p:cNvPr id="454" name="PlaceHolder 3"/>
          <p:cNvSpPr>
            <a:spLocks noGrp="1"/>
          </p:cNvSpPr>
          <p:nvPr>
            <p:ph type="sldNum" idx="16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A2019F3-D386-43CB-A3E5-E56F5E6FD8E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55" name="PlaceHolder 4"/>
          <p:cNvSpPr>
            <a:spLocks noGrp="1"/>
          </p:cNvSpPr>
          <p:nvPr>
            <p:ph type="ftr" idx="16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 - RegExp</a:t>
            </a:r>
            <a:endParaRPr b="0" lang="fr-FR" sz="2550" strike="noStrike" u="none">
              <a:solidFill>
                <a:schemeClr val="dk1"/>
              </a:solidFill>
              <a:uFillTx/>
              <a:latin typeface="Arial"/>
            </a:endParaRPr>
          </a:p>
        </p:txBody>
      </p:sp>
      <p:sp>
        <p:nvSpPr>
          <p:cNvPr id="457" name="PlaceHolder 2"/>
          <p:cNvSpPr>
            <a:spLocks noGrp="1"/>
          </p:cNvSpPr>
          <p:nvPr>
            <p:ph/>
          </p:nvPr>
        </p:nvSpPr>
        <p:spPr>
          <a:xfrm>
            <a:off x="360000" y="707400"/>
            <a:ext cx="7884000" cy="38804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String souvent utilisé pour récupérer la saisie</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Besoin de contrôles</a:t>
            </a:r>
            <a:endParaRPr b="0" lang="fr-FR" sz="2400" strike="noStrike" u="none">
              <a:solidFill>
                <a:schemeClr val="dk1"/>
              </a:solidFill>
              <a:uFillTx/>
              <a:latin typeface="Arial"/>
            </a:endParaRPr>
          </a:p>
          <a:p>
            <a:pPr indent="0" defTabSz="914400">
              <a:lnSpc>
                <a:spcPct val="100000"/>
              </a:lnSpc>
              <a:spcAft>
                <a:spcPts val="499"/>
              </a:spcAft>
              <a:buNone/>
              <a:tabLst>
                <a:tab algn="l" pos="0"/>
              </a:tabLst>
            </a:pPr>
            <a:r>
              <a:rPr b="0" lang="fr-FR" sz="2400" strike="noStrike" u="none">
                <a:solidFill>
                  <a:schemeClr val="dk1"/>
                </a:solidFill>
                <a:uFillTx/>
                <a:latin typeface="Arial"/>
              </a:rPr>
              <a:t>Utiliser les regex du jdk,classe Pattern : </a:t>
            </a:r>
            <a:endParaRPr b="0" lang="fr-FR" sz="24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compile un pattern :  </a:t>
            </a:r>
            <a:r>
              <a:rPr b="0" i="1" lang="fr-FR" sz="1800" strike="noStrike" u="none">
                <a:solidFill>
                  <a:schemeClr val="dk1"/>
                </a:solidFill>
                <a:uFillTx/>
                <a:latin typeface="Arial"/>
              </a:rPr>
              <a:t>p=Pattern.compile</a:t>
            </a:r>
            <a:r>
              <a:rPr b="0" lang="fr-FR" sz="1800" strike="noStrike" u="none">
                <a:solidFill>
                  <a:schemeClr val="dk1"/>
                </a:solidFill>
                <a:uFillTx/>
                <a:latin typeface="Arial"/>
              </a:rPr>
              <a:t>("le pattern")</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applique le pattern via le matcher : </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	</a:t>
            </a:r>
            <a:r>
              <a:rPr b="0" i="1" lang="fr-FR" sz="1800" strike="noStrike" u="none">
                <a:solidFill>
                  <a:schemeClr val="dk1"/>
                </a:solidFill>
                <a:uFillTx/>
                <a:latin typeface="Arial"/>
              </a:rPr>
              <a:t>m= p.matcher(« chaine à etudier »)</a:t>
            </a:r>
            <a:endParaRPr b="0" lang="fr-FR" sz="1800" strike="noStrike" u="none">
              <a:solidFill>
                <a:schemeClr val="dk1"/>
              </a:solidFill>
              <a:uFillTx/>
              <a:latin typeface="Arial"/>
            </a:endParaRPr>
          </a:p>
          <a:p>
            <a:pPr lvl="1" marL="444600" indent="-2682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exploite m pour le résultat </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m.find() (dans une boucle en général)</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458" name="PlaceHolder 3"/>
          <p:cNvSpPr>
            <a:spLocks noGrp="1"/>
          </p:cNvSpPr>
          <p:nvPr>
            <p:ph type="sldNum" idx="16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C86580B2-72A4-4913-A3FB-5C5C0B22E5A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59" name="PlaceHolder 4"/>
          <p:cNvSpPr>
            <a:spLocks noGrp="1"/>
          </p:cNvSpPr>
          <p:nvPr>
            <p:ph type="ftr" idx="16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Zoom sur la classe String</a:t>
            </a:r>
            <a:endParaRPr b="0" lang="fr-FR" sz="2550" strike="noStrike" u="none">
              <a:solidFill>
                <a:schemeClr val="dk1"/>
              </a:solidFill>
              <a:uFillTx/>
              <a:latin typeface="Arial"/>
            </a:endParaRPr>
          </a:p>
        </p:txBody>
      </p:sp>
      <p:sp>
        <p:nvSpPr>
          <p:cNvPr id="461" name="PlaceHolder 2"/>
          <p:cNvSpPr>
            <a:spLocks noGrp="1"/>
          </p:cNvSpPr>
          <p:nvPr>
            <p:ph/>
          </p:nvPr>
        </p:nvSpPr>
        <p:spPr>
          <a:xfrm>
            <a:off x="255240" y="864000"/>
            <a:ext cx="7557480" cy="1177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Toute la difficulté est dans la syntaxe de l’expression régulière pour le pattern : c’est une chaine de caractères</a:t>
            </a:r>
            <a:endParaRPr b="0" lang="fr-FR" sz="1800" strike="noStrike" u="none">
              <a:solidFill>
                <a:schemeClr val="dk1"/>
              </a:solidFill>
              <a:uFillTx/>
              <a:latin typeface="Arial"/>
            </a:endParaRPr>
          </a:p>
        </p:txBody>
      </p:sp>
      <p:graphicFrame>
        <p:nvGraphicFramePr>
          <p:cNvPr id="462" name="Tableau 5"/>
          <p:cNvGraphicFramePr/>
          <p:nvPr/>
        </p:nvGraphicFramePr>
        <p:xfrm>
          <a:off x="2123640" y="1675800"/>
          <a:ext cx="4571640" cy="1200960"/>
        </p:xfrm>
        <a:graphic>
          <a:graphicData uri="http://schemas.openxmlformats.org/drawingml/2006/table">
            <a:tbl>
              <a:tblPr/>
              <a:tblGrid>
                <a:gridCol w="2286000"/>
                <a:gridCol w="2286000"/>
              </a:tblGrid>
              <a:tr h="130680">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remplace tout caractère</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30680">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0 ou 1 caractère</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30680">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 ]</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Intervalles de caractères</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30680">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Négation ou début de ligne</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30680">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400" strike="noStrike" u="none">
                          <a:solidFill>
                            <a:schemeClr val="dk1"/>
                          </a:solidFill>
                          <a:uFillTx/>
                          <a:latin typeface="Arial"/>
                          <a:ea typeface="Times New Roman"/>
                        </a:rPr>
                        <a:t>groupe</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30680">
                <a:tc>
                  <a:txBody>
                    <a:bodyPr lIns="31680" rIns="31680" tIns="0" bIns="0" anchor="t">
                      <a:noAutofit/>
                    </a:bodyPr>
                    <a:p>
                      <a:pPr algn="just" defTabSz="914400">
                        <a:lnSpc>
                          <a:spcPct val="100000"/>
                        </a:lnSpc>
                        <a:spcBef>
                          <a:spcPts val="1199"/>
                        </a:spcBef>
                      </a:pPr>
                      <a:r>
                        <a:rPr b="0" lang="fr-FR" sz="1400" strike="noStrike" u="sng">
                          <a:solidFill>
                            <a:srgbClr val="000000"/>
                          </a:solidFill>
                          <a:uFillTx/>
                          <a:latin typeface="Arial"/>
                          <a:ea typeface="Times New Roman"/>
                          <a:hlinkClick r:id="rId1"/>
                        </a:rPr>
                        <a:t>Et bien d’autres</a:t>
                      </a:r>
                      <a:r>
                        <a:rPr b="0" lang="fr-FR" sz="1400" strike="noStrike" u="none">
                          <a:solidFill>
                            <a:schemeClr val="dk1"/>
                          </a:solidFill>
                          <a:uFillTx/>
                          <a:latin typeface="Arial"/>
                          <a:ea typeface="Times New Roman"/>
                        </a:rPr>
                        <a:t>…..</a:t>
                      </a:r>
                      <a:endParaRPr b="0" lang="fr-FR" sz="14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endParaRPr b="0" lang="fr-FR" sz="1400" strike="noStrike" u="none">
                        <a:solidFill>
                          <a:schemeClr val="dk1"/>
                        </a:solidFill>
                        <a:uFillTx/>
                        <a:latin typeface="Arial"/>
                        <a:ea typeface="Times New Roman"/>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463" name="Rectangle 6"/>
          <p:cNvSpPr/>
          <p:nvPr/>
        </p:nvSpPr>
        <p:spPr>
          <a:xfrm>
            <a:off x="2087280" y="3327840"/>
            <a:ext cx="550872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2400" strike="noStrike" u="none">
                <a:solidFill>
                  <a:schemeClr val="dk1"/>
                </a:solidFill>
                <a:uFillTx/>
                <a:latin typeface="Tahoma"/>
              </a:rPr>
              <a:t>Exemple : le pattern [0-9]* : correspond à un chiffre suivi de 0 ou 1 caractère</a:t>
            </a:r>
            <a:endParaRPr b="0" lang="fr-FR" sz="2400" strike="noStrike" u="none">
              <a:solidFill>
                <a:srgbClr val="000000"/>
              </a:solidFill>
              <a:uFillTx/>
              <a:latin typeface="Arial"/>
            </a:endParaRPr>
          </a:p>
        </p:txBody>
      </p:sp>
      <p:sp>
        <p:nvSpPr>
          <p:cNvPr id="464" name="PlaceHolder 3"/>
          <p:cNvSpPr>
            <a:spLocks noGrp="1"/>
          </p:cNvSpPr>
          <p:nvPr>
            <p:ph type="sldNum" idx="16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7F42DF2-F9A1-43BE-9386-74826EC04B8C}"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65" name="PlaceHolder 4"/>
          <p:cNvSpPr>
            <a:spLocks noGrp="1"/>
          </p:cNvSpPr>
          <p:nvPr>
            <p:ph type="ftr" idx="16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choix des collections</a:t>
            </a:r>
            <a:endParaRPr b="0" lang="fr-FR" sz="2550" strike="noStrike" u="none">
              <a:solidFill>
                <a:schemeClr val="dk1"/>
              </a:solidFill>
              <a:uFillTx/>
              <a:latin typeface="Arial"/>
            </a:endParaRPr>
          </a:p>
        </p:txBody>
      </p:sp>
      <p:sp>
        <p:nvSpPr>
          <p:cNvPr id="467" name="PlaceHolder 2"/>
          <p:cNvSpPr>
            <a:spLocks noGrp="1"/>
          </p:cNvSpPr>
          <p:nvPr>
            <p:ph/>
          </p:nvPr>
        </p:nvSpPr>
        <p:spPr>
          <a:xfrm>
            <a:off x="395640" y="1023480"/>
            <a:ext cx="8094600" cy="3096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000" strike="noStrike" u="none">
                <a:solidFill>
                  <a:schemeClr val="dk1"/>
                </a:solidFill>
                <a:uFillTx/>
                <a:latin typeface="Arial"/>
              </a:rPr>
              <a:t>Pour stocker plusieurs informations en java on dispose des tableaux</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  simples » et efficaces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Mais limités à nombre fixe d’éléments et « peu lisibles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2000" strike="noStrike" u="none">
                <a:solidFill>
                  <a:schemeClr val="dk1"/>
                </a:solidFill>
                <a:uFillTx/>
                <a:latin typeface="Arial"/>
              </a:rPr>
              <a:t>Les solutions à privilégier sont : les collections ou les maps</a:t>
            </a:r>
            <a:endParaRPr b="0" lang="fr-FR" sz="20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List</a:t>
            </a:r>
            <a:endParaRPr b="0" lang="fr-FR" sz="16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Set (un objet de chaque valeur)</a:t>
            </a:r>
            <a:endParaRPr b="0" lang="fr-FR" sz="16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600" strike="noStrike" u="none">
                <a:solidFill>
                  <a:schemeClr val="dk1"/>
                </a:solidFill>
                <a:uFillTx/>
                <a:latin typeface="Arial"/>
              </a:rPr>
              <a:t> </a:t>
            </a:r>
            <a:r>
              <a:rPr b="0" lang="fr-FR" sz="1600" strike="noStrike" u="none">
                <a:solidFill>
                  <a:schemeClr val="dk1"/>
                </a:solidFill>
                <a:uFillTx/>
                <a:latin typeface="Arial"/>
              </a:rPr>
              <a:t>Map (association d’un objet avec à un autre quel que soit le type)</a:t>
            </a:r>
            <a:endParaRPr b="0" lang="fr-FR" sz="16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600" strike="noStrike" u="none">
              <a:solidFill>
                <a:schemeClr val="dk1"/>
              </a:solidFill>
              <a:uFillTx/>
              <a:latin typeface="Arial"/>
            </a:endParaRPr>
          </a:p>
          <a:p>
            <a:pPr indent="0" defTabSz="914400">
              <a:lnSpc>
                <a:spcPct val="100000"/>
              </a:lnSpc>
              <a:spcAft>
                <a:spcPts val="499"/>
              </a:spcAft>
              <a:buNone/>
              <a:tabLst>
                <a:tab algn="l" pos="0"/>
              </a:tabLst>
            </a:pPr>
            <a:endParaRPr b="0" lang="fr-FR" sz="2000" strike="noStrike" u="none">
              <a:solidFill>
                <a:schemeClr val="dk1"/>
              </a:solidFill>
              <a:uFillTx/>
              <a:latin typeface="Arial"/>
            </a:endParaRPr>
          </a:p>
        </p:txBody>
      </p:sp>
      <p:sp>
        <p:nvSpPr>
          <p:cNvPr id="468" name="PlaceHolder 3"/>
          <p:cNvSpPr>
            <a:spLocks noGrp="1"/>
          </p:cNvSpPr>
          <p:nvPr>
            <p:ph type="sldNum" idx="17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5219AFC-10BD-45A3-A84F-FC6446EF440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69" name="PlaceHolder 4"/>
          <p:cNvSpPr>
            <a:spLocks noGrp="1"/>
          </p:cNvSpPr>
          <p:nvPr>
            <p:ph type="ftr" idx="17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choix des collections</a:t>
            </a:r>
            <a:endParaRPr b="0" lang="fr-FR" sz="2550" strike="noStrike" u="none">
              <a:solidFill>
                <a:schemeClr val="dk1"/>
              </a:solidFill>
              <a:uFillTx/>
              <a:latin typeface="Arial"/>
            </a:endParaRPr>
          </a:p>
        </p:txBody>
      </p:sp>
      <p:sp>
        <p:nvSpPr>
          <p:cNvPr id="471" name="PlaceHolder 2"/>
          <p:cNvSpPr>
            <a:spLocks noGrp="1"/>
          </p:cNvSpPr>
          <p:nvPr>
            <p:ph/>
          </p:nvPr>
        </p:nvSpPr>
        <p:spPr>
          <a:xfrm>
            <a:off x="323640" y="791640"/>
            <a:ext cx="7485480" cy="1641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Depuis jdk 5 : grâce aux génériques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List&lt;</a:t>
            </a:r>
            <a:r>
              <a:rPr b="1" lang="fr-FR" sz="1800" strike="noStrike" u="none">
                <a:solidFill>
                  <a:schemeClr val="dk1"/>
                </a:solidFill>
                <a:uFillTx/>
                <a:latin typeface="Arial"/>
              </a:rPr>
              <a:t>Logement</a:t>
            </a:r>
            <a:r>
              <a:rPr b="0" lang="fr-FR" sz="1800" strike="noStrike" u="none">
                <a:solidFill>
                  <a:schemeClr val="dk1"/>
                </a:solidFill>
                <a:uFillTx/>
                <a:latin typeface="Arial"/>
              </a:rPr>
              <a:t>&gt;</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Map&lt;</a:t>
            </a:r>
            <a:r>
              <a:rPr b="1" lang="fr-FR" sz="1800" strike="noStrike" u="none">
                <a:solidFill>
                  <a:schemeClr val="dk1"/>
                </a:solidFill>
                <a:uFillTx/>
                <a:latin typeface="Arial"/>
              </a:rPr>
              <a:t>String,Commune</a:t>
            </a:r>
            <a:r>
              <a:rPr b="0" lang="fr-FR" sz="1800" strike="noStrike" u="none">
                <a:solidFill>
                  <a:schemeClr val="dk1"/>
                </a:solidFill>
                <a:uFillTx/>
                <a:latin typeface="Arial"/>
              </a:rPr>
              <a:t>&gt;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pic>
        <p:nvPicPr>
          <p:cNvPr id="472" name="Picture 2" descr=""/>
          <p:cNvPicPr/>
          <p:nvPr/>
        </p:nvPicPr>
        <p:blipFill>
          <a:blip r:embed="rId1"/>
          <a:stretch/>
        </p:blipFill>
        <p:spPr>
          <a:xfrm>
            <a:off x="3492000" y="1465560"/>
            <a:ext cx="5028840" cy="2852280"/>
          </a:xfrm>
          <a:prstGeom prst="rect">
            <a:avLst/>
          </a:prstGeom>
          <a:noFill/>
          <a:ln w="0">
            <a:noFill/>
          </a:ln>
        </p:spPr>
      </p:pic>
      <p:sp>
        <p:nvSpPr>
          <p:cNvPr id="473" name="PlaceHolder 3"/>
          <p:cNvSpPr>
            <a:spLocks noGrp="1"/>
          </p:cNvSpPr>
          <p:nvPr>
            <p:ph type="sldNum" idx="17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4D16F1D-30C5-4D50-AE6C-C04CB495EF3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74" name="PlaceHolder 4"/>
          <p:cNvSpPr>
            <a:spLocks noGrp="1"/>
          </p:cNvSpPr>
          <p:nvPr>
            <p:ph type="ftr" idx="17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choix des collections</a:t>
            </a:r>
            <a:endParaRPr b="0" lang="fr-FR" sz="2550" strike="noStrike" u="none">
              <a:solidFill>
                <a:schemeClr val="dk1"/>
              </a:solidFill>
              <a:uFillTx/>
              <a:latin typeface="Arial"/>
            </a:endParaRPr>
          </a:p>
        </p:txBody>
      </p:sp>
      <p:sp>
        <p:nvSpPr>
          <p:cNvPr id="476" name="PlaceHolder 2"/>
          <p:cNvSpPr>
            <a:spLocks noGrp="1"/>
          </p:cNvSpPr>
          <p:nvPr>
            <p:ph/>
          </p:nvPr>
        </p:nvSpPr>
        <p:spPr>
          <a:xfrm>
            <a:off x="358560" y="814320"/>
            <a:ext cx="8101440" cy="23500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Beaucoup de possibilités : il faut utiliser le bon type de données par rapport</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au contenu que l’on veut loger dans la liste (données simple ou paire d’éléments)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au type le plus fréquent d’opération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graphicFrame>
        <p:nvGraphicFramePr>
          <p:cNvPr id="477" name="Group 34"/>
          <p:cNvGraphicFramePr/>
          <p:nvPr/>
        </p:nvGraphicFramePr>
        <p:xfrm>
          <a:off x="1924560" y="2575080"/>
          <a:ext cx="5238360" cy="1404720"/>
        </p:xfrm>
        <a:graphic>
          <a:graphicData uri="http://schemas.openxmlformats.org/drawingml/2006/table">
            <a:tbl>
              <a:tblPr/>
              <a:tblGrid>
                <a:gridCol w="1308240"/>
                <a:gridCol w="1309680"/>
                <a:gridCol w="1309680"/>
                <a:gridCol w="1310760"/>
              </a:tblGrid>
              <a:tr h="351000">
                <a:tc>
                  <a:txBody>
                    <a:bodyPr lIns="31680" rIns="31680" tIns="0" bIns="0" anchor="t">
                      <a:noAutofit/>
                    </a:bodyPr>
                    <a:p>
                      <a:pPr defTabSz="914400">
                        <a:lnSpc>
                          <a:spcPct val="100000"/>
                        </a:lnSpc>
                        <a:tabLst>
                          <a:tab algn="l" pos="0"/>
                        </a:tabLst>
                      </a:pPr>
                      <a:r>
                        <a:rPr b="1" lang="fr-FR" sz="1000" strike="noStrike" u="none">
                          <a:solidFill>
                            <a:srgbClr val="000000"/>
                          </a:solidFill>
                          <a:uFillTx/>
                          <a:latin typeface="Arial"/>
                        </a:rPr>
                        <a:t>Note</a:t>
                      </a:r>
                      <a:r>
                        <a:rPr b="0" lang="fr-FR" sz="1000" strike="noStrike" u="none">
                          <a:solidFill>
                            <a:srgbClr val="000000"/>
                          </a:solidFill>
                          <a:uFillTx/>
                          <a:latin typeface="Arial"/>
                        </a:rPr>
                        <a:t> sur 10</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Tableau,Arraylist</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linkedlist</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map</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51000">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parcourir</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10</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7</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3</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51000">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Insérer ou enlever</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3</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10</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9</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51000">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Rechercher</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3, 5 si trié</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2</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defTabSz="914400">
                        <a:lnSpc>
                          <a:spcPct val="100000"/>
                        </a:lnSpc>
                        <a:tabLst>
                          <a:tab algn="l" pos="0"/>
                        </a:tabLst>
                      </a:pPr>
                      <a:r>
                        <a:rPr b="0" lang="fr-FR" sz="1000" strike="noStrike" u="none">
                          <a:solidFill>
                            <a:srgbClr val="000000"/>
                          </a:solidFill>
                          <a:uFillTx/>
                          <a:latin typeface="Arial"/>
                        </a:rPr>
                        <a:t>10</a:t>
                      </a:r>
                      <a:endParaRPr b="0" lang="fr-FR" sz="10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478" name="Rectangle 7"/>
          <p:cNvSpPr/>
          <p:nvPr/>
        </p:nvSpPr>
        <p:spPr>
          <a:xfrm>
            <a:off x="1816200" y="4087440"/>
            <a:ext cx="6427800" cy="318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500" strike="noStrike" u="none">
                <a:solidFill>
                  <a:srgbClr val="1c4b9c"/>
                </a:solidFill>
                <a:uFillTx/>
                <a:latin typeface="Tahoma"/>
              </a:rPr>
              <a:t>On constate également un impact sur la mémoire (Ex liste chainée)</a:t>
            </a:r>
            <a:endParaRPr b="0" lang="fr-FR" sz="1500" strike="noStrike" u="none">
              <a:solidFill>
                <a:srgbClr val="000000"/>
              </a:solidFill>
              <a:uFillTx/>
              <a:latin typeface="Arial"/>
            </a:endParaRPr>
          </a:p>
        </p:txBody>
      </p:sp>
      <p:sp>
        <p:nvSpPr>
          <p:cNvPr id="479" name="PlaceHolder 3"/>
          <p:cNvSpPr>
            <a:spLocks noGrp="1"/>
          </p:cNvSpPr>
          <p:nvPr>
            <p:ph type="sldNum" idx="17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C3A8658-27B7-4B76-9446-BEC24524F3F0}"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80" name="PlaceHolder 4"/>
          <p:cNvSpPr>
            <a:spLocks noGrp="1"/>
          </p:cNvSpPr>
          <p:nvPr>
            <p:ph type="ftr" idx="17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choix des collections</a:t>
            </a:r>
            <a:endParaRPr b="0" lang="fr-FR" sz="2550" strike="noStrike" u="none">
              <a:solidFill>
                <a:schemeClr val="dk1"/>
              </a:solidFill>
              <a:uFillTx/>
              <a:latin typeface="Arial"/>
            </a:endParaRPr>
          </a:p>
        </p:txBody>
      </p:sp>
      <p:sp>
        <p:nvSpPr>
          <p:cNvPr id="482" name="PlaceHolder 2"/>
          <p:cNvSpPr>
            <a:spLocks noGrp="1"/>
          </p:cNvSpPr>
          <p:nvPr>
            <p:ph/>
          </p:nvPr>
        </p:nvSpPr>
        <p:spPr>
          <a:xfrm>
            <a:off x="397440" y="836280"/>
            <a:ext cx="8419320" cy="34704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fr-FR" sz="1800" strike="noStrike" u="sng">
                <a:solidFill>
                  <a:schemeClr val="dk1"/>
                </a:solidFill>
                <a:uFillTx/>
                <a:latin typeface="Arial"/>
              </a:rPr>
              <a:t>privilégier l’utilisation d’interfaces</a:t>
            </a:r>
            <a:r>
              <a:rPr b="0" lang="fr-FR" sz="1800" strike="noStrike" u="sng">
                <a:solidFill>
                  <a:schemeClr val="dk1"/>
                </a:solidFill>
                <a:uFillTx/>
                <a:latin typeface="Arial"/>
              </a:rPr>
              <a:t>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1" lang="fr-FR" sz="1800" strike="noStrike" u="none">
                <a:solidFill>
                  <a:schemeClr val="dk1"/>
                </a:solidFill>
                <a:uFillTx/>
                <a:latin typeface="Arial"/>
              </a:rPr>
              <a:t>List</a:t>
            </a:r>
            <a:r>
              <a:rPr b="0" lang="fr-FR" sz="1800" strike="noStrike" u="none">
                <a:solidFill>
                  <a:schemeClr val="dk1"/>
                </a:solidFill>
                <a:uFillTx/>
                <a:latin typeface="Arial"/>
              </a:rPr>
              <a:t>&lt;String&gt; chaines= new ArrayList&lt;String&gt;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Ne </a:t>
            </a:r>
            <a:r>
              <a:rPr b="1" lang="fr-FR" sz="1800" strike="noStrike" u="sng">
                <a:solidFill>
                  <a:schemeClr val="dk1"/>
                </a:solidFill>
                <a:uFillTx/>
                <a:latin typeface="Arial"/>
              </a:rPr>
              <a:t>plus utiliser de Vector ni de HashTable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sng">
                <a:solidFill>
                  <a:schemeClr val="dk1"/>
                </a:solidFill>
                <a:uFillTx/>
                <a:latin typeface="Arial"/>
              </a:rPr>
              <a:t>Pour synchroniser une liste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Utilisez alors le package </a:t>
            </a:r>
            <a:r>
              <a:rPr b="1" lang="fr-FR" sz="1800" strike="noStrike" u="none">
                <a:solidFill>
                  <a:schemeClr val="dk1"/>
                </a:solidFill>
                <a:uFillTx/>
                <a:latin typeface="Arial"/>
              </a:rPr>
              <a:t>Collections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Collections.synchronizedList(ArrayList&lt;String&gt; chaines)</a:t>
            </a:r>
            <a:endParaRPr b="0" lang="fr-FR" sz="1800" strike="noStrike" u="none">
              <a:solidFill>
                <a:schemeClr val="dk1"/>
              </a:solidFill>
              <a:uFillTx/>
              <a:latin typeface="Arial"/>
            </a:endParaRPr>
          </a:p>
        </p:txBody>
      </p:sp>
      <p:sp>
        <p:nvSpPr>
          <p:cNvPr id="483" name="PlaceHolder 3"/>
          <p:cNvSpPr>
            <a:spLocks noGrp="1"/>
          </p:cNvSpPr>
          <p:nvPr>
            <p:ph type="sldNum" idx="17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7361473-50A7-4539-90D6-9829BA32606D}"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84" name="PlaceHolder 4"/>
          <p:cNvSpPr>
            <a:spLocks noGrp="1"/>
          </p:cNvSpPr>
          <p:nvPr>
            <p:ph type="ftr" idx="17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835640" y="32040"/>
            <a:ext cx="5903640" cy="719640"/>
          </a:xfrm>
          <a:prstGeom prst="rect">
            <a:avLst/>
          </a:prstGeom>
          <a:noFill/>
          <a:ln w="0">
            <a:noFill/>
          </a:ln>
        </p:spPr>
        <p:txBody>
          <a:bodyPr lIns="0" rIns="0" tIns="0" bIns="0" anchor="ctr">
            <a:noAutofit/>
          </a:bodyPr>
          <a:p>
            <a:pPr indent="0" defTabSz="914400">
              <a:lnSpc>
                <a:spcPct val="90000"/>
              </a:lnSpc>
              <a:buNone/>
            </a:pPr>
            <a:r>
              <a:rPr b="1" lang="fr-FR" sz="2550" strike="noStrike" u="none">
                <a:solidFill>
                  <a:schemeClr val="dk1"/>
                </a:solidFill>
                <a:uFillTx/>
                <a:latin typeface="Arial"/>
              </a:rPr>
              <a:t>Le cycle en V</a:t>
            </a:r>
            <a:endParaRPr b="0" lang="fr-FR" sz="2550" strike="noStrike" u="none">
              <a:solidFill>
                <a:schemeClr val="dk1"/>
              </a:solidFill>
              <a:uFillTx/>
              <a:latin typeface="Arial"/>
            </a:endParaRPr>
          </a:p>
        </p:txBody>
      </p:sp>
      <p:sp>
        <p:nvSpPr>
          <p:cNvPr id="124" name="PlaceHolder 2"/>
          <p:cNvSpPr>
            <a:spLocks noGrp="1"/>
          </p:cNvSpPr>
          <p:nvPr>
            <p:ph/>
          </p:nvPr>
        </p:nvSpPr>
        <p:spPr>
          <a:xfrm>
            <a:off x="360000" y="1131480"/>
            <a:ext cx="7416360" cy="2771280"/>
          </a:xfrm>
          <a:prstGeom prst="rect">
            <a:avLst/>
          </a:prstGeom>
          <a:noFill/>
          <a:ln w="0">
            <a:noFill/>
          </a:ln>
        </p:spPr>
        <p:txBody>
          <a:bodyPr lIns="0" rIns="0" tIns="0" bIns="0" anchor="t">
            <a:noAutofit/>
          </a:bodyPr>
          <a:p>
            <a:pPr marL="285840" indent="-285840" defTabSz="914400">
              <a:lnSpc>
                <a:spcPct val="100000"/>
              </a:lnSpc>
              <a:spcAft>
                <a:spcPts val="499"/>
              </a:spcAft>
              <a:buClr>
                <a:srgbClr val="000000"/>
              </a:buClr>
              <a:buFont typeface="Arial"/>
              <a:buChar char="•"/>
            </a:pPr>
            <a:r>
              <a:rPr b="0" lang="fr-FR" sz="2800" strike="noStrike" u="none">
                <a:solidFill>
                  <a:schemeClr val="dk1"/>
                </a:solidFill>
                <a:uFillTx/>
                <a:latin typeface="Arial"/>
              </a:rPr>
              <a:t>Façon de faire complètement </a:t>
            </a:r>
            <a:r>
              <a:rPr b="1" lang="fr-FR" sz="2800" strike="noStrike" u="none">
                <a:solidFill>
                  <a:schemeClr val="dk1"/>
                </a:solidFill>
                <a:uFillTx/>
                <a:latin typeface="Arial"/>
              </a:rPr>
              <a:t>séquentielle</a:t>
            </a:r>
            <a:endParaRPr b="0" lang="fr-FR" sz="2800" strike="noStrike" u="none">
              <a:solidFill>
                <a:schemeClr val="dk1"/>
              </a:solidFill>
              <a:uFillTx/>
              <a:latin typeface="Arial"/>
            </a:endParaRPr>
          </a:p>
          <a:p>
            <a:pPr marL="285840" indent="-285840" defTabSz="914400">
              <a:lnSpc>
                <a:spcPct val="100000"/>
              </a:lnSpc>
              <a:spcAft>
                <a:spcPts val="499"/>
              </a:spcAft>
              <a:buClr>
                <a:srgbClr val="000000"/>
              </a:buClr>
              <a:buFont typeface="Arial"/>
              <a:buChar char="•"/>
            </a:pPr>
            <a:r>
              <a:rPr b="0" lang="fr-FR" sz="2800" strike="noStrike" u="none">
                <a:solidFill>
                  <a:schemeClr val="dk1"/>
                </a:solidFill>
                <a:uFillTx/>
                <a:latin typeface="Arial"/>
              </a:rPr>
              <a:t>Chaque phase produit un </a:t>
            </a:r>
            <a:r>
              <a:rPr b="1" lang="fr-FR" sz="2800" strike="noStrike" u="none">
                <a:solidFill>
                  <a:schemeClr val="dk1"/>
                </a:solidFill>
                <a:uFillTx/>
                <a:latin typeface="Arial"/>
              </a:rPr>
              <a:t>livrable (</a:t>
            </a:r>
            <a:r>
              <a:rPr b="0" lang="fr-FR" sz="2800" strike="noStrike" u="none">
                <a:solidFill>
                  <a:schemeClr val="dk1"/>
                </a:solidFill>
                <a:uFillTx/>
                <a:latin typeface="Arial"/>
              </a:rPr>
              <a:t> de documents, Version de l’application en cours de construction.</a:t>
            </a:r>
            <a:endParaRPr b="0" lang="fr-FR" sz="2800" strike="noStrike" u="none">
              <a:solidFill>
                <a:schemeClr val="dk1"/>
              </a:solidFill>
              <a:uFillTx/>
              <a:latin typeface="Arial"/>
            </a:endParaRPr>
          </a:p>
          <a:p>
            <a:pPr marL="285840" indent="-285840" defTabSz="914400">
              <a:lnSpc>
                <a:spcPct val="100000"/>
              </a:lnSpc>
              <a:spcAft>
                <a:spcPts val="499"/>
              </a:spcAft>
              <a:buClr>
                <a:srgbClr val="000000"/>
              </a:buClr>
              <a:buFont typeface="Arial"/>
              <a:buChar char="•"/>
            </a:pPr>
            <a:r>
              <a:rPr b="0" lang="fr-FR" sz="2800" strike="noStrike" u="none">
                <a:solidFill>
                  <a:schemeClr val="dk1"/>
                </a:solidFill>
                <a:uFillTx/>
                <a:latin typeface="Arial"/>
              </a:rPr>
              <a:t>Chaque livrable constitue une </a:t>
            </a:r>
            <a:r>
              <a:rPr b="0" lang="fr-FR" sz="2800" strike="noStrike" u="sng">
                <a:solidFill>
                  <a:schemeClr val="dk1"/>
                </a:solidFill>
                <a:uFillTx/>
                <a:latin typeface="Arial"/>
              </a:rPr>
              <a:t>référence</a:t>
            </a:r>
            <a:r>
              <a:rPr b="0" lang="fr-FR" sz="2800" strike="noStrike" u="none">
                <a:solidFill>
                  <a:schemeClr val="dk1"/>
                </a:solidFill>
                <a:uFillTx/>
                <a:latin typeface="Arial"/>
              </a:rPr>
              <a:t> au moment où il est produit</a:t>
            </a:r>
            <a:endParaRPr b="0" lang="fr-FR" sz="2800" strike="noStrike" u="none">
              <a:solidFill>
                <a:schemeClr val="dk1"/>
              </a:solidFill>
              <a:uFillTx/>
              <a:latin typeface="Arial"/>
            </a:endParaRPr>
          </a:p>
        </p:txBody>
      </p:sp>
      <p:sp>
        <p:nvSpPr>
          <p:cNvPr id="4" name="PlaceHolder 3"/>
          <p:cNvSpPr>
            <a:spLocks noGrp="1"/>
          </p:cNvSpPr>
          <p:nvPr>
            <p:ph type="ftr" idx="17"/>
          </p:nvPr>
        </p:nvSpPr>
        <p:spPr/>
        <p:txBody>
          <a:bodyPr/>
          <a:p>
            <a:r>
              <a:t>Institut de la Gestion publique et du Développement économique / Les bonnes pratiques Java</a:t>
            </a:r>
          </a:p>
        </p:txBody>
      </p:sp>
      <p:sp>
        <p:nvSpPr>
          <p:cNvPr id="5" name="PlaceHolder 4"/>
          <p:cNvSpPr>
            <a:spLocks noGrp="1"/>
          </p:cNvSpPr>
          <p:nvPr>
            <p:ph type="sldNum" idx="18"/>
          </p:nvPr>
        </p:nvSpPr>
        <p:spPr/>
        <p:txBody>
          <a:bodyPr/>
          <a:p>
            <a:fld id="{CC7871E3-2663-482E-9A80-734D369387CE}" type="slidenum">
              <a:t>8</a:t>
            </a:fld>
          </a:p>
        </p:txBody>
      </p:sp>
    </p:spTree>
  </p:cSld>
  <p:transition>
    <p:blinds dir="horz"/>
  </p:transition>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Redéfinition equals et Hashcode()</a:t>
            </a:r>
            <a:endParaRPr b="0" lang="fr-FR" sz="2550" strike="noStrike" u="none">
              <a:solidFill>
                <a:schemeClr val="dk1"/>
              </a:solidFill>
              <a:uFillTx/>
              <a:latin typeface="Arial"/>
            </a:endParaRPr>
          </a:p>
        </p:txBody>
      </p:sp>
      <p:sp>
        <p:nvSpPr>
          <p:cNvPr id="486" name="PlaceHolder 2"/>
          <p:cNvSpPr>
            <a:spLocks noGrp="1"/>
          </p:cNvSpPr>
          <p:nvPr>
            <p:ph/>
          </p:nvPr>
        </p:nvSpPr>
        <p:spPr>
          <a:xfrm>
            <a:off x="467640" y="987480"/>
            <a:ext cx="7845120" cy="27727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 méthode equals() permet d'indiquer qu'un objet est égal à un autre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On peut redéfinir la méthode equals() dés lors que la comparaison de  deux objets va au delà de la </a:t>
            </a:r>
            <a:r>
              <a:rPr b="0" lang="fr-FR" sz="1800" strike="noStrike" u="sng">
                <a:solidFill>
                  <a:schemeClr val="dk1"/>
                </a:solidFill>
                <a:uFillTx/>
                <a:latin typeface="Arial"/>
              </a:rPr>
              <a:t>simple égalité en mémoire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487" name="PlaceHolder 3"/>
          <p:cNvSpPr>
            <a:spLocks noGrp="1"/>
          </p:cNvSpPr>
          <p:nvPr>
            <p:ph type="sldNum" idx="17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4C17CC5B-E84A-4C26-AE5F-69F68102BBB7}"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88" name="PlaceHolder 4"/>
          <p:cNvSpPr>
            <a:spLocks noGrp="1"/>
          </p:cNvSpPr>
          <p:nvPr>
            <p:ph type="ftr" idx="17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Redéfinition equals et Hashcode()</a:t>
            </a:r>
            <a:endParaRPr b="0" lang="fr-FR" sz="2550" strike="noStrike" u="none">
              <a:solidFill>
                <a:schemeClr val="dk1"/>
              </a:solidFill>
              <a:uFillTx/>
              <a:latin typeface="Arial"/>
            </a:endParaRPr>
          </a:p>
        </p:txBody>
      </p:sp>
      <p:sp>
        <p:nvSpPr>
          <p:cNvPr id="490" name="PlaceHolder 2"/>
          <p:cNvSpPr>
            <a:spLocks noGrp="1"/>
          </p:cNvSpPr>
          <p:nvPr>
            <p:ph/>
          </p:nvPr>
        </p:nvSpPr>
        <p:spPr>
          <a:xfrm>
            <a:off x="467640" y="1155960"/>
            <a:ext cx="7812000" cy="32155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La méthode </a:t>
            </a:r>
            <a:r>
              <a:rPr b="1" lang="fr-FR" sz="1800" strike="noStrike" u="none">
                <a:solidFill>
                  <a:schemeClr val="dk1"/>
                </a:solidFill>
                <a:uFillTx/>
                <a:latin typeface="Arial"/>
              </a:rPr>
              <a:t>hashcode</a:t>
            </a:r>
            <a:r>
              <a:rPr b="0" lang="fr-FR" sz="1800" strike="noStrike" u="none">
                <a:solidFill>
                  <a:schemeClr val="dk1"/>
                </a:solidFill>
                <a:uFillTx/>
                <a:latin typeface="Arial"/>
              </a:rPr>
              <a:t>() est fortement liée à la méthode equals()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Elle renvoie la valeur de hash d’un objet qui est un entier (par défaut c’est l'adresse mémoire de l'instance)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Cet entier sert à certaines collections dans leur implémentation interne (en gros pour ranger des listes dans des tableaux….)</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491" name="PlaceHolder 3"/>
          <p:cNvSpPr>
            <a:spLocks noGrp="1"/>
          </p:cNvSpPr>
          <p:nvPr>
            <p:ph type="sldNum" idx="18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7F3A907-3CA3-44AC-A85D-9AAD6E802A9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92" name="PlaceHolder 4"/>
          <p:cNvSpPr>
            <a:spLocks noGrp="1"/>
          </p:cNvSpPr>
          <p:nvPr>
            <p:ph type="ftr" idx="18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Redéfinition equals et Hashcode()</a:t>
            </a:r>
            <a:endParaRPr b="0" lang="fr-FR" sz="2550" strike="noStrike" u="none">
              <a:solidFill>
                <a:schemeClr val="dk1"/>
              </a:solidFill>
              <a:uFillTx/>
              <a:latin typeface="Arial"/>
            </a:endParaRPr>
          </a:p>
        </p:txBody>
      </p:sp>
      <p:sp>
        <p:nvSpPr>
          <p:cNvPr id="494" name="PlaceHolder 2"/>
          <p:cNvSpPr>
            <a:spLocks noGrp="1"/>
          </p:cNvSpPr>
          <p:nvPr>
            <p:ph/>
          </p:nvPr>
        </p:nvSpPr>
        <p:spPr>
          <a:xfrm>
            <a:off x="353520" y="985680"/>
            <a:ext cx="8266680" cy="31716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100" strike="noStrike" u="none">
                <a:solidFill>
                  <a:schemeClr val="dk1"/>
                </a:solidFill>
                <a:uFillTx/>
                <a:latin typeface="Arial"/>
              </a:rPr>
              <a:t>Objectif : Plus la répartition des valeurs de hash calculées est importante, meilleures seront les performances</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Contrainte : </a:t>
            </a:r>
            <a:r>
              <a:rPr b="0" lang="fr-FR" sz="2100" strike="noStrike" u="none">
                <a:solidFill>
                  <a:srgbClr val="009900"/>
                </a:solidFill>
                <a:uFillTx/>
                <a:latin typeface="Arial"/>
              </a:rPr>
              <a:t>2 objets égaux au sens de la méthode </a:t>
            </a:r>
            <a:r>
              <a:rPr b="1" lang="fr-FR" sz="2100" strike="noStrike" u="none">
                <a:solidFill>
                  <a:srgbClr val="009900"/>
                </a:solidFill>
                <a:uFillTx/>
                <a:latin typeface="Arial"/>
              </a:rPr>
              <a:t>equals</a:t>
            </a:r>
            <a:r>
              <a:rPr b="0" lang="fr-FR" sz="2100" strike="noStrike" u="none">
                <a:solidFill>
                  <a:srgbClr val="009900"/>
                </a:solidFill>
                <a:uFillTx/>
                <a:latin typeface="Arial"/>
              </a:rPr>
              <a:t> doivent avoir le même </a:t>
            </a:r>
            <a:r>
              <a:rPr b="1" lang="fr-FR" sz="2100" strike="noStrike" u="none">
                <a:solidFill>
                  <a:srgbClr val="009900"/>
                </a:solidFill>
                <a:uFillTx/>
                <a:latin typeface="Arial"/>
              </a:rPr>
              <a:t>hashcode</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r>
              <a:rPr b="0" lang="fr-FR" sz="2100" strike="noStrike" u="none">
                <a:solidFill>
                  <a:schemeClr val="dk1"/>
                </a:solidFill>
                <a:uFillTx/>
                <a:latin typeface="Arial"/>
              </a:rPr>
              <a:t>Il faut trouver le bon dosage qui respecte les deux règles. Le plus simple consiste à faire </a:t>
            </a:r>
            <a:r>
              <a:rPr b="1" lang="fr-FR" sz="2100" strike="noStrike" u="none">
                <a:solidFill>
                  <a:schemeClr val="dk1"/>
                </a:solidFill>
                <a:uFillTx/>
                <a:latin typeface="Arial"/>
              </a:rPr>
              <a:t>générer par Eclipse</a:t>
            </a:r>
            <a:r>
              <a:rPr b="0" lang="fr-FR" sz="2100" strike="noStrike" u="none">
                <a:solidFill>
                  <a:schemeClr val="dk1"/>
                </a:solidFill>
                <a:uFillTx/>
                <a:latin typeface="Arial"/>
              </a:rPr>
              <a:t> </a:t>
            </a:r>
            <a:endParaRPr b="0" lang="fr-FR" sz="2100" strike="noStrike" u="none">
              <a:solidFill>
                <a:schemeClr val="dk1"/>
              </a:solidFill>
              <a:uFillTx/>
              <a:latin typeface="Arial"/>
            </a:endParaRPr>
          </a:p>
          <a:p>
            <a:pPr indent="0" defTabSz="914400">
              <a:lnSpc>
                <a:spcPct val="100000"/>
              </a:lnSpc>
              <a:spcAft>
                <a:spcPts val="499"/>
              </a:spcAft>
              <a:buNone/>
              <a:tabLst>
                <a:tab algn="l" pos="0"/>
              </a:tabLst>
            </a:pPr>
            <a:endParaRPr b="0" lang="fr-FR" sz="2100" strike="noStrike" u="none">
              <a:solidFill>
                <a:schemeClr val="dk1"/>
              </a:solidFill>
              <a:uFillTx/>
              <a:latin typeface="Arial"/>
            </a:endParaRPr>
          </a:p>
        </p:txBody>
      </p:sp>
      <p:sp>
        <p:nvSpPr>
          <p:cNvPr id="495" name="Litebulb"/>
          <p:cNvSpPr/>
          <p:nvPr/>
        </p:nvSpPr>
        <p:spPr>
          <a:xfrm>
            <a:off x="4625640" y="3219480"/>
            <a:ext cx="809280" cy="872280"/>
          </a:xfrm>
          <a:custGeom>
            <a:avLst/>
            <a:gdLst>
              <a:gd name="textAreaLeft" fmla="*/ 133200 w 809280"/>
              <a:gd name="textAreaRight" fmla="*/ 685080 w 809280"/>
              <a:gd name="textAreaTop" fmla="*/ 88200 h 872280"/>
              <a:gd name="textAreaBottom" fmla="*/ 374760 h 872280"/>
            </a:gdLst>
            <a:ahLst/>
            <a:rect l="textAreaLeft" t="textAreaTop" r="textAreaRight" b="textAreaBottom"/>
            <a:pathLst>
              <a:path w="21600" h="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a:ln>
        </p:spPr>
        <p:style>
          <a:lnRef idx="0"/>
          <a:fillRef idx="0"/>
          <a:effectRef idx="0"/>
          <a:fontRef idx="minor"/>
        </p:style>
        <p:txBody>
          <a:bodyPr lIns="90000" rIns="90000" tIns="45000" bIns="45000" anchor="t">
            <a:noAutofit/>
          </a:bodyPr>
          <a:p>
            <a:pPr defTabSz="914400">
              <a:lnSpc>
                <a:spcPct val="100000"/>
              </a:lnSpc>
            </a:pPr>
            <a:r>
              <a:rPr b="0" lang="fr-FR" sz="1050" strike="noStrike" u="none">
                <a:solidFill>
                  <a:srgbClr val="005c92"/>
                </a:solidFill>
                <a:uFillTx/>
                <a:latin typeface="Tahoma"/>
              </a:rPr>
              <a:t>Démo</a:t>
            </a:r>
            <a:endParaRPr b="0" lang="fr-FR" sz="1050" strike="noStrike" u="none">
              <a:solidFill>
                <a:srgbClr val="000000"/>
              </a:solidFill>
              <a:uFillTx/>
              <a:latin typeface="Arial"/>
            </a:endParaRPr>
          </a:p>
        </p:txBody>
      </p:sp>
      <p:sp>
        <p:nvSpPr>
          <p:cNvPr id="496" name="ZoneTexte 1"/>
          <p:cNvSpPr/>
          <p:nvPr/>
        </p:nvSpPr>
        <p:spPr>
          <a:xfrm>
            <a:off x="5591520" y="3492000"/>
            <a:ext cx="1711800" cy="1186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1200" strike="noStrike" u="none">
                <a:solidFill>
                  <a:srgbClr val="005c92"/>
                </a:solidFill>
                <a:uFillTx/>
                <a:latin typeface="Tahoma"/>
              </a:rPr>
              <a:t>Générer avec Ecllipse :</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   </a:t>
            </a:r>
            <a:r>
              <a:rPr b="0" lang="fr-FR" sz="1200" strike="noStrike" u="none">
                <a:solidFill>
                  <a:srgbClr val="005c92"/>
                </a:solidFill>
                <a:uFillTx/>
                <a:latin typeface="Tahoma"/>
              </a:rPr>
              <a:t>- Attributs</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   </a:t>
            </a:r>
            <a:r>
              <a:rPr b="0" lang="fr-FR" sz="1200" strike="noStrike" u="none">
                <a:solidFill>
                  <a:srgbClr val="005c92"/>
                </a:solidFill>
                <a:uFillTx/>
                <a:latin typeface="Tahoma"/>
              </a:rPr>
              <a:t>- Constructeur</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   </a:t>
            </a:r>
            <a:r>
              <a:rPr b="0" lang="fr-FR" sz="1200" strike="noStrike" u="none">
                <a:solidFill>
                  <a:srgbClr val="005c92"/>
                </a:solidFill>
                <a:uFillTx/>
                <a:latin typeface="Tahoma"/>
              </a:rPr>
              <a:t>- Getter / Setter</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   </a:t>
            </a:r>
            <a:r>
              <a:rPr b="0" lang="fr-FR" sz="1200" strike="noStrike" u="none">
                <a:solidFill>
                  <a:srgbClr val="005c92"/>
                </a:solidFill>
                <a:uFillTx/>
                <a:latin typeface="Tahoma"/>
              </a:rPr>
              <a:t>- equals</a:t>
            </a:r>
            <a:endParaRPr b="0" lang="fr-FR" sz="1200" strike="noStrike" u="none">
              <a:solidFill>
                <a:srgbClr val="000000"/>
              </a:solidFill>
              <a:uFillTx/>
              <a:latin typeface="Arial"/>
            </a:endParaRPr>
          </a:p>
          <a:p>
            <a:pPr defTabSz="914400">
              <a:lnSpc>
                <a:spcPct val="100000"/>
              </a:lnSpc>
            </a:pPr>
            <a:r>
              <a:rPr b="0" lang="fr-FR" sz="1200" strike="noStrike" u="none">
                <a:solidFill>
                  <a:srgbClr val="005c92"/>
                </a:solidFill>
                <a:uFillTx/>
                <a:latin typeface="Tahoma"/>
              </a:rPr>
              <a:t>   </a:t>
            </a:r>
            <a:r>
              <a:rPr b="0" lang="fr-FR" sz="1200" strike="noStrike" u="none">
                <a:solidFill>
                  <a:srgbClr val="005c92"/>
                </a:solidFill>
                <a:uFillTx/>
                <a:latin typeface="Tahoma"/>
              </a:rPr>
              <a:t>- hashCode</a:t>
            </a:r>
            <a:endParaRPr b="0" lang="fr-FR" sz="1200" strike="noStrike" u="none">
              <a:solidFill>
                <a:srgbClr val="000000"/>
              </a:solidFill>
              <a:uFillTx/>
              <a:latin typeface="Arial"/>
            </a:endParaRPr>
          </a:p>
        </p:txBody>
      </p:sp>
      <p:sp>
        <p:nvSpPr>
          <p:cNvPr id="497" name="PlaceHolder 3"/>
          <p:cNvSpPr>
            <a:spLocks noGrp="1"/>
          </p:cNvSpPr>
          <p:nvPr>
            <p:ph type="sldNum" idx="18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576C077D-547B-4F35-811F-539406AB235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498" name="PlaceHolder 4"/>
          <p:cNvSpPr>
            <a:spLocks noGrp="1"/>
          </p:cNvSpPr>
          <p:nvPr>
            <p:ph type="ftr" idx="18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Collections »</a:t>
            </a:r>
            <a:endParaRPr b="0" lang="fr-FR" sz="2550" strike="noStrike" u="none">
              <a:solidFill>
                <a:schemeClr val="dk1"/>
              </a:solidFill>
              <a:uFillTx/>
              <a:latin typeface="Arial"/>
            </a:endParaRPr>
          </a:p>
        </p:txBody>
      </p:sp>
      <p:sp>
        <p:nvSpPr>
          <p:cNvPr id="500" name="PlaceHolder 2"/>
          <p:cNvSpPr>
            <a:spLocks noGrp="1"/>
          </p:cNvSpPr>
          <p:nvPr>
            <p:ph/>
          </p:nvPr>
        </p:nvSpPr>
        <p:spPr>
          <a:xfrm>
            <a:off x="1259640" y="915480"/>
            <a:ext cx="5829120" cy="20415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Pas d’autre besoin que le jdk</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rgbClr val="1c4b9c"/>
                </a:solidFill>
                <a:uFillTx/>
                <a:latin typeface="Arial"/>
              </a:rPr>
              <a:t>Effectuer les 3 étapes avec l’interface List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rgbClr val="1c4b9c"/>
                </a:solidFill>
                <a:uFillTx/>
                <a:latin typeface="Arial"/>
              </a:rPr>
              <a:t>Effectuer les 4 étapes avec l’interface Set</a:t>
            </a:r>
            <a:endParaRPr b="0" lang="fr-FR" sz="1800" strike="noStrike" u="none">
              <a:solidFill>
                <a:schemeClr val="dk1"/>
              </a:solidFill>
              <a:uFillTx/>
              <a:latin typeface="Arial"/>
            </a:endParaRPr>
          </a:p>
        </p:txBody>
      </p:sp>
      <p:sp>
        <p:nvSpPr>
          <p:cNvPr id="501" name="PlaceHolder 3"/>
          <p:cNvSpPr>
            <a:spLocks noGrp="1"/>
          </p:cNvSpPr>
          <p:nvPr>
            <p:ph type="sldNum" idx="18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1A88FF2-E453-420E-939E-7ABBC4382CA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02" name="PlaceHolder 4"/>
          <p:cNvSpPr>
            <a:spLocks noGrp="1"/>
          </p:cNvSpPr>
          <p:nvPr>
            <p:ph type="ftr" idx="18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pic>
        <p:nvPicPr>
          <p:cNvPr id="503" name="Picture 2" descr=""/>
          <p:cNvPicPr/>
          <p:nvPr/>
        </p:nvPicPr>
        <p:blipFill>
          <a:blip r:embed="rId1"/>
          <a:stretch/>
        </p:blipFill>
        <p:spPr>
          <a:xfrm>
            <a:off x="7633440" y="6840"/>
            <a:ext cx="1512360" cy="1007280"/>
          </a:xfrm>
          <a:prstGeom prst="rect">
            <a:avLst/>
          </a:prstGeom>
          <a:noFill/>
          <a:ln w="0">
            <a:noFill/>
          </a:ln>
        </p:spPr>
      </p:pic>
    </p:spTree>
  </p:cSld>
  <p:transition>
    <p:blinds dir="horz"/>
  </p:transition>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360000" y="738000"/>
            <a:ext cx="8423640" cy="4046040"/>
          </a:xfrm>
          <a:prstGeom prst="rect">
            <a:avLst/>
          </a:prstGeom>
          <a:noFill/>
          <a:ln w="10080">
            <a:solidFill>
              <a:srgbClr val="000000"/>
            </a:solidFill>
            <a:round/>
          </a:ln>
        </p:spPr>
        <p:txBody>
          <a:bodyPr lIns="0" rIns="0" tIns="0" bIns="360000" anchor="t">
            <a:noAutofit/>
          </a:bodyPr>
          <a:p>
            <a:pPr indent="0" algn="ctr" defTabSz="914400">
              <a:lnSpc>
                <a:spcPct val="90000"/>
              </a:lnSpc>
              <a:buNone/>
              <a:tabLst>
                <a:tab algn="l" pos="0"/>
              </a:tabLst>
            </a:pPr>
            <a:r>
              <a:rPr b="1" lang="fr-FR" sz="3250" strike="noStrike" u="none">
                <a:solidFill>
                  <a:srgbClr val="002060"/>
                </a:solidFill>
                <a:uFillTx/>
                <a:latin typeface="Arial"/>
              </a:rPr>
              <a:t>Bonnes pratiques Java</a:t>
            </a:r>
            <a:endParaRPr b="0" lang="fr-FR" sz="3250" strike="noStrike" u="none">
              <a:solidFill>
                <a:schemeClr val="dk1"/>
              </a:solidFill>
              <a:uFillTx/>
              <a:latin typeface="Arial"/>
            </a:endParaRPr>
          </a:p>
        </p:txBody>
      </p:sp>
      <p:sp>
        <p:nvSpPr>
          <p:cNvPr id="505" name="Sous-titre 9"/>
          <p:cNvSpPr/>
          <p:nvPr/>
        </p:nvSpPr>
        <p:spPr>
          <a:xfrm>
            <a:off x="-48960" y="1707480"/>
            <a:ext cx="4800240" cy="437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spcAft>
                <a:spcPts val="499"/>
              </a:spcAft>
              <a:tabLst>
                <a:tab algn="l" pos="0"/>
              </a:tabLst>
            </a:pPr>
            <a:r>
              <a:rPr b="0" lang="fr-FR" sz="1500" strike="noStrike" u="none">
                <a:solidFill>
                  <a:srgbClr val="002060"/>
                </a:solidFill>
                <a:uFillTx/>
                <a:latin typeface="Arial"/>
              </a:rPr>
              <a:t>Séquence</a:t>
            </a:r>
            <a:endParaRPr b="0" lang="fr-FR" sz="1500" strike="noStrike" u="none">
              <a:solidFill>
                <a:srgbClr val="000000"/>
              </a:solidFill>
              <a:uFillTx/>
              <a:latin typeface="Arial"/>
            </a:endParaRPr>
          </a:p>
        </p:txBody>
      </p:sp>
      <p:sp>
        <p:nvSpPr>
          <p:cNvPr id="506" name="PlaceHolder 2"/>
          <p:cNvSpPr>
            <a:spLocks noGrp="1"/>
          </p:cNvSpPr>
          <p:nvPr>
            <p:ph type="sldNum" idx="18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0DC5CC4-955E-46B3-9F8D-513D7F6F111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07" name="PlaceHolder 3"/>
          <p:cNvSpPr>
            <a:spLocks noGrp="1"/>
          </p:cNvSpPr>
          <p:nvPr>
            <p:ph type="ftr" idx="18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
        <p:nvSpPr>
          <p:cNvPr id="508" name="ZoneTexte 6"/>
          <p:cNvSpPr/>
          <p:nvPr/>
        </p:nvSpPr>
        <p:spPr>
          <a:xfrm>
            <a:off x="3174120" y="1635480"/>
            <a:ext cx="459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fr-FR" sz="1800" strike="noStrike" u="none">
                <a:solidFill>
                  <a:schemeClr val="dk1"/>
                </a:solidFill>
                <a:uFillTx/>
                <a:latin typeface="Arial"/>
              </a:rPr>
              <a:t>Bien écrire ses méthodes</a:t>
            </a:r>
            <a:endParaRPr b="0" lang="fr-FR" sz="1800" strike="noStrike" u="none">
              <a:solidFill>
                <a:srgbClr val="000000"/>
              </a:solidFill>
              <a:uFillTx/>
              <a:latin typeface="Arial"/>
            </a:endParaRPr>
          </a:p>
        </p:txBody>
      </p:sp>
      <p:sp>
        <p:nvSpPr>
          <p:cNvPr id="509" name="Rectangle 2"/>
          <p:cNvSpPr/>
          <p:nvPr/>
        </p:nvSpPr>
        <p:spPr>
          <a:xfrm>
            <a:off x="683640" y="2335320"/>
            <a:ext cx="1367640" cy="292680"/>
          </a:xfrm>
          <a:custGeom>
            <a:avLst/>
            <a:gdLst>
              <a:gd name="textAreaLeft" fmla="*/ 0 w 1367640"/>
              <a:gd name="textAreaRight" fmla="*/ 1368000 w 1367640"/>
              <a:gd name="textAreaTop" fmla="*/ 0 h 292680"/>
              <a:gd name="textAreaBottom" fmla="*/ 293040 h 292680"/>
            </a:gdLst>
            <a:ahLst/>
            <a:rect l="textAreaLeft" t="textAreaTop" r="textAreaRight" b="textAreaBottom"/>
            <a:pathLst>
              <a:path stroke="0" w="8424000" h="4046400">
                <a:moveTo>
                  <a:pt x="8424000" y="4046400"/>
                </a:moveTo>
                <a:lnTo>
                  <a:pt x="0" y="4046360"/>
                </a:lnTo>
                <a:lnTo>
                  <a:pt x="0" y="40"/>
                </a:lnTo>
                <a:cubicBezTo>
                  <a:pt x="0" y="18"/>
                  <a:pt x="3771553" y="0"/>
                  <a:pt x="8424000" y="0"/>
                </a:cubicBezTo>
                <a:lnTo>
                  <a:pt x="8424000" y="4046400"/>
                </a:lnTo>
                <a:close/>
              </a:path>
              <a:path fill="none" w="8424000" h="4046400">
                <a:moveTo>
                  <a:pt x="8424000" y="4046400"/>
                </a:moveTo>
                <a:lnTo>
                  <a:pt x="0" y="4046360"/>
                </a:lnTo>
              </a:path>
            </a:pathLst>
          </a:custGeom>
          <a:noFill/>
          <a:ln w="10160">
            <a:solidFill>
              <a:srgbClr val="000000"/>
            </a:solidFill>
            <a:round/>
          </a:ln>
        </p:spPr>
        <p:style>
          <a:lnRef idx="0"/>
          <a:fillRef idx="0"/>
          <a:effectRef idx="0"/>
          <a:fontRef idx="minor"/>
        </p:style>
        <p:txBody>
          <a:bodyPr lIns="0" rIns="0" tIns="-33480" bIns="326160" anchor="ctr">
            <a:noAutofit/>
          </a:bodyPr>
          <a:p>
            <a:pPr algn="ctr" defTabSz="914400">
              <a:lnSpc>
                <a:spcPct val="90000"/>
              </a:lnSpc>
              <a:tabLst>
                <a:tab algn="l" pos="0"/>
              </a:tabLst>
            </a:pPr>
            <a:endParaRPr b="0" lang="fr-FR" sz="1800" strike="noStrike" u="none">
              <a:solidFill>
                <a:srgbClr val="000000"/>
              </a:solidFill>
              <a:uFillTx/>
              <a:latin typeface="Arial"/>
            </a:endParaRPr>
          </a:p>
          <a:p>
            <a:pPr algn="ctr" defTabSz="914400">
              <a:lnSpc>
                <a:spcPct val="90000"/>
              </a:lnSpc>
              <a:tabLst>
                <a:tab algn="l" pos="0"/>
              </a:tabLst>
            </a:pPr>
            <a:r>
              <a:rPr b="1" lang="fr-FR" sz="1800" strike="noStrike" u="none">
                <a:solidFill>
                  <a:schemeClr val="dk1"/>
                </a:solidFill>
                <a:uFillTx/>
                <a:latin typeface="Arial"/>
              </a:rPr>
              <a:t>Programme</a:t>
            </a:r>
            <a:endParaRPr b="0" lang="fr-FR" sz="1800" strike="noStrike" u="none">
              <a:solidFill>
                <a:srgbClr val="000000"/>
              </a:solidFill>
              <a:uFillTx/>
              <a:latin typeface="Arial"/>
            </a:endParaRPr>
          </a:p>
        </p:txBody>
      </p:sp>
      <p:sp>
        <p:nvSpPr>
          <p:cNvPr id="510" name="Rectangle 3"/>
          <p:cNvSpPr/>
          <p:nvPr/>
        </p:nvSpPr>
        <p:spPr>
          <a:xfrm>
            <a:off x="611640" y="2763000"/>
            <a:ext cx="5829120" cy="2029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Aft>
                <a:spcPts val="499"/>
              </a:spcAft>
              <a:tabLst>
                <a:tab algn="l" pos="0"/>
              </a:tabLst>
            </a:pPr>
            <a:r>
              <a:rPr b="0" lang="fr-FR" sz="1200" strike="noStrike" u="none">
                <a:solidFill>
                  <a:schemeClr val="dk1"/>
                </a:solidFill>
                <a:uFillTx/>
                <a:latin typeface="Arial"/>
              </a:rPr>
              <a:t>Constructeurs, getter et setter</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Passage de paramètre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Complexité cyclomatique</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Quelques ordres de grandeur</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Une bonne gestion des erreurs</a:t>
            </a:r>
            <a:endParaRPr b="0" lang="fr-FR" sz="1200" strike="noStrike" u="none">
              <a:solidFill>
                <a:srgbClr val="000000"/>
              </a:solidFill>
              <a:uFillTx/>
              <a:latin typeface="Arial"/>
            </a:endParaRPr>
          </a:p>
          <a:p>
            <a:pPr defTabSz="914400">
              <a:lnSpc>
                <a:spcPct val="100000"/>
              </a:lnSpc>
              <a:spcAft>
                <a:spcPts val="499"/>
              </a:spcAft>
              <a:tabLst>
                <a:tab algn="l" pos="0"/>
              </a:tabLst>
            </a:pPr>
            <a:r>
              <a:rPr b="0" lang="fr-FR" sz="1200" strike="noStrike" u="none">
                <a:solidFill>
                  <a:schemeClr val="dk1"/>
                </a:solidFill>
                <a:uFillTx/>
                <a:latin typeface="Arial"/>
              </a:rPr>
              <a:t>Sérialisation et réflexion</a:t>
            </a:r>
            <a:endParaRPr b="0" lang="fr-FR"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Constructeurs, getter et setter</a:t>
            </a:r>
            <a:endParaRPr b="0" lang="fr-FR" sz="2550" strike="noStrike" u="none">
              <a:solidFill>
                <a:schemeClr val="dk1"/>
              </a:solidFill>
              <a:uFillTx/>
              <a:latin typeface="Arial"/>
            </a:endParaRPr>
          </a:p>
        </p:txBody>
      </p:sp>
      <p:sp>
        <p:nvSpPr>
          <p:cNvPr id="512" name="PlaceHolder 2"/>
          <p:cNvSpPr>
            <a:spLocks noGrp="1"/>
          </p:cNvSpPr>
          <p:nvPr>
            <p:ph/>
          </p:nvPr>
        </p:nvSpPr>
        <p:spPr>
          <a:xfrm>
            <a:off x="323640" y="987480"/>
            <a:ext cx="7485480" cy="38221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Créer de multiples constructeurs « élémentaires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 </a:t>
            </a:r>
            <a:r>
              <a:rPr b="0" lang="fr-FR" sz="1800" strike="noStrike" u="none">
                <a:solidFill>
                  <a:schemeClr val="dk1"/>
                </a:solidFill>
                <a:uFillTx/>
                <a:latin typeface="Arial"/>
              </a:rPr>
              <a:t>qui s’appellent les uns les autres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Sans remontée d’exceptions</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Getter et setter non systématiques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Attention à leur visibilité</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toString à redéfinir (laisser faire Eclipse) pour débugage surtout</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513" name="PlaceHolder 3"/>
          <p:cNvSpPr>
            <a:spLocks noGrp="1"/>
          </p:cNvSpPr>
          <p:nvPr>
            <p:ph type="sldNum" idx="18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9A0284E-70F6-4D1A-89A4-532BE8175E8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14" name="PlaceHolder 4"/>
          <p:cNvSpPr>
            <a:spLocks noGrp="1"/>
          </p:cNvSpPr>
          <p:nvPr>
            <p:ph type="ftr" idx="18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Passage de paramètres</a:t>
            </a:r>
            <a:endParaRPr b="0" lang="fr-FR" sz="2550" strike="noStrike" u="none">
              <a:solidFill>
                <a:schemeClr val="dk1"/>
              </a:solidFill>
              <a:uFillTx/>
              <a:latin typeface="Arial"/>
            </a:endParaRPr>
          </a:p>
        </p:txBody>
      </p:sp>
      <p:sp>
        <p:nvSpPr>
          <p:cNvPr id="516" name="PlaceHolder 2"/>
          <p:cNvSpPr>
            <a:spLocks noGrp="1"/>
          </p:cNvSpPr>
          <p:nvPr>
            <p:ph/>
          </p:nvPr>
        </p:nvSpPr>
        <p:spPr>
          <a:xfrm>
            <a:off x="323640" y="791640"/>
            <a:ext cx="8424720" cy="3507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En programmation</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Passage par valeur (copie de variable)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Passage par variable ou référence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i="1" lang="fr-FR" sz="1800" strike="noStrike" u="none">
                <a:solidFill>
                  <a:schemeClr val="dk1"/>
                </a:solidFill>
                <a:uFillTx/>
                <a:latin typeface="Arial"/>
              </a:rPr>
              <a:t>On lit : « En Java, les types primitifs sont passés par valeurs et les objets sont passés par référence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C’est vrai pour les types primitifs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Int, double,….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C’est quasi vrai pour les objets … mais</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p:txBody>
      </p:sp>
      <p:sp>
        <p:nvSpPr>
          <p:cNvPr id="517" name="PlaceHolder 3"/>
          <p:cNvSpPr>
            <a:spLocks noGrp="1"/>
          </p:cNvSpPr>
          <p:nvPr>
            <p:ph type="sldNum" idx="19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15D806E-66E0-495F-B572-FCABCCC1EF5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18" name="PlaceHolder 4"/>
          <p:cNvSpPr>
            <a:spLocks noGrp="1"/>
          </p:cNvSpPr>
          <p:nvPr>
            <p:ph type="ftr" idx="19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Passage de paramètres</a:t>
            </a:r>
            <a:endParaRPr b="0" lang="fr-FR" sz="2550" strike="noStrike" u="none">
              <a:solidFill>
                <a:schemeClr val="dk1"/>
              </a:solidFill>
              <a:uFillTx/>
              <a:latin typeface="Arial"/>
            </a:endParaRPr>
          </a:p>
        </p:txBody>
      </p:sp>
      <p:sp>
        <p:nvSpPr>
          <p:cNvPr id="520" name="PlaceHolder 2"/>
          <p:cNvSpPr>
            <a:spLocks noGrp="1"/>
          </p:cNvSpPr>
          <p:nvPr>
            <p:ph/>
          </p:nvPr>
        </p:nvSpPr>
        <p:spPr>
          <a:xfrm>
            <a:off x="322920" y="1126440"/>
            <a:ext cx="8352720" cy="321984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En toute rigueur c’est un passage par valeur, cette valeur est une référence</a:t>
            </a:r>
            <a:endParaRPr b="0" lang="fr-FR" sz="1800" strike="noStrike" u="none">
              <a:solidFill>
                <a:schemeClr val="dk1"/>
              </a:solidFill>
              <a:uFillTx/>
              <a:latin typeface="Arial"/>
            </a:endParaRPr>
          </a:p>
          <a:p>
            <a:pPr lvl="1" marL="444600" indent="-2649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peut </a:t>
            </a:r>
            <a:r>
              <a:rPr b="1" lang="fr-FR" sz="1800" strike="noStrike" u="none">
                <a:solidFill>
                  <a:schemeClr val="dk1"/>
                </a:solidFill>
                <a:uFillTx/>
                <a:latin typeface="Arial"/>
              </a:rPr>
              <a:t>modifier l’objet</a:t>
            </a:r>
            <a:r>
              <a:rPr b="0" lang="fr-FR" sz="1800" strike="noStrike" u="none">
                <a:solidFill>
                  <a:schemeClr val="dk1"/>
                </a:solidFill>
                <a:uFillTx/>
                <a:latin typeface="Arial"/>
              </a:rPr>
              <a:t> pointé par la référence (notion de paramètres out car une seul return)</a:t>
            </a:r>
            <a:endParaRPr b="0" lang="fr-FR" sz="1800" strike="noStrike" u="none">
              <a:solidFill>
                <a:schemeClr val="dk1"/>
              </a:solidFill>
              <a:uFillTx/>
              <a:latin typeface="Arial"/>
            </a:endParaRPr>
          </a:p>
          <a:p>
            <a:pPr lvl="1" marL="444600" indent="-2649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On ne </a:t>
            </a:r>
            <a:r>
              <a:rPr b="1" lang="fr-FR" sz="1800" strike="noStrike" u="none">
                <a:solidFill>
                  <a:schemeClr val="dk1"/>
                </a:solidFill>
                <a:uFillTx/>
                <a:latin typeface="Arial"/>
              </a:rPr>
              <a:t>peut pas changer cette référence </a:t>
            </a:r>
            <a:r>
              <a:rPr b="0" lang="fr-FR" sz="1800" strike="noStrike" u="none">
                <a:solidFill>
                  <a:schemeClr val="dk1"/>
                </a:solidFill>
                <a:uFillTx/>
                <a:latin typeface="Arial"/>
              </a:rPr>
              <a:t>ni mettre null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Exemple :</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void int calculeAgeMoyen(List &lt;Personne&gt;{</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 accès en écriture à la liste (sauf sa référence) et aux personnes !!!!</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r>
              <a:rPr b="0" lang="fr-FR" sz="1800" strike="noStrike" u="none">
                <a:solidFill>
                  <a:schemeClr val="dk1"/>
                </a:solidFill>
                <a:uFillTx/>
                <a:latin typeface="Arial"/>
              </a:rPr>
              <a:t>}</a:t>
            </a:r>
            <a:endParaRPr b="0" lang="fr-FR" sz="1800" strike="noStrike" u="none">
              <a:solidFill>
                <a:schemeClr val="dk1"/>
              </a:solidFill>
              <a:uFillTx/>
              <a:latin typeface="Arial"/>
            </a:endParaRPr>
          </a:p>
        </p:txBody>
      </p:sp>
      <p:sp>
        <p:nvSpPr>
          <p:cNvPr id="521" name="PlaceHolder 3"/>
          <p:cNvSpPr>
            <a:spLocks noGrp="1"/>
          </p:cNvSpPr>
          <p:nvPr>
            <p:ph type="sldNum" idx="19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410DD69-F826-48FB-8C86-DA8337C829A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22" name="PlaceHolder 4"/>
          <p:cNvSpPr>
            <a:spLocks noGrp="1"/>
          </p:cNvSpPr>
          <p:nvPr>
            <p:ph type="ftr" idx="19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Passage de paramètres</a:t>
            </a:r>
            <a:endParaRPr b="0" lang="fr-FR" sz="2550" strike="noStrike" u="none">
              <a:solidFill>
                <a:schemeClr val="dk1"/>
              </a:solidFill>
              <a:uFillTx/>
              <a:latin typeface="Arial"/>
            </a:endParaRPr>
          </a:p>
        </p:txBody>
      </p:sp>
      <p:sp>
        <p:nvSpPr>
          <p:cNvPr id="524" name="PlaceHolder 2"/>
          <p:cNvSpPr>
            <a:spLocks noGrp="1"/>
          </p:cNvSpPr>
          <p:nvPr>
            <p:ph/>
          </p:nvPr>
        </p:nvSpPr>
        <p:spPr>
          <a:xfrm>
            <a:off x="323640" y="769320"/>
            <a:ext cx="8352720" cy="38919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Conséquence : accès à quasi tout depuis n’importe où !</a:t>
            </a:r>
            <a:endParaRPr b="0" lang="fr-FR" sz="1800" strike="noStrike" u="none">
              <a:solidFill>
                <a:schemeClr val="dk1"/>
              </a:solidFill>
              <a:uFillTx/>
              <a:latin typeface="Arial"/>
            </a:endParaRPr>
          </a:p>
          <a:p>
            <a:pPr marL="180000" indent="0" defTabSz="914400">
              <a:lnSpc>
                <a:spcPct val="100000"/>
              </a:lnSpc>
              <a:spcBef>
                <a:spcPts val="601"/>
              </a:spcBef>
              <a:spcAft>
                <a:spcPts val="601"/>
              </a:spcAft>
              <a:buNone/>
              <a:tabLst>
                <a:tab algn="l" pos="0"/>
              </a:tabLst>
            </a:pPr>
            <a:r>
              <a:rPr b="0" lang="fr-FR" sz="1800" strike="noStrike" u="none">
                <a:solidFill>
                  <a:schemeClr val="dk1"/>
                </a:solidFill>
                <a:uFillTx/>
                <a:latin typeface="Wingdings"/>
              </a:rPr>
              <a:t></a:t>
            </a:r>
            <a:r>
              <a:rPr b="0" lang="fr-FR" sz="1800" strike="noStrike" u="none">
                <a:solidFill>
                  <a:schemeClr val="dk1"/>
                </a:solidFill>
                <a:uFillTx/>
                <a:latin typeface="Arial"/>
              </a:rPr>
              <a:t> </a:t>
            </a:r>
            <a:r>
              <a:rPr b="0" lang="fr-FR" sz="1800" strike="noStrike" u="none">
                <a:solidFill>
                  <a:schemeClr val="dk1"/>
                </a:solidFill>
                <a:uFillTx/>
                <a:latin typeface="Arial"/>
              </a:rPr>
              <a:t>maintenance difficile</a:t>
            </a:r>
            <a:endParaRPr b="0" lang="fr-FR" sz="1800" strike="noStrike" u="none">
              <a:solidFill>
                <a:schemeClr val="dk1"/>
              </a:solidFill>
              <a:uFillTx/>
              <a:latin typeface="Arial"/>
            </a:endParaRPr>
          </a:p>
          <a:p>
            <a:pPr indent="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Appliquer le + possible Loi de Déméter = une méthode d'un objet peut invoquer les méthodes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lui-même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ses paramètres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les objets qu'il crée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ses objets composants</a:t>
            </a:r>
            <a:endParaRPr b="0" lang="fr-FR" sz="1800" strike="noStrike" u="none">
              <a:solidFill>
                <a:schemeClr val="dk1"/>
              </a:solidFill>
              <a:uFillTx/>
              <a:latin typeface="Arial"/>
            </a:endParaRPr>
          </a:p>
        </p:txBody>
      </p:sp>
      <p:sp>
        <p:nvSpPr>
          <p:cNvPr id="525" name="PlaceHolder 3"/>
          <p:cNvSpPr>
            <a:spLocks noGrp="1"/>
          </p:cNvSpPr>
          <p:nvPr>
            <p:ph type="sldNum" idx="19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83747C8-6763-4F57-BACF-3F64D31350A3}"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26" name="PlaceHolder 4"/>
          <p:cNvSpPr>
            <a:spLocks noGrp="1"/>
          </p:cNvSpPr>
          <p:nvPr>
            <p:ph type="ftr" idx="19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Passage de paramètres</a:t>
            </a:r>
            <a:endParaRPr b="0" lang="fr-FR" sz="2550" strike="noStrike" u="none">
              <a:solidFill>
                <a:schemeClr val="dk1"/>
              </a:solidFill>
              <a:uFillTx/>
              <a:latin typeface="Arial"/>
            </a:endParaRPr>
          </a:p>
        </p:txBody>
      </p:sp>
      <p:sp>
        <p:nvSpPr>
          <p:cNvPr id="528" name="PlaceHolder 2"/>
          <p:cNvSpPr>
            <a:spLocks noGrp="1"/>
          </p:cNvSpPr>
          <p:nvPr>
            <p:ph/>
          </p:nvPr>
        </p:nvSpPr>
        <p:spPr>
          <a:xfrm>
            <a:off x="303840" y="1131480"/>
            <a:ext cx="7485480" cy="204516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Pour appliquer la loi</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Écrire des wrapper (cout de dev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Le logiciel sera</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1" lang="fr-FR" sz="1800" strike="noStrike" u="none">
                <a:solidFill>
                  <a:schemeClr val="dk1"/>
                </a:solidFill>
                <a:uFillTx/>
                <a:latin typeface="Arial"/>
              </a:rPr>
              <a:t>+maintenable</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t>
            </a:r>
            <a:r>
              <a:rPr b="1" lang="fr-FR" sz="1800" strike="noStrike" u="none">
                <a:solidFill>
                  <a:schemeClr val="dk1"/>
                </a:solidFill>
                <a:uFillTx/>
                <a:latin typeface="Arial"/>
              </a:rPr>
              <a:t> adaptable</a:t>
            </a:r>
            <a:endParaRPr b="0" lang="fr-FR" sz="1800" strike="noStrike" u="none">
              <a:solidFill>
                <a:schemeClr val="dk1"/>
              </a:solidFill>
              <a:uFillTx/>
              <a:latin typeface="Arial"/>
            </a:endParaRPr>
          </a:p>
        </p:txBody>
      </p:sp>
      <p:sp>
        <p:nvSpPr>
          <p:cNvPr id="529" name="PlaceHolder 3"/>
          <p:cNvSpPr>
            <a:spLocks noGrp="1"/>
          </p:cNvSpPr>
          <p:nvPr>
            <p:ph type="sldNum" idx="19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6CCD385E-5192-48E8-9CD9-A761F50363F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30" name="PlaceHolder 4"/>
          <p:cNvSpPr>
            <a:spLocks noGrp="1"/>
          </p:cNvSpPr>
          <p:nvPr>
            <p:ph type="ftr" idx="19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Le cycle en V</a:t>
            </a:r>
            <a:endParaRPr b="0" lang="fr-FR" sz="2550" strike="noStrike" u="none">
              <a:solidFill>
                <a:schemeClr val="dk1"/>
              </a:solidFill>
              <a:uFillTx/>
              <a:latin typeface="Arial"/>
            </a:endParaRPr>
          </a:p>
        </p:txBody>
      </p:sp>
      <p:pic>
        <p:nvPicPr>
          <p:cNvPr id="126" name="Picture 4" descr=""/>
          <p:cNvPicPr/>
          <p:nvPr/>
        </p:nvPicPr>
        <p:blipFill>
          <a:blip r:embed="rId1"/>
          <a:stretch/>
        </p:blipFill>
        <p:spPr>
          <a:xfrm>
            <a:off x="1980000" y="951480"/>
            <a:ext cx="5021640" cy="3339360"/>
          </a:xfrm>
          <a:prstGeom prst="rect">
            <a:avLst/>
          </a:prstGeom>
          <a:noFill/>
          <a:ln w="0">
            <a:noFill/>
          </a:ln>
        </p:spPr>
      </p:pic>
      <p:sp>
        <p:nvSpPr>
          <p:cNvPr id="127" name="Rectangle 6"/>
          <p:cNvSpPr/>
          <p:nvPr/>
        </p:nvSpPr>
        <p:spPr>
          <a:xfrm>
            <a:off x="3492000" y="4192200"/>
            <a:ext cx="3996720" cy="456840"/>
          </a:xfrm>
          <a:prstGeom prst="rect">
            <a:avLst/>
          </a:prstGeom>
          <a:noFill/>
          <a:ln w="0">
            <a:noFill/>
          </a:ln>
        </p:spPr>
        <p:style>
          <a:lnRef idx="0"/>
          <a:fillRef idx="0"/>
          <a:effectRef idx="0"/>
          <a:fontRef idx="minor"/>
        </p:style>
        <p:txBody>
          <a:bodyPr anchor="t">
            <a:spAutoFit/>
          </a:bodyPr>
          <a:p>
            <a:pPr defTabSz="914400">
              <a:lnSpc>
                <a:spcPct val="100000"/>
              </a:lnSpc>
            </a:pPr>
            <a:r>
              <a:rPr b="0" lang="fr-FR" sz="1500" strike="noStrike" u="none">
                <a:solidFill>
                  <a:schemeClr val="dk1"/>
                </a:solidFill>
                <a:uFillTx/>
                <a:latin typeface="Times New Roman"/>
              </a:rPr>
              <a:t>Le </a:t>
            </a:r>
            <a:r>
              <a:rPr b="1" lang="fr-FR" sz="1500" strike="noStrike" u="none">
                <a:solidFill>
                  <a:schemeClr val="dk1"/>
                </a:solidFill>
                <a:uFillTx/>
                <a:latin typeface="Times New Roman"/>
              </a:rPr>
              <a:t>codage</a:t>
            </a:r>
            <a:r>
              <a:rPr b="0" lang="fr-FR" sz="1500" strike="noStrike" u="none">
                <a:solidFill>
                  <a:schemeClr val="dk1"/>
                </a:solidFill>
                <a:uFillTx/>
                <a:latin typeface="Times New Roman"/>
              </a:rPr>
              <a:t> est à la croisée des chemins</a:t>
            </a:r>
            <a:r>
              <a:rPr b="0" lang="fr-FR" sz="2400" strike="noStrike" u="none">
                <a:solidFill>
                  <a:schemeClr val="dk1"/>
                </a:solidFill>
                <a:uFillTx/>
                <a:latin typeface="Times New Roman"/>
              </a:rPr>
              <a:t> </a:t>
            </a:r>
            <a:endParaRPr b="0" lang="fr-FR" sz="2400" strike="noStrike" u="none">
              <a:solidFill>
                <a:srgbClr val="000000"/>
              </a:solidFill>
              <a:uFillTx/>
              <a:latin typeface="Arial"/>
            </a:endParaRPr>
          </a:p>
        </p:txBody>
      </p:sp>
      <p:sp>
        <p:nvSpPr>
          <p:cNvPr id="128" name="PlaceHolder 2"/>
          <p:cNvSpPr>
            <a:spLocks noGrp="1"/>
          </p:cNvSpPr>
          <p:nvPr>
            <p:ph type="sldNum" idx="3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261BA05-60AD-4C2C-B766-61179948AA4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129" name="PlaceHolder 3"/>
          <p:cNvSpPr>
            <a:spLocks noGrp="1"/>
          </p:cNvSpPr>
          <p:nvPr>
            <p:ph type="ftr" idx="3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Complexité cyclomatique</a:t>
            </a:r>
            <a:endParaRPr b="0" lang="fr-FR" sz="2550" strike="noStrike" u="none">
              <a:solidFill>
                <a:schemeClr val="dk1"/>
              </a:solidFill>
              <a:uFillTx/>
              <a:latin typeface="Arial"/>
            </a:endParaRPr>
          </a:p>
        </p:txBody>
      </p:sp>
      <p:sp>
        <p:nvSpPr>
          <p:cNvPr id="532" name="PlaceHolder 2"/>
          <p:cNvSpPr>
            <a:spLocks noGrp="1"/>
          </p:cNvSpPr>
          <p:nvPr>
            <p:ph/>
          </p:nvPr>
        </p:nvSpPr>
        <p:spPr>
          <a:xfrm>
            <a:off x="251640" y="1296000"/>
            <a:ext cx="8640720" cy="31474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Notion de Thomas McCabe introduite en 1976, indépendante du langage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C’est le nombre de chemins linéaires indépendants dans un module de programme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En java, c’est </a:t>
            </a:r>
            <a:r>
              <a:rPr b="1" lang="fr-FR" sz="1800" strike="noStrike" u="none">
                <a:solidFill>
                  <a:schemeClr val="dk1"/>
                </a:solidFill>
                <a:uFillTx/>
                <a:latin typeface="Arial"/>
              </a:rPr>
              <a:t>le nombre de chemins d’exécution</a:t>
            </a:r>
            <a:r>
              <a:rPr b="0" lang="fr-FR" sz="1800" strike="noStrike" u="none">
                <a:solidFill>
                  <a:schemeClr val="dk1"/>
                </a:solidFill>
                <a:uFillTx/>
                <a:latin typeface="Arial"/>
              </a:rPr>
              <a:t> d’une </a:t>
            </a:r>
            <a:r>
              <a:rPr b="1" lang="fr-FR" sz="1800" strike="noStrike" u="none">
                <a:solidFill>
                  <a:schemeClr val="dk1"/>
                </a:solidFill>
                <a:uFillTx/>
                <a:latin typeface="Arial"/>
              </a:rPr>
              <a:t>méthode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Ce nombre est un indicateur de </a:t>
            </a:r>
            <a:r>
              <a:rPr b="1" lang="fr-FR" sz="1800" strike="noStrike" u="none">
                <a:solidFill>
                  <a:schemeClr val="dk1"/>
                </a:solidFill>
                <a:uFillTx/>
                <a:latin typeface="Arial"/>
              </a:rPr>
              <a:t>complexité</a:t>
            </a:r>
            <a:r>
              <a:rPr b="0" lang="fr-FR" sz="1800" strike="noStrike" u="none">
                <a:solidFill>
                  <a:schemeClr val="dk1"/>
                </a:solidFill>
                <a:uFillTx/>
                <a:latin typeface="Arial"/>
              </a:rPr>
              <a:t> des traitements (il faudrait un nombre de cas de tests équivalent)</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Des outils comme SonarQube ou CAST le calcul automatiquement</a:t>
            </a:r>
            <a:endParaRPr b="0" lang="fr-FR" sz="1800" strike="noStrike" u="none">
              <a:solidFill>
                <a:schemeClr val="dk1"/>
              </a:solidFill>
              <a:uFillTx/>
              <a:latin typeface="Arial"/>
            </a:endParaRPr>
          </a:p>
          <a:p>
            <a:pPr marL="251640" indent="-7164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533" name="PlaceHolder 3"/>
          <p:cNvSpPr>
            <a:spLocks noGrp="1"/>
          </p:cNvSpPr>
          <p:nvPr>
            <p:ph type="sldNum" idx="19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92682F7-3322-4848-8849-8CF46FA298A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34" name="PlaceHolder 4"/>
          <p:cNvSpPr>
            <a:spLocks noGrp="1"/>
          </p:cNvSpPr>
          <p:nvPr>
            <p:ph type="ftr" idx="19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Complexité cyclomatique</a:t>
            </a:r>
            <a:endParaRPr b="0" lang="fr-FR" sz="2550" strike="noStrike" u="none">
              <a:solidFill>
                <a:schemeClr val="dk1"/>
              </a:solidFill>
              <a:uFillTx/>
              <a:latin typeface="Arial"/>
            </a:endParaRPr>
          </a:p>
        </p:txBody>
      </p:sp>
      <p:sp>
        <p:nvSpPr>
          <p:cNvPr id="536" name="PlaceHolder 2"/>
          <p:cNvSpPr>
            <a:spLocks noGrp="1"/>
          </p:cNvSpPr>
          <p:nvPr>
            <p:ph/>
          </p:nvPr>
        </p:nvSpPr>
        <p:spPr>
          <a:xfrm>
            <a:off x="323640" y="972000"/>
            <a:ext cx="5829120" cy="123912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1" lang="en-US" sz="1800" strike="noStrike" u="none">
                <a:solidFill>
                  <a:schemeClr val="dk1"/>
                </a:solidFill>
                <a:uFillTx/>
                <a:latin typeface="Arial"/>
              </a:rPr>
              <a:t>if</a:t>
            </a:r>
            <a:r>
              <a:rPr b="0" lang="en-US" sz="1800" strike="noStrike" u="none">
                <a:solidFill>
                  <a:schemeClr val="dk1"/>
                </a:solidFill>
                <a:uFillTx/>
                <a:latin typeface="Arial"/>
              </a:rPr>
              <a:t> (...), </a:t>
            </a:r>
            <a:r>
              <a:rPr b="1" lang="en-US" sz="1800" strike="noStrike" u="none">
                <a:solidFill>
                  <a:schemeClr val="dk1"/>
                </a:solidFill>
                <a:uFillTx/>
                <a:latin typeface="Arial"/>
              </a:rPr>
              <a:t>for</a:t>
            </a:r>
            <a:r>
              <a:rPr b="0" lang="en-US" sz="1800" strike="noStrike" u="none">
                <a:solidFill>
                  <a:schemeClr val="dk1"/>
                </a:solidFill>
                <a:uFillTx/>
                <a:latin typeface="Arial"/>
              </a:rPr>
              <a:t>(...), </a:t>
            </a:r>
            <a:r>
              <a:rPr b="1" lang="en-US" sz="1800" strike="noStrike" u="none">
                <a:solidFill>
                  <a:schemeClr val="dk1"/>
                </a:solidFill>
                <a:uFillTx/>
                <a:latin typeface="Arial"/>
              </a:rPr>
              <a:t>while</a:t>
            </a:r>
            <a:r>
              <a:rPr b="0" lang="en-US" sz="1800" strike="noStrike" u="none">
                <a:solidFill>
                  <a:schemeClr val="dk1"/>
                </a:solidFill>
                <a:uFillTx/>
                <a:latin typeface="Arial"/>
              </a:rPr>
              <a:t> (...), </a:t>
            </a:r>
            <a:r>
              <a:rPr b="1" lang="en-US" sz="1800" strike="noStrike" u="none">
                <a:solidFill>
                  <a:schemeClr val="dk1"/>
                </a:solidFill>
                <a:uFillTx/>
                <a:latin typeface="Arial"/>
              </a:rPr>
              <a:t>case</a:t>
            </a:r>
            <a:r>
              <a:rPr b="0" lang="en-US" sz="1800" strike="noStrike" u="none">
                <a:solidFill>
                  <a:schemeClr val="dk1"/>
                </a:solidFill>
                <a:uFillTx/>
                <a:latin typeface="Arial"/>
              </a:rPr>
              <a:t> ...:, </a:t>
            </a:r>
            <a:r>
              <a:rPr b="1" lang="en-US" sz="1800" strike="noStrike" u="none">
                <a:solidFill>
                  <a:schemeClr val="dk1"/>
                </a:solidFill>
                <a:uFillTx/>
                <a:latin typeface="Arial"/>
              </a:rPr>
              <a:t>catc</a:t>
            </a:r>
            <a:r>
              <a:rPr b="0" lang="en-US" sz="1800" strike="noStrike" u="none">
                <a:solidFill>
                  <a:schemeClr val="dk1"/>
                </a:solidFill>
                <a:uFillTx/>
                <a:latin typeface="Arial"/>
              </a:rPr>
              <a:t>h (...), </a:t>
            </a:r>
            <a:r>
              <a:rPr b="1" lang="en-US" sz="1800" strike="noStrike" u="none">
                <a:solidFill>
                  <a:schemeClr val="dk1"/>
                </a:solidFill>
                <a:uFillTx/>
                <a:latin typeface="Arial"/>
              </a:rPr>
              <a:t>&amp;&amp;, ||,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en-US" sz="1800" strike="noStrike" u="none">
                <a:solidFill>
                  <a:schemeClr val="dk1"/>
                </a:solidFill>
                <a:uFillTx/>
                <a:latin typeface="Arial"/>
              </a:rPr>
              <a:t>Incrémente la </a:t>
            </a:r>
            <a:r>
              <a:rPr b="0" lang="fr-FR" sz="1800" strike="noStrike" u="none">
                <a:solidFill>
                  <a:schemeClr val="dk1"/>
                </a:solidFill>
                <a:uFillTx/>
                <a:latin typeface="Arial"/>
              </a:rPr>
              <a:t>Complexité cyclomatique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graphicFrame>
        <p:nvGraphicFramePr>
          <p:cNvPr id="537" name="Tableau 5"/>
          <p:cNvGraphicFramePr/>
          <p:nvPr/>
        </p:nvGraphicFramePr>
        <p:xfrm>
          <a:off x="343080" y="2430720"/>
          <a:ext cx="7736760" cy="1742760"/>
        </p:xfrm>
        <a:graphic>
          <a:graphicData uri="http://schemas.openxmlformats.org/drawingml/2006/table">
            <a:tbl>
              <a:tblPr/>
              <a:tblGrid>
                <a:gridCol w="3258000"/>
                <a:gridCol w="4478760"/>
              </a:tblGrid>
              <a:tr h="290160">
                <a:tc>
                  <a:txBody>
                    <a:bodyPr lIns="31680" rIns="31680" tIns="0" bIns="0" anchor="t">
                      <a:noAutofit/>
                    </a:bodyPr>
                    <a:p>
                      <a:pPr algn="ctr" defTabSz="914400">
                        <a:lnSpc>
                          <a:spcPct val="100000"/>
                        </a:lnSpc>
                        <a:spcBef>
                          <a:spcPts val="1199"/>
                        </a:spcBef>
                      </a:pPr>
                      <a:r>
                        <a:rPr b="1" lang="fr-FR" sz="1600" strike="noStrike" u="none">
                          <a:solidFill>
                            <a:schemeClr val="dk1"/>
                          </a:solidFill>
                          <a:uFillTx/>
                          <a:latin typeface="Arial"/>
                          <a:ea typeface="Times New Roman"/>
                        </a:rPr>
                        <a:t>complexité cyclomatique</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ctr" defTabSz="914400">
                        <a:lnSpc>
                          <a:spcPct val="100000"/>
                        </a:lnSpc>
                        <a:spcBef>
                          <a:spcPts val="1199"/>
                        </a:spcBef>
                      </a:pPr>
                      <a:r>
                        <a:rPr b="1" lang="fr-FR" sz="1600" strike="noStrike" u="none">
                          <a:solidFill>
                            <a:schemeClr val="dk1"/>
                          </a:solidFill>
                          <a:uFillTx/>
                          <a:latin typeface="Arial"/>
                          <a:ea typeface="Times New Roman"/>
                        </a:rPr>
                        <a:t>Risque</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90160">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1-10</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Programme simple sans véritable risque</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90160">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11-20</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Programme modérément complexe et risqué</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90160">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21-50</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Programme complexe et hautement risqué</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80680">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&gt;50 </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31680" rIns="31680" tIns="0" bIns="0" anchor="t">
                      <a:noAutofit/>
                    </a:bodyPr>
                    <a:p>
                      <a:pPr algn="just" defTabSz="914400">
                        <a:lnSpc>
                          <a:spcPct val="100000"/>
                        </a:lnSpc>
                        <a:spcBef>
                          <a:spcPts val="1199"/>
                        </a:spcBef>
                      </a:pPr>
                      <a:r>
                        <a:rPr b="0" lang="fr-FR" sz="1600" strike="noStrike" u="none">
                          <a:solidFill>
                            <a:schemeClr val="dk1"/>
                          </a:solidFill>
                          <a:uFillTx/>
                          <a:latin typeface="Arial"/>
                          <a:ea typeface="Times New Roman"/>
                        </a:rPr>
                        <a:t>Programme non testable et extrêmement risqué</a:t>
                      </a:r>
                      <a:endParaRPr b="0" lang="fr-FR" sz="1600" strike="noStrike" u="none">
                        <a:solidFill>
                          <a:srgbClr val="000000"/>
                        </a:solidFill>
                        <a:uFillTx/>
                        <a:latin typeface="Arial"/>
                      </a:endParaRPr>
                    </a:p>
                  </a:txBody>
                  <a:tcPr anchor="t" marL="31680" marR="31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538" name="PlaceHolder 3"/>
          <p:cNvSpPr>
            <a:spLocks noGrp="1"/>
          </p:cNvSpPr>
          <p:nvPr>
            <p:ph type="sldNum" idx="20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ED73703-0ADF-41C1-8C38-12778C550A1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39" name="PlaceHolder 4"/>
          <p:cNvSpPr>
            <a:spLocks noGrp="1"/>
          </p:cNvSpPr>
          <p:nvPr>
            <p:ph type="ftr" idx="20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Complexité cyclomatique</a:t>
            </a:r>
            <a:endParaRPr b="0" lang="fr-FR" sz="2550" strike="noStrike" u="none">
              <a:solidFill>
                <a:schemeClr val="dk1"/>
              </a:solidFill>
              <a:uFillTx/>
              <a:latin typeface="Arial"/>
            </a:endParaRPr>
          </a:p>
        </p:txBody>
      </p:sp>
      <p:sp>
        <p:nvSpPr>
          <p:cNvPr id="541" name="PlaceHolder 2"/>
          <p:cNvSpPr>
            <a:spLocks noGrp="1"/>
          </p:cNvSpPr>
          <p:nvPr>
            <p:ph/>
          </p:nvPr>
        </p:nvSpPr>
        <p:spPr>
          <a:xfrm>
            <a:off x="323640" y="791640"/>
            <a:ext cx="7485480" cy="19414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2400" strike="noStrike" u="none">
                <a:solidFill>
                  <a:schemeClr val="dk1"/>
                </a:solidFill>
                <a:uFillTx/>
                <a:latin typeface="Arial"/>
              </a:rPr>
              <a:t>calcul = E - N + P</a:t>
            </a:r>
            <a:endParaRPr b="0" lang="fr-FR" sz="24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E = nombre d’arcs du graphe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N= nombre de nœuds du graphe </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P = nombre de points d’entrée et de sortie du programme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endParaRPr b="0" lang="fr-FR" sz="24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pic>
        <p:nvPicPr>
          <p:cNvPr id="542" name="Picture 6" descr=""/>
          <p:cNvPicPr/>
          <p:nvPr/>
        </p:nvPicPr>
        <p:blipFill>
          <a:blip r:embed="rId1"/>
          <a:stretch/>
        </p:blipFill>
        <p:spPr>
          <a:xfrm>
            <a:off x="1547640" y="2771640"/>
            <a:ext cx="4698000" cy="1973520"/>
          </a:xfrm>
          <a:prstGeom prst="rect">
            <a:avLst/>
          </a:prstGeom>
          <a:noFill/>
          <a:ln w="0">
            <a:noFill/>
          </a:ln>
        </p:spPr>
      </p:pic>
      <p:sp>
        <p:nvSpPr>
          <p:cNvPr id="543" name="ZoneTexte 7"/>
          <p:cNvSpPr/>
          <p:nvPr/>
        </p:nvSpPr>
        <p:spPr>
          <a:xfrm>
            <a:off x="6417000" y="3381480"/>
            <a:ext cx="1400760" cy="455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2400" strike="noStrike" u="none">
                <a:solidFill>
                  <a:srgbClr val="005c92"/>
                </a:solidFill>
                <a:uFillTx/>
                <a:latin typeface="Tahoma"/>
              </a:rPr>
              <a:t>4-5+3=2</a:t>
            </a:r>
            <a:endParaRPr b="0" lang="fr-FR" sz="2400" strike="noStrike" u="none">
              <a:solidFill>
                <a:srgbClr val="000000"/>
              </a:solidFill>
              <a:uFillTx/>
              <a:latin typeface="Arial"/>
            </a:endParaRPr>
          </a:p>
        </p:txBody>
      </p:sp>
      <p:sp>
        <p:nvSpPr>
          <p:cNvPr id="544" name="PlaceHolder 3"/>
          <p:cNvSpPr>
            <a:spLocks noGrp="1"/>
          </p:cNvSpPr>
          <p:nvPr>
            <p:ph type="sldNum" idx="20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EACA0227-BB36-4A55-AD86-6964984FC4A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45" name="PlaceHolder 4"/>
          <p:cNvSpPr>
            <a:spLocks noGrp="1"/>
          </p:cNvSpPr>
          <p:nvPr>
            <p:ph type="ftr" idx="20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Complexité cyclomatique</a:t>
            </a:r>
            <a:endParaRPr b="0" lang="fr-FR" sz="2550" strike="noStrike" u="none">
              <a:solidFill>
                <a:schemeClr val="dk1"/>
              </a:solidFill>
              <a:uFillTx/>
              <a:latin typeface="Arial"/>
            </a:endParaRPr>
          </a:p>
        </p:txBody>
      </p:sp>
      <p:sp>
        <p:nvSpPr>
          <p:cNvPr id="547" name="ZoneTexte 7"/>
          <p:cNvSpPr/>
          <p:nvPr/>
        </p:nvSpPr>
        <p:spPr>
          <a:xfrm>
            <a:off x="6201360" y="2673000"/>
            <a:ext cx="1400760" cy="455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fr-FR" sz="2400" strike="noStrike" u="none">
                <a:solidFill>
                  <a:srgbClr val="005c92"/>
                </a:solidFill>
                <a:uFillTx/>
                <a:latin typeface="Tahoma"/>
              </a:rPr>
              <a:t>4-4+2=2</a:t>
            </a:r>
            <a:endParaRPr b="0" lang="fr-FR" sz="2400" strike="noStrike" u="none">
              <a:solidFill>
                <a:srgbClr val="000000"/>
              </a:solidFill>
              <a:uFillTx/>
              <a:latin typeface="Arial"/>
            </a:endParaRPr>
          </a:p>
        </p:txBody>
      </p:sp>
      <p:pic>
        <p:nvPicPr>
          <p:cNvPr id="548" name="Picture 2" descr=""/>
          <p:cNvPicPr/>
          <p:nvPr/>
        </p:nvPicPr>
        <p:blipFill>
          <a:blip r:embed="rId1"/>
          <a:stretch/>
        </p:blipFill>
        <p:spPr>
          <a:xfrm>
            <a:off x="62280" y="1131480"/>
            <a:ext cx="5946120" cy="2843640"/>
          </a:xfrm>
          <a:prstGeom prst="rect">
            <a:avLst/>
          </a:prstGeom>
          <a:noFill/>
          <a:ln w="0">
            <a:noFill/>
          </a:ln>
        </p:spPr>
      </p:pic>
      <p:sp>
        <p:nvSpPr>
          <p:cNvPr id="549" name="PlaceHolder 2"/>
          <p:cNvSpPr>
            <a:spLocks noGrp="1"/>
          </p:cNvSpPr>
          <p:nvPr>
            <p:ph type="sldNum" idx="20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78F7DFE3-3B30-4E23-8D61-29032DC1DA02}"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50" name="PlaceHolder 3"/>
          <p:cNvSpPr>
            <a:spLocks noGrp="1"/>
          </p:cNvSpPr>
          <p:nvPr>
            <p:ph type="ftr" idx="20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1968120" y="272520"/>
            <a:ext cx="5844240" cy="4341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TP « Cyclo »</a:t>
            </a:r>
            <a:endParaRPr b="0" lang="fr-FR" sz="2550" strike="noStrike" u="none">
              <a:solidFill>
                <a:schemeClr val="dk1"/>
              </a:solidFill>
              <a:uFillTx/>
              <a:latin typeface="Arial"/>
            </a:endParaRPr>
          </a:p>
        </p:txBody>
      </p:sp>
      <p:sp>
        <p:nvSpPr>
          <p:cNvPr id="552" name="PlaceHolder 2"/>
          <p:cNvSpPr>
            <a:spLocks noGrp="1"/>
          </p:cNvSpPr>
          <p:nvPr>
            <p:ph/>
          </p:nvPr>
        </p:nvSpPr>
        <p:spPr>
          <a:xfrm>
            <a:off x="827640" y="1419480"/>
            <a:ext cx="7128360" cy="8082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rgbClr val="1c4b9c"/>
                </a:solidFill>
                <a:uFillTx/>
                <a:latin typeface="Arial"/>
              </a:rPr>
              <a:t>Calculer la complexité cyclomatique de la méthode du TP « Cyclo »</a:t>
            </a:r>
            <a:endParaRPr b="0" lang="fr-FR" sz="1800" strike="noStrike" u="none">
              <a:solidFill>
                <a:schemeClr val="dk1"/>
              </a:solidFill>
              <a:uFillTx/>
              <a:latin typeface="Arial"/>
            </a:endParaRPr>
          </a:p>
        </p:txBody>
      </p:sp>
      <p:sp>
        <p:nvSpPr>
          <p:cNvPr id="553" name="PlaceHolder 3"/>
          <p:cNvSpPr>
            <a:spLocks noGrp="1"/>
          </p:cNvSpPr>
          <p:nvPr>
            <p:ph type="sldNum" idx="20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96CF4755-8054-448A-8636-5F7B1CF35E15}"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54" name="PlaceHolder 4"/>
          <p:cNvSpPr>
            <a:spLocks noGrp="1"/>
          </p:cNvSpPr>
          <p:nvPr>
            <p:ph type="ftr" idx="20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Quelques ordres de grandeurs </a:t>
            </a:r>
            <a:r>
              <a:rPr b="1" lang="fr-FR" sz="1500" strike="noStrike" u="none">
                <a:solidFill>
                  <a:schemeClr val="dk1"/>
                </a:solidFill>
                <a:uFillTx/>
                <a:latin typeface="Arial"/>
              </a:rPr>
              <a:t>(1/2)</a:t>
            </a:r>
            <a:endParaRPr b="0" lang="fr-FR" sz="1500" strike="noStrike" u="none">
              <a:solidFill>
                <a:schemeClr val="dk1"/>
              </a:solidFill>
              <a:uFillTx/>
              <a:latin typeface="Arial"/>
            </a:endParaRPr>
          </a:p>
        </p:txBody>
      </p:sp>
      <p:sp>
        <p:nvSpPr>
          <p:cNvPr id="556" name="PlaceHolder 2"/>
          <p:cNvSpPr>
            <a:spLocks noGrp="1"/>
          </p:cNvSpPr>
          <p:nvPr>
            <p:ph/>
          </p:nvPr>
        </p:nvSpPr>
        <p:spPr>
          <a:xfrm>
            <a:off x="324720" y="703080"/>
            <a:ext cx="7485480" cy="882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Sérialisation Java vs « new » :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Wingdings"/>
              </a:rPr>
              <a:t></a:t>
            </a:r>
            <a:r>
              <a:rPr b="0" lang="fr-FR" sz="1800" strike="noStrike" u="none">
                <a:solidFill>
                  <a:schemeClr val="dk1"/>
                </a:solidFill>
                <a:uFillTx/>
                <a:latin typeface="Arial"/>
              </a:rPr>
              <a:t> </a:t>
            </a:r>
            <a:r>
              <a:rPr b="0" lang="fr-FR" sz="1800" strike="noStrike" u="none">
                <a:solidFill>
                  <a:schemeClr val="dk1"/>
                </a:solidFill>
                <a:uFillTx/>
                <a:latin typeface="Arial"/>
              </a:rPr>
              <a:t>Sérialisation est environ 50 plus lente</a:t>
            </a:r>
            <a:endParaRPr b="0" lang="fr-FR" sz="1800" strike="noStrike" u="none">
              <a:solidFill>
                <a:schemeClr val="dk1"/>
              </a:solidFill>
              <a:uFillTx/>
              <a:latin typeface="Arial"/>
            </a:endParaRPr>
          </a:p>
        </p:txBody>
      </p:sp>
      <p:pic>
        <p:nvPicPr>
          <p:cNvPr id="557" name="Picture 3" descr=""/>
          <p:cNvPicPr/>
          <p:nvPr/>
        </p:nvPicPr>
        <p:blipFill>
          <a:blip r:embed="rId1"/>
          <a:stretch/>
        </p:blipFill>
        <p:spPr>
          <a:xfrm>
            <a:off x="951480" y="2305440"/>
            <a:ext cx="6857640" cy="2471400"/>
          </a:xfrm>
          <a:prstGeom prst="rect">
            <a:avLst/>
          </a:prstGeom>
          <a:noFill/>
          <a:ln w="0">
            <a:noFill/>
          </a:ln>
        </p:spPr>
      </p:pic>
      <p:pic>
        <p:nvPicPr>
          <p:cNvPr id="558" name="Picture 4" descr=""/>
          <p:cNvPicPr/>
          <p:nvPr/>
        </p:nvPicPr>
        <p:blipFill>
          <a:blip r:embed="rId2"/>
          <a:stretch/>
        </p:blipFill>
        <p:spPr>
          <a:xfrm>
            <a:off x="946800" y="1389600"/>
            <a:ext cx="6579000" cy="738000"/>
          </a:xfrm>
          <a:prstGeom prst="rect">
            <a:avLst/>
          </a:prstGeom>
          <a:noFill/>
          <a:ln w="0">
            <a:noFill/>
          </a:ln>
        </p:spPr>
      </p:pic>
      <p:sp>
        <p:nvSpPr>
          <p:cNvPr id="559" name="PlaceHolder 3"/>
          <p:cNvSpPr>
            <a:spLocks noGrp="1"/>
          </p:cNvSpPr>
          <p:nvPr>
            <p:ph type="sldNum" idx="208"/>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B95EE572-3D13-487A-963D-AC1D02C5C1A1}"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60" name="PlaceHolder 4"/>
          <p:cNvSpPr>
            <a:spLocks noGrp="1"/>
          </p:cNvSpPr>
          <p:nvPr>
            <p:ph type="ftr" idx="209"/>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Quelques ordres de grandeurs </a:t>
            </a:r>
            <a:r>
              <a:rPr b="1" lang="fr-FR" sz="1500" strike="noStrike" u="none">
                <a:solidFill>
                  <a:schemeClr val="dk1"/>
                </a:solidFill>
                <a:uFillTx/>
                <a:latin typeface="Arial"/>
              </a:rPr>
              <a:t>(2/2)</a:t>
            </a:r>
            <a:endParaRPr b="0" lang="fr-FR" sz="1500" strike="noStrike" u="none">
              <a:solidFill>
                <a:schemeClr val="dk1"/>
              </a:solidFill>
              <a:uFillTx/>
              <a:latin typeface="Arial"/>
            </a:endParaRPr>
          </a:p>
        </p:txBody>
      </p:sp>
      <p:sp>
        <p:nvSpPr>
          <p:cNvPr id="562" name="PlaceHolder 2"/>
          <p:cNvSpPr>
            <a:spLocks noGrp="1"/>
          </p:cNvSpPr>
          <p:nvPr>
            <p:ph/>
          </p:nvPr>
        </p:nvSpPr>
        <p:spPr>
          <a:xfrm>
            <a:off x="323640" y="595800"/>
            <a:ext cx="7557480" cy="88200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Réflexion Java vs « appel API » : </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Wingdings"/>
              </a:rPr>
              <a:t></a:t>
            </a:r>
            <a:r>
              <a:rPr b="0" lang="fr-FR" sz="1800" strike="noStrike" u="none">
                <a:solidFill>
                  <a:schemeClr val="dk1"/>
                </a:solidFill>
                <a:uFillTx/>
                <a:latin typeface="Arial"/>
              </a:rPr>
              <a:t> </a:t>
            </a:r>
            <a:r>
              <a:rPr b="0" lang="fr-FR" sz="1800" strike="noStrike" u="none">
                <a:solidFill>
                  <a:schemeClr val="dk1"/>
                </a:solidFill>
                <a:uFillTx/>
                <a:latin typeface="Arial"/>
              </a:rPr>
              <a:t>Réflexion est presque 2 fois plus lente</a:t>
            </a:r>
            <a:endParaRPr b="0" lang="fr-FR" sz="1800" strike="noStrike" u="none">
              <a:solidFill>
                <a:schemeClr val="dk1"/>
              </a:solidFill>
              <a:uFillTx/>
              <a:latin typeface="Arial"/>
            </a:endParaRPr>
          </a:p>
        </p:txBody>
      </p:sp>
      <p:pic>
        <p:nvPicPr>
          <p:cNvPr id="563" name="Picture 3" descr=""/>
          <p:cNvPicPr/>
          <p:nvPr/>
        </p:nvPicPr>
        <p:blipFill>
          <a:blip r:embed="rId1"/>
          <a:stretch/>
        </p:blipFill>
        <p:spPr>
          <a:xfrm>
            <a:off x="864360" y="1235520"/>
            <a:ext cx="4339440" cy="1395000"/>
          </a:xfrm>
          <a:prstGeom prst="rect">
            <a:avLst/>
          </a:prstGeom>
          <a:noFill/>
          <a:ln w="0">
            <a:noFill/>
          </a:ln>
        </p:spPr>
      </p:pic>
      <p:pic>
        <p:nvPicPr>
          <p:cNvPr id="564" name="Picture 2" descr=""/>
          <p:cNvPicPr/>
          <p:nvPr/>
        </p:nvPicPr>
        <p:blipFill>
          <a:blip r:embed="rId2"/>
          <a:stretch/>
        </p:blipFill>
        <p:spPr>
          <a:xfrm>
            <a:off x="2257200" y="2078640"/>
            <a:ext cx="5356440" cy="2692800"/>
          </a:xfrm>
          <a:prstGeom prst="rect">
            <a:avLst/>
          </a:prstGeom>
          <a:noFill/>
          <a:ln w="0">
            <a:noFill/>
          </a:ln>
        </p:spPr>
      </p:pic>
      <p:sp>
        <p:nvSpPr>
          <p:cNvPr id="565" name="PlaceHolder 3"/>
          <p:cNvSpPr>
            <a:spLocks noGrp="1"/>
          </p:cNvSpPr>
          <p:nvPr>
            <p:ph type="sldNum" idx="210"/>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AAA8A253-CACF-4866-848A-037F4C99963E}"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66" name="PlaceHolder 4"/>
          <p:cNvSpPr>
            <a:spLocks noGrp="1"/>
          </p:cNvSpPr>
          <p:nvPr>
            <p:ph type="ftr" idx="211"/>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timing>
    <p:tnLst>
      <p:par>
        <p:cTn id="21" dur="indefinite" restart="never" nodeType="tmRoot">
          <p:childTnLst>
            <p:seq>
              <p:cTn id="22" dur="indefinite" nodeType="mainSeq">
                <p:childTnLst>
                  <p:par>
                    <p:cTn id="23" nodeType="clickEffect" fill="hold">
                      <p:stCondLst>
                        <p:cond delay="indefinite"/>
                      </p:stCondLst>
                      <p:childTnLst>
                        <p:par>
                          <p:cTn id="24" nodeType="withEffect" fill="hold">
                            <p:stCondLst>
                              <p:cond delay="0"/>
                            </p:stCondLst>
                            <p:childTnLst>
                              <p:par>
                                <p:cTn id="25" nodeType="clickEffect" fill="hold" presetClass="entr" presetID="5" presetSubtype="10">
                                  <p:stCondLst>
                                    <p:cond delay="0"/>
                                  </p:stCondLst>
                                  <p:childTnLst>
                                    <p:set>
                                      <p:cBhvr>
                                        <p:cTn id="26" dur="1" fill="hold">
                                          <p:stCondLst>
                                            <p:cond delay="0"/>
                                          </p:stCondLst>
                                        </p:cTn>
                                        <p:tgtEl>
                                          <p:spTgt spid="563"/>
                                        </p:tgtEl>
                                        <p:attrNameLst>
                                          <p:attrName>style.visibility</p:attrName>
                                        </p:attrNameLst>
                                      </p:cBhvr>
                                      <p:to>
                                        <p:strVal val="visible"/>
                                      </p:to>
                                    </p:set>
                                    <p:animEffect filter="checkerboard(across)" transition="in">
                                      <p:cBhvr additive="repl">
                                        <p:cTn id="27" dur="500"/>
                                        <p:tgtEl>
                                          <p:spTgt spid="563"/>
                                        </p:tgtEl>
                                      </p:cBhvr>
                                    </p:animEffect>
                                  </p:childTnLst>
                                </p:cTn>
                              </p:par>
                            </p:childTnLst>
                          </p:cTn>
                        </p:par>
                      </p:childTnLst>
                    </p:cTn>
                  </p:par>
                  <p:par>
                    <p:cTn id="28" nodeType="clickEffect" fill="hold">
                      <p:stCondLst>
                        <p:cond delay="indefinite"/>
                      </p:stCondLst>
                      <p:childTnLst>
                        <p:par>
                          <p:cTn id="29" nodeType="withEffect" fill="hold">
                            <p:stCondLst>
                              <p:cond delay="0"/>
                            </p:stCondLst>
                            <p:childTnLst>
                              <p:par>
                                <p:cTn id="30" nodeType="clickEffect" fill="hold" presetClass="entr" presetID="5" presetSubtype="10">
                                  <p:stCondLst>
                                    <p:cond delay="0"/>
                                  </p:stCondLst>
                                  <p:childTnLst>
                                    <p:set>
                                      <p:cBhvr>
                                        <p:cTn id="31" dur="1" fill="hold">
                                          <p:stCondLst>
                                            <p:cond delay="0"/>
                                          </p:stCondLst>
                                        </p:cTn>
                                        <p:tgtEl>
                                          <p:spTgt spid="564"/>
                                        </p:tgtEl>
                                        <p:attrNameLst>
                                          <p:attrName>style.visibility</p:attrName>
                                        </p:attrNameLst>
                                      </p:cBhvr>
                                      <p:to>
                                        <p:strVal val="visible"/>
                                      </p:to>
                                    </p:set>
                                    <p:animEffect filter="checkerboard(across)" transition="in">
                                      <p:cBhvr additive="repl">
                                        <p:cTn id="32" dur="5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Une bonne gestion des erreurs</a:t>
            </a:r>
            <a:endParaRPr b="0" lang="fr-FR" sz="2550" strike="noStrike" u="none">
              <a:solidFill>
                <a:schemeClr val="dk1"/>
              </a:solidFill>
              <a:uFillTx/>
              <a:latin typeface="Arial"/>
            </a:endParaRPr>
          </a:p>
        </p:txBody>
      </p:sp>
      <p:sp>
        <p:nvSpPr>
          <p:cNvPr id="568" name="PlaceHolder 2"/>
          <p:cNvSpPr>
            <a:spLocks noGrp="1"/>
          </p:cNvSpPr>
          <p:nvPr>
            <p:ph/>
          </p:nvPr>
        </p:nvSpPr>
        <p:spPr>
          <a:xfrm>
            <a:off x="323640" y="1059120"/>
            <a:ext cx="7485480" cy="32680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Plus de code retour</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Éviter de retourner null</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Mais mécanismes des exceptions : très robuste</a:t>
            </a:r>
            <a:endParaRPr b="0" lang="fr-FR" sz="1800" strike="noStrike" u="none">
              <a:solidFill>
                <a:schemeClr val="dk1"/>
              </a:solidFill>
              <a:uFillTx/>
              <a:latin typeface="Arial"/>
            </a:endParaRPr>
          </a:p>
          <a:p>
            <a:pPr indent="0" defTabSz="914400">
              <a:lnSpc>
                <a:spcPct val="100000"/>
              </a:lnSpc>
              <a:spcAft>
                <a:spcPts val="499"/>
              </a:spcAft>
              <a:buNone/>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Des bloc try catch</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Non vides</a:t>
            </a:r>
            <a:endParaRPr b="0" lang="fr-FR" sz="1800" strike="noStrike" u="none">
              <a:solidFill>
                <a:schemeClr val="dk1"/>
              </a:solidFill>
              <a:uFillTx/>
              <a:latin typeface="Arial"/>
            </a:endParaRPr>
          </a:p>
          <a:p>
            <a:pPr lvl="1" marL="252000" indent="-7200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 </a:t>
            </a:r>
            <a:r>
              <a:rPr b="0" lang="fr-FR" sz="1800" strike="noStrike" u="none">
                <a:solidFill>
                  <a:schemeClr val="dk1"/>
                </a:solidFill>
                <a:uFillTx/>
                <a:latin typeface="Arial"/>
              </a:rPr>
              <a:t>Avec finally</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569" name="PlaceHolder 3"/>
          <p:cNvSpPr>
            <a:spLocks noGrp="1"/>
          </p:cNvSpPr>
          <p:nvPr>
            <p:ph type="sldNum" idx="212"/>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D9FB3E4F-851B-4383-ACE5-7E3E533193BB}"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70" name="PlaceHolder 4"/>
          <p:cNvSpPr>
            <a:spLocks noGrp="1"/>
          </p:cNvSpPr>
          <p:nvPr>
            <p:ph type="ftr" idx="213"/>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Une bonne gestion des erreurs</a:t>
            </a:r>
            <a:endParaRPr b="0" lang="fr-FR" sz="2550" strike="noStrike" u="none">
              <a:solidFill>
                <a:schemeClr val="dk1"/>
              </a:solidFill>
              <a:uFillTx/>
              <a:latin typeface="Arial"/>
            </a:endParaRPr>
          </a:p>
        </p:txBody>
      </p:sp>
      <p:sp>
        <p:nvSpPr>
          <p:cNvPr id="572" name="PlaceHolder 2"/>
          <p:cNvSpPr>
            <a:spLocks noGrp="1"/>
          </p:cNvSpPr>
          <p:nvPr>
            <p:ph/>
          </p:nvPr>
        </p:nvSpPr>
        <p:spPr>
          <a:xfrm>
            <a:off x="339840" y="1104840"/>
            <a:ext cx="7485480" cy="2933280"/>
          </a:xfrm>
          <a:prstGeom prst="rect">
            <a:avLst/>
          </a:prstGeom>
          <a:noFill/>
          <a:ln w="0">
            <a:noFill/>
          </a:ln>
        </p:spPr>
        <p:txBody>
          <a:bodyPr lIns="0" rIns="0" tIns="0" bIns="0" anchor="t">
            <a:noAutofit/>
          </a:bodyPr>
          <a:p>
            <a:pPr indent="0" defTabSz="914400">
              <a:lnSpc>
                <a:spcPct val="100000"/>
              </a:lnSpc>
              <a:spcAft>
                <a:spcPts val="499"/>
              </a:spcAft>
              <a:buNone/>
              <a:tabLst>
                <a:tab algn="l" pos="0"/>
              </a:tabLst>
            </a:pPr>
            <a:r>
              <a:rPr b="0" lang="fr-FR" sz="1800" strike="noStrike" u="none">
                <a:solidFill>
                  <a:schemeClr val="dk1"/>
                </a:solidFill>
                <a:uFillTx/>
                <a:latin typeface="Arial"/>
              </a:rPr>
              <a:t>Aller plus loin</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Avec sa propre classe d’exception</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Qui hérite de Exception ou RuntimeException</a:t>
            </a:r>
            <a:endParaRPr b="0" lang="fr-FR" sz="1800" strike="noStrike" u="none">
              <a:solidFill>
                <a:schemeClr val="dk1"/>
              </a:solidFill>
              <a:uFillTx/>
              <a:latin typeface="Arial"/>
            </a:endParaRPr>
          </a:p>
          <a:p>
            <a:pPr lvl="1" marL="446040" indent="-266760" defTabSz="914400">
              <a:lnSpc>
                <a:spcPct val="100000"/>
              </a:lnSpc>
              <a:spcBef>
                <a:spcPts val="601"/>
              </a:spcBef>
              <a:spcAft>
                <a:spcPts val="601"/>
              </a:spcAft>
              <a:buClr>
                <a:srgbClr val="000000"/>
              </a:buClr>
              <a:buFont typeface="Arial"/>
              <a:buChar char="•"/>
              <a:tabLst>
                <a:tab algn="l" pos="0"/>
              </a:tabLst>
            </a:pPr>
            <a:r>
              <a:rPr b="0" lang="fr-FR" sz="1800" strike="noStrike" u="none">
                <a:solidFill>
                  <a:schemeClr val="dk1"/>
                </a:solidFill>
                <a:uFillTx/>
                <a:latin typeface="Arial"/>
              </a:rPr>
              <a:t>Pour envelopper celles d’origine et les transformer …tout en mémorisant la rootCause</a:t>
            </a:r>
            <a:endParaRPr b="0" lang="fr-FR" sz="1800" strike="noStrike" u="none">
              <a:solidFill>
                <a:schemeClr val="dk1"/>
              </a:solidFill>
              <a:uFillTx/>
              <a:latin typeface="Arial"/>
            </a:endParaRPr>
          </a:p>
          <a:p>
            <a:pPr marL="252000" indent="-72000" defTabSz="914400">
              <a:lnSpc>
                <a:spcPct val="100000"/>
              </a:lnSpc>
              <a:spcBef>
                <a:spcPts val="601"/>
              </a:spcBef>
              <a:spcAft>
                <a:spcPts val="601"/>
              </a:spcAft>
              <a:buNone/>
              <a:tabLst>
                <a:tab algn="l" pos="0"/>
              </a:tabLst>
            </a:pPr>
            <a:endParaRPr b="0" lang="fr-FR" sz="1800" strike="noStrike" u="none">
              <a:solidFill>
                <a:schemeClr val="dk1"/>
              </a:solidFill>
              <a:uFillTx/>
              <a:latin typeface="Arial"/>
            </a:endParaRPr>
          </a:p>
        </p:txBody>
      </p:sp>
      <p:sp>
        <p:nvSpPr>
          <p:cNvPr id="573" name="PlaceHolder 3"/>
          <p:cNvSpPr>
            <a:spLocks noGrp="1"/>
          </p:cNvSpPr>
          <p:nvPr>
            <p:ph type="sldNum" idx="214"/>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2D524EF1-B733-4EB3-A75F-9853C0FF3619}"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74" name="PlaceHolder 4"/>
          <p:cNvSpPr>
            <a:spLocks noGrp="1"/>
          </p:cNvSpPr>
          <p:nvPr>
            <p:ph type="ftr" idx="215"/>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1968120" y="268920"/>
            <a:ext cx="5844240" cy="437760"/>
          </a:xfrm>
          <a:prstGeom prst="rect">
            <a:avLst/>
          </a:prstGeom>
          <a:noFill/>
          <a:ln w="0">
            <a:noFill/>
          </a:ln>
        </p:spPr>
        <p:txBody>
          <a:bodyPr lIns="0" rIns="0" tIns="0" bIns="0" anchor="t">
            <a:noAutofit/>
          </a:bodyPr>
          <a:p>
            <a:pPr indent="0" defTabSz="914400">
              <a:lnSpc>
                <a:spcPct val="90000"/>
              </a:lnSpc>
              <a:buNone/>
            </a:pPr>
            <a:r>
              <a:rPr b="1" lang="fr-FR" sz="2550" strike="noStrike" u="none">
                <a:solidFill>
                  <a:schemeClr val="dk1"/>
                </a:solidFill>
                <a:uFillTx/>
                <a:latin typeface="Arial"/>
              </a:rPr>
              <a:t>Une bonne gestion des erreurs</a:t>
            </a:r>
            <a:endParaRPr b="0" lang="fr-FR" sz="2550" strike="noStrike" u="none">
              <a:solidFill>
                <a:schemeClr val="dk1"/>
              </a:solidFill>
              <a:uFillTx/>
              <a:latin typeface="Arial"/>
            </a:endParaRPr>
          </a:p>
        </p:txBody>
      </p:sp>
      <p:graphicFrame>
        <p:nvGraphicFramePr>
          <p:cNvPr id="576" name="Objet 4"/>
          <p:cNvGraphicFramePr/>
          <p:nvPr/>
        </p:nvGraphicFramePr>
        <p:xfrm>
          <a:off x="1187640" y="891720"/>
          <a:ext cx="6801120" cy="3839760"/>
        </p:xfrm>
        <a:graphic>
          <a:graphicData uri="http://schemas.openxmlformats.org/presentationml/2006/ole">
            <p:oleObj progId="Word.Document.12" r:id="rId1" spid="">
              <p:embed/>
              <p:pic>
                <p:nvPicPr>
                  <p:cNvPr id="577" name="Objet 4" descr=""/>
                  <p:cNvPicPr/>
                  <p:nvPr/>
                </p:nvPicPr>
                <p:blipFill>
                  <a:blip r:embed="rId2"/>
                  <a:stretch/>
                </p:blipFill>
                <p:spPr>
                  <a:xfrm>
                    <a:off x="1187640" y="891720"/>
                    <a:ext cx="6801120" cy="3839760"/>
                  </a:xfrm>
                  <a:prstGeom prst="rect">
                    <a:avLst/>
                  </a:prstGeom>
                  <a:noFill/>
                  <a:ln w="0">
                    <a:noFill/>
                  </a:ln>
                </p:spPr>
              </p:pic>
            </p:oleObj>
          </a:graphicData>
        </a:graphic>
      </p:graphicFrame>
      <p:sp>
        <p:nvSpPr>
          <p:cNvPr id="578" name="PlaceHolder 2"/>
          <p:cNvSpPr>
            <a:spLocks noGrp="1"/>
          </p:cNvSpPr>
          <p:nvPr>
            <p:ph type="sldNum" idx="216"/>
          </p:nvPr>
        </p:nvSpPr>
        <p:spPr>
          <a:xfrm>
            <a:off x="7466760" y="4802400"/>
            <a:ext cx="1349640" cy="359640"/>
          </a:xfrm>
          <a:prstGeom prst="rect">
            <a:avLst/>
          </a:prstGeom>
          <a:noFill/>
          <a:ln w="0">
            <a:noFill/>
          </a:ln>
        </p:spPr>
        <p:txBody>
          <a:bodyPr lIns="0" rIns="0" tIns="0" bIns="0" anchor="ctr">
            <a:noAutofit/>
          </a:bodyPr>
          <a:lstStyle>
            <a:lvl1pPr indent="0" algn="r" defTabSz="914400">
              <a:lnSpc>
                <a:spcPct val="100000"/>
              </a:lnSpc>
              <a:buNone/>
              <a:defRPr b="1" lang="fr-FR" sz="750" strike="noStrike" u="none">
                <a:solidFill>
                  <a:schemeClr val="dk1"/>
                </a:solidFill>
                <a:uFillTx/>
                <a:latin typeface="Arial"/>
              </a:defRPr>
            </a:lvl1pPr>
          </a:lstStyle>
          <a:p>
            <a:pPr indent="0" algn="r" defTabSz="914400">
              <a:lnSpc>
                <a:spcPct val="100000"/>
              </a:lnSpc>
              <a:buNone/>
            </a:pPr>
            <a:fld id="{32BCDBC5-17EC-4AB0-A223-C7D03E02FCA8}" type="slidenum">
              <a:rPr b="1" lang="fr-FR" sz="750" strike="noStrike" u="none">
                <a:solidFill>
                  <a:schemeClr val="dk1"/>
                </a:solidFill>
                <a:uFillTx/>
                <a:latin typeface="Arial"/>
              </a:rPr>
              <a:t>1</a:t>
            </a:fld>
            <a:endParaRPr b="0" lang="fr-FR" sz="750" strike="noStrike" u="none">
              <a:solidFill>
                <a:srgbClr val="000000"/>
              </a:solidFill>
              <a:uFillTx/>
              <a:latin typeface="Times New Roman"/>
            </a:endParaRPr>
          </a:p>
        </p:txBody>
      </p:sp>
      <p:sp>
        <p:nvSpPr>
          <p:cNvPr id="579" name="PlaceHolder 3"/>
          <p:cNvSpPr>
            <a:spLocks noGrp="1"/>
          </p:cNvSpPr>
          <p:nvPr>
            <p:ph type="ftr" idx="217"/>
          </p:nvPr>
        </p:nvSpPr>
        <p:spPr>
          <a:xfrm>
            <a:off x="323640" y="4802400"/>
            <a:ext cx="4427640" cy="359640"/>
          </a:xfrm>
          <a:prstGeom prst="rect">
            <a:avLst/>
          </a:prstGeom>
          <a:noFill/>
          <a:ln w="0">
            <a:noFill/>
          </a:ln>
        </p:spPr>
        <p:txBody>
          <a:bodyPr lIns="0" rIns="0" tIns="0" bIns="0" anchor="ctr">
            <a:noAutofit/>
          </a:bodyPr>
          <a:lstStyle>
            <a:lvl1pPr indent="0" defTabSz="914400">
              <a:lnSpc>
                <a:spcPct val="100000"/>
              </a:lnSpc>
              <a:buNone/>
              <a:defRPr b="1" lang="fr-FR" sz="750" strike="noStrike" u="none">
                <a:solidFill>
                  <a:schemeClr val="dk1"/>
                </a:solidFill>
                <a:uFillTx/>
                <a:latin typeface="Arial"/>
              </a:defRPr>
            </a:lvl1pPr>
          </a:lstStyle>
          <a:p>
            <a:pPr indent="0" defTabSz="914400">
              <a:lnSpc>
                <a:spcPct val="100000"/>
              </a:lnSpc>
              <a:buNone/>
            </a:pPr>
            <a:r>
              <a:rPr b="1" lang="fr-FR" sz="750" strike="noStrike" u="none">
                <a:solidFill>
                  <a:schemeClr val="dk1"/>
                </a:solidFill>
                <a:uFillTx/>
                <a:latin typeface="Arial"/>
              </a:rPr>
              <a:t>Institut de la Gestion publique et du Développement économique / Les bonnes pratiques Java</a:t>
            </a:r>
            <a:endParaRPr b="0" lang="fr-FR" sz="750" strike="noStrike" u="none">
              <a:solidFill>
                <a:srgbClr val="000000"/>
              </a:solidFill>
              <a:uFillTx/>
              <a:latin typeface="Times New Roman"/>
            </a:endParaRPr>
          </a:p>
        </p:txBody>
      </p:sp>
    </p:spTree>
  </p:cSld>
  <p:transition>
    <p:blinds dir="horz"/>
  </p:transition>
</p:sld>
</file>

<file path=ppt/theme/theme1.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Manager>Client</Manager>
  <TotalTime>1701</TotalTime>
  <Application>LibreOffice/24.8.5.2$Windows_X86_64 LibreOffice_project/fddf2685c70b461e7832239a0162a77216259f22</Application>
  <AppVersion>15.0000</AppVersion>
  <Company>Secrétariat Général</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2020-03-06T09:47:41Z</dcterms:created>
  <dc:creator>GARZARO Laura</dc:creator>
  <dc:description/>
  <dc:language>fr-FR</dc:language>
  <cp:lastModifiedBy>Ait Karra Farid</cp:lastModifiedBy>
  <dcterms:modified xsi:type="dcterms:W3CDTF">2025-11-04T18:31:11Z</dcterms:modified>
  <cp:revision>478</cp:revision>
  <dc:subject>Client</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72</vt:i4>
  </property>
  <property fmtid="{D5CDD505-2E9C-101B-9397-08002B2CF9AE}" pid="3" name="Notes">
    <vt:i4>157</vt:i4>
  </property>
  <property fmtid="{D5CDD505-2E9C-101B-9397-08002B2CF9AE}" pid="4" name="PresentationFormat">
    <vt:lpwstr>On-screen Show (16:9)</vt:lpwstr>
  </property>
  <property fmtid="{D5CDD505-2E9C-101B-9397-08002B2CF9AE}" pid="5" name="Slides">
    <vt:i4>220</vt:i4>
  </property>
</Properties>
</file>